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18"/>
  </p:notesMasterIdLst>
  <p:handoutMasterIdLst>
    <p:handoutMasterId r:id="rId19"/>
  </p:handoutMasterIdLst>
  <p:sldIdLst>
    <p:sldId id="256" r:id="rId2"/>
    <p:sldId id="263" r:id="rId3"/>
    <p:sldId id="374" r:id="rId4"/>
    <p:sldId id="288" r:id="rId5"/>
    <p:sldId id="414" r:id="rId6"/>
    <p:sldId id="415" r:id="rId7"/>
    <p:sldId id="416" r:id="rId8"/>
    <p:sldId id="427" r:id="rId9"/>
    <p:sldId id="428" r:id="rId10"/>
    <p:sldId id="419" r:id="rId11"/>
    <p:sldId id="420" r:id="rId12"/>
    <p:sldId id="423" r:id="rId13"/>
    <p:sldId id="424" r:id="rId14"/>
    <p:sldId id="425" r:id="rId15"/>
    <p:sldId id="426" r:id="rId16"/>
    <p:sldId id="412" r:id="rId17"/>
  </p:sldIdLst>
  <p:sldSz cx="9144000" cy="6858000" type="screen4x3"/>
  <p:notesSz cx="6858000" cy="9144000"/>
  <p:embeddedFontLst>
    <p:embeddedFont>
      <p:font typeface="Arial Narrow" pitchFamily="34" charset="0"/>
      <p:regular r:id="rId20"/>
      <p:bold r:id="rId21"/>
      <p:italic r:id="rId22"/>
      <p:boldItalic r:id="rId23"/>
    </p:embeddedFont>
    <p:embeddedFont>
      <p:font typeface="Arial Black" pitchFamily="34" charset="0"/>
      <p:bold r:id="rId24"/>
    </p:embeddedFont>
  </p:embeddedFontLst>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1pPr>
    <a:lvl2pPr marL="457200" algn="l" rtl="0" eaLnBrk="0" fontAlgn="base" hangingPunct="0">
      <a:spcBef>
        <a:spcPct val="0"/>
      </a:spcBef>
      <a:spcAft>
        <a:spcPct val="0"/>
      </a:spcAft>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2pPr>
    <a:lvl3pPr marL="914400" algn="l" rtl="0" eaLnBrk="0" fontAlgn="base" hangingPunct="0">
      <a:spcBef>
        <a:spcPct val="0"/>
      </a:spcBef>
      <a:spcAft>
        <a:spcPct val="0"/>
      </a:spcAft>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3pPr>
    <a:lvl4pPr marL="1371600" algn="l" rtl="0" eaLnBrk="0" fontAlgn="base" hangingPunct="0">
      <a:spcBef>
        <a:spcPct val="0"/>
      </a:spcBef>
      <a:spcAft>
        <a:spcPct val="0"/>
      </a:spcAft>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4pPr>
    <a:lvl5pPr marL="1828800" algn="l" rtl="0" eaLnBrk="0" fontAlgn="base" hangingPunct="0">
      <a:spcBef>
        <a:spcPct val="0"/>
      </a:spcBef>
      <a:spcAft>
        <a:spcPct val="0"/>
      </a:spcAft>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5pPr>
    <a:lvl6pPr marL="2286000" algn="l" defTabSz="914400" rtl="0" eaLnBrk="1" latinLnBrk="0" hangingPunct="1">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6pPr>
    <a:lvl7pPr marL="2743200" algn="l" defTabSz="914400" rtl="0" eaLnBrk="1" latinLnBrk="0" hangingPunct="1">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7pPr>
    <a:lvl8pPr marL="3200400" algn="l" defTabSz="914400" rtl="0" eaLnBrk="1" latinLnBrk="0" hangingPunct="1">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8pPr>
    <a:lvl9pPr marL="3657600" algn="l" defTabSz="914400" rtl="0" eaLnBrk="1" latinLnBrk="0" hangingPunct="1">
      <a:defRPr sz="2400" b="1" kern="1200">
        <a:solidFill>
          <a:srgbClr val="FFFFFF"/>
        </a:solidFill>
        <a:effectLst>
          <a:outerShdw blurRad="38100" dist="38100" dir="2700000" algn="tl">
            <a:srgbClr val="000000">
              <a:alpha val="43137"/>
            </a:srgbClr>
          </a:outerShdw>
        </a:effectLst>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46464"/>
    <a:srgbClr val="8C8C8C"/>
    <a:srgbClr val="B4B4B4"/>
    <a:srgbClr val="DCDCDC"/>
    <a:srgbClr val="00DFCA"/>
    <a:srgbClr val="7FFF00"/>
    <a:srgbClr val="FDE3BA"/>
    <a:srgbClr val="FFA2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9743" autoAdjust="0"/>
  </p:normalViewPr>
  <p:slideViewPr>
    <p:cSldViewPr snapToGrid="0">
      <p:cViewPr>
        <p:scale>
          <a:sx n="50" d="100"/>
          <a:sy n="50" d="100"/>
        </p:scale>
        <p:origin x="-1956"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Grid="0">
      <p:cViewPr>
        <p:scale>
          <a:sx n="66" d="100"/>
          <a:sy n="66" d="100"/>
        </p:scale>
        <p:origin x="-2634" y="43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77838" y="865188"/>
            <a:ext cx="5849937" cy="7413625"/>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5" name="Line 3"/>
          <p:cNvSpPr>
            <a:spLocks noChangeShapeType="1"/>
          </p:cNvSpPr>
          <p:nvPr/>
        </p:nvSpPr>
        <p:spPr bwMode="auto">
          <a:xfrm>
            <a:off x="3352800" y="877888"/>
            <a:ext cx="0" cy="741362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AutoShape 4"/>
          <p:cNvSpPr>
            <a:spLocks noChangeArrowheads="1"/>
          </p:cNvSpPr>
          <p:nvPr/>
        </p:nvSpPr>
        <p:spPr bwMode="auto">
          <a:xfrm>
            <a:off x="815975" y="504825"/>
            <a:ext cx="6042025" cy="28098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7" name="Rectangle 5"/>
          <p:cNvSpPr>
            <a:spLocks noChangeArrowheads="1"/>
          </p:cNvSpPr>
          <p:nvPr/>
        </p:nvSpPr>
        <p:spPr bwMode="auto">
          <a:xfrm>
            <a:off x="417513" y="461963"/>
            <a:ext cx="6076950" cy="36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sz="1800" i="1" dirty="0" smtClean="0">
                <a:solidFill>
                  <a:schemeClr val="tx1"/>
                </a:solidFill>
                <a:effectLst/>
              </a:rPr>
              <a:t>The Unit Leader Training Continuum</a:t>
            </a:r>
            <a:endParaRPr lang="en-US" sz="1800" i="1" dirty="0">
              <a:solidFill>
                <a:schemeClr val="tx1"/>
              </a:solidFill>
              <a:effectLst/>
            </a:endParaRPr>
          </a:p>
        </p:txBody>
      </p:sp>
      <p:sp>
        <p:nvSpPr>
          <p:cNvPr id="3078" name="Rectangle 6"/>
          <p:cNvSpPr>
            <a:spLocks noChangeArrowheads="1"/>
          </p:cNvSpPr>
          <p:nvPr/>
        </p:nvSpPr>
        <p:spPr bwMode="auto">
          <a:xfrm>
            <a:off x="360363" y="8294688"/>
            <a:ext cx="6186487"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indent="61913">
              <a:spcBef>
                <a:spcPct val="50000"/>
              </a:spcBef>
              <a:tabLst>
                <a:tab pos="5832475" algn="r"/>
              </a:tabLst>
            </a:pPr>
            <a:r>
              <a:rPr lang="en-US" sz="1000" b="0" i="1" dirty="0">
                <a:solidFill>
                  <a:schemeClr val="tx1"/>
                </a:solidFill>
                <a:effectLst/>
              </a:rPr>
              <a:t>Northern California Commissioner College  -  </a:t>
            </a:r>
            <a:r>
              <a:rPr lang="en-US" sz="1000" b="0" i="1" dirty="0" smtClean="0">
                <a:solidFill>
                  <a:schemeClr val="tx1"/>
                </a:solidFill>
                <a:effectLst/>
              </a:rPr>
              <a:t>26 Feb 2011</a:t>
            </a:r>
            <a:r>
              <a:rPr lang="en-US" sz="1000" b="0" i="1" dirty="0">
                <a:solidFill>
                  <a:schemeClr val="tx1"/>
                </a:solidFill>
                <a:effectLst/>
              </a:rPr>
              <a:t>	page </a:t>
            </a:r>
            <a:fld id="{902349F0-B1B1-4EF1-86AB-FF4C8B25E045}" type="slidenum">
              <a:rPr lang="en-US" sz="1000" b="0" i="1">
                <a:solidFill>
                  <a:schemeClr val="tx1"/>
                </a:solidFill>
                <a:effectLst/>
              </a:rPr>
              <a:pPr indent="61913">
                <a:spcBef>
                  <a:spcPct val="50000"/>
                </a:spcBef>
                <a:tabLst>
                  <a:tab pos="5832475" algn="r"/>
                </a:tabLst>
              </a:pPr>
              <a:t>‹#›</a:t>
            </a:fld>
            <a:endParaRPr lang="en-US" sz="1000" b="0" i="1" dirty="0">
              <a:solidFill>
                <a:schemeClr val="tx1"/>
              </a:solidFill>
              <a:effectLst/>
            </a:endParaRPr>
          </a:p>
        </p:txBody>
      </p:sp>
    </p:spTree>
    <p:extLst>
      <p:ext uri="{BB962C8B-B14F-4D97-AF65-F5344CB8AC3E}">
        <p14:creationId xmlns:p14="http://schemas.microsoft.com/office/powerpoint/2010/main" val="3153748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93700" y="4191000"/>
            <a:ext cx="6045200" cy="410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1246188" y="866775"/>
            <a:ext cx="4348162" cy="3257550"/>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2" name="Rectangle 4"/>
          <p:cNvSpPr>
            <a:spLocks noChangeArrowheads="1"/>
          </p:cNvSpPr>
          <p:nvPr/>
        </p:nvSpPr>
        <p:spPr bwMode="auto">
          <a:xfrm>
            <a:off x="360363" y="8294688"/>
            <a:ext cx="6186487"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indent="61913">
              <a:spcBef>
                <a:spcPct val="50000"/>
              </a:spcBef>
              <a:tabLst>
                <a:tab pos="5832475" algn="r"/>
              </a:tabLst>
            </a:pPr>
            <a:endParaRPr lang="en-US" sz="1000" b="0" i="1">
              <a:solidFill>
                <a:schemeClr val="tx1"/>
              </a:solidFill>
              <a:effectLst/>
            </a:endParaRPr>
          </a:p>
        </p:txBody>
      </p:sp>
      <p:sp>
        <p:nvSpPr>
          <p:cNvPr id="2053" name="AutoShape 5"/>
          <p:cNvSpPr>
            <a:spLocks noChangeArrowheads="1"/>
          </p:cNvSpPr>
          <p:nvPr/>
        </p:nvSpPr>
        <p:spPr bwMode="auto">
          <a:xfrm>
            <a:off x="401638" y="504825"/>
            <a:ext cx="6042025" cy="280988"/>
          </a:xfrm>
          <a:prstGeom prst="roundRect">
            <a:avLst>
              <a:gd name="adj" fmla="val 12495"/>
            </a:avLst>
          </a:prstGeom>
          <a:solidFill>
            <a:schemeClr val="bg1"/>
          </a:solidFill>
          <a:ln w="25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4" name="Rectangle 6"/>
          <p:cNvSpPr>
            <a:spLocks noChangeArrowheads="1"/>
          </p:cNvSpPr>
          <p:nvPr/>
        </p:nvSpPr>
        <p:spPr bwMode="auto">
          <a:xfrm>
            <a:off x="403225" y="460375"/>
            <a:ext cx="6076950"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a:spcBef>
                <a:spcPct val="50000"/>
              </a:spcBef>
            </a:pPr>
            <a:r>
              <a:rPr lang="en-US" sz="1800" i="1" dirty="0" smtClean="0">
                <a:solidFill>
                  <a:schemeClr val="tx1"/>
                </a:solidFill>
                <a:effectLst/>
              </a:rPr>
              <a:t>The Unit Leader Training Continuum</a:t>
            </a:r>
            <a:endParaRPr lang="en-US" sz="1800" i="1" dirty="0">
              <a:solidFill>
                <a:schemeClr val="tx1"/>
              </a:solidFill>
              <a:effectLst/>
            </a:endParaRPr>
          </a:p>
        </p:txBody>
      </p:sp>
    </p:spTree>
    <p:extLst>
      <p:ext uri="{BB962C8B-B14F-4D97-AF65-F5344CB8AC3E}">
        <p14:creationId xmlns:p14="http://schemas.microsoft.com/office/powerpoint/2010/main" val="12076534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b="1" kern="1200">
        <a:solidFill>
          <a:schemeClr val="tx1"/>
        </a:solidFill>
        <a:latin typeface="Arial" charset="0"/>
        <a:ea typeface="+mn-ea"/>
        <a:cs typeface="+mn-cs"/>
      </a:defRPr>
    </a:lvl1pPr>
    <a:lvl2pPr marL="457200" algn="l" rtl="0" eaLnBrk="0" fontAlgn="base" hangingPunct="0">
      <a:spcBef>
        <a:spcPct val="30000"/>
      </a:spcBef>
      <a:spcAft>
        <a:spcPct val="0"/>
      </a:spcAft>
      <a:defRPr sz="1400" b="1" kern="1200">
        <a:solidFill>
          <a:schemeClr val="tx1"/>
        </a:solidFill>
        <a:latin typeface="Arial" charset="0"/>
        <a:ea typeface="+mn-ea"/>
        <a:cs typeface="+mn-cs"/>
      </a:defRPr>
    </a:lvl2pPr>
    <a:lvl3pPr marL="914400" algn="l" rtl="0" eaLnBrk="0" fontAlgn="base" hangingPunct="0">
      <a:spcBef>
        <a:spcPct val="30000"/>
      </a:spcBef>
      <a:spcAft>
        <a:spcPct val="0"/>
      </a:spcAft>
      <a:defRPr sz="1400" b="1" kern="1200">
        <a:solidFill>
          <a:schemeClr val="tx1"/>
        </a:solidFill>
        <a:latin typeface="Arial" charset="0"/>
        <a:ea typeface="+mn-ea"/>
        <a:cs typeface="+mn-cs"/>
      </a:defRPr>
    </a:lvl3pPr>
    <a:lvl4pPr marL="1371600" algn="l" rtl="0" eaLnBrk="0" fontAlgn="base" hangingPunct="0">
      <a:spcBef>
        <a:spcPct val="30000"/>
      </a:spcBef>
      <a:spcAft>
        <a:spcPct val="0"/>
      </a:spcAft>
      <a:defRPr sz="1400" b="1" kern="1200">
        <a:solidFill>
          <a:schemeClr val="tx1"/>
        </a:solidFill>
        <a:latin typeface="Arial" charset="0"/>
        <a:ea typeface="+mn-ea"/>
        <a:cs typeface="+mn-cs"/>
      </a:defRPr>
    </a:lvl4pPr>
    <a:lvl5pPr marL="1828800" algn="l" rtl="0" eaLnBrk="0" fontAlgn="base" hangingPunct="0">
      <a:spcBef>
        <a:spcPct val="30000"/>
      </a:spcBef>
      <a:spcAft>
        <a:spcPct val="0"/>
      </a:spcAft>
      <a:defRPr sz="1400" b="1"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xfrm>
            <a:off x="2343150" y="866775"/>
            <a:ext cx="2095500" cy="1571625"/>
          </a:xfrm>
          <a:ln/>
        </p:spPr>
      </p:sp>
      <p:sp>
        <p:nvSpPr>
          <p:cNvPr id="99331" name="Rectangle 3"/>
          <p:cNvSpPr>
            <a:spLocks noGrp="1" noChangeArrowheads="1"/>
          </p:cNvSpPr>
          <p:nvPr>
            <p:ph type="body" idx="1"/>
          </p:nvPr>
        </p:nvSpPr>
        <p:spPr>
          <a:xfrm>
            <a:off x="393700" y="2590800"/>
            <a:ext cx="6045200" cy="5486400"/>
          </a:xfrm>
        </p:spPr>
        <p:txBody>
          <a:bodyPr/>
          <a:lstStyle/>
          <a:p>
            <a:pPr lvl="2">
              <a:spcBef>
                <a:spcPct val="0"/>
              </a:spcBef>
            </a:pPr>
            <a:endParaRPr lang="en-US" sz="1200" b="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18538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68598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97996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r>
              <a:rPr lang="en-US" dirty="0" smtClean="0"/>
              <a:t>Note that FAQ #41 for Troops indicates that leaders (SM &amp; ASM) must take leader-specific training to qualify for SILVER JTE.  They do NOT have to complete Outdoor Leader Skills training for JTE, BUT do need that course to be considered FULLY trained for their position.</a:t>
            </a:r>
            <a:endParaRPr lang="en-US" dirty="0"/>
          </a:p>
        </p:txBody>
      </p:sp>
    </p:spTree>
    <p:extLst>
      <p:ext uri="{BB962C8B-B14F-4D97-AF65-F5344CB8AC3E}">
        <p14:creationId xmlns:p14="http://schemas.microsoft.com/office/powerpoint/2010/main" val="165152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xfrm>
            <a:off x="1247775" y="866775"/>
            <a:ext cx="4344988" cy="3257550"/>
          </a:xfrm>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ChangeArrowheads="1"/>
          </p:cNvSpPr>
          <p:nvPr>
            <p:ph type="sldImg"/>
          </p:nvPr>
        </p:nvSpPr>
        <p:spPr bwMode="auto">
          <a:xfrm>
            <a:off x="1247775" y="866775"/>
            <a:ext cx="4344988" cy="3257550"/>
          </a:xfrm>
          <a:prstGeom prst="rect">
            <a:avLst/>
          </a:prstGeom>
          <a:solidFill>
            <a:srgbClr val="FFFFFF"/>
          </a:solidFill>
          <a:ln>
            <a:solidFill>
              <a:srgbClr val="000000"/>
            </a:solidFill>
            <a:miter lim="800000"/>
            <a:headEnd/>
            <a:tailEnd/>
          </a:ln>
        </p:spPr>
      </p:sp>
      <p:sp>
        <p:nvSpPr>
          <p:cNvPr id="254979" name="Rectangle 3"/>
          <p:cNvSpPr>
            <a:spLocks noGrp="1" noChangeArrowheads="1"/>
          </p:cNvSpPr>
          <p:nvPr>
            <p:ph type="body" idx="1"/>
          </p:nvPr>
        </p:nvSpPr>
        <p:spPr bwMode="auto">
          <a:xfrm>
            <a:off x="292100" y="4148138"/>
            <a:ext cx="6045200" cy="4105275"/>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1247775" y="866775"/>
            <a:ext cx="4344988" cy="3257550"/>
          </a:xfrm>
          <a:ln/>
        </p:spPr>
      </p:sp>
      <p:sp>
        <p:nvSpPr>
          <p:cNvPr id="52227" name="Rectangle 3"/>
          <p:cNvSpPr>
            <a:spLocks noGrp="1" noChangeArrowheads="1"/>
          </p:cNvSpPr>
          <p:nvPr>
            <p:ph type="body" idx="1"/>
          </p:nvPr>
        </p:nvSpPr>
        <p:spPr/>
        <p:txBody>
          <a:bodyPr/>
          <a:lstStyle/>
          <a:p>
            <a:r>
              <a:rPr lang="en-US" dirty="0" smtClean="0"/>
              <a:t>This graphic is several years old and courses have been restructured and renamed; however the graphic does accurately portray the overall idea of required </a:t>
            </a:r>
            <a:r>
              <a:rPr lang="en-US" dirty="0" err="1" smtClean="0"/>
              <a:t>vs</a:t>
            </a:r>
            <a:r>
              <a:rPr lang="en-US" dirty="0" smtClean="0"/>
              <a:t> elective training  </a:t>
            </a:r>
            <a:r>
              <a:rPr lang="en-US" dirty="0" smtClean="0"/>
              <a:t>Everything </a:t>
            </a:r>
            <a:r>
              <a:rPr lang="en-US" dirty="0" smtClean="0"/>
              <a:t>to the left of (and including) Youth Protection Training constitutes the training required, by position, to be fully trained.</a:t>
            </a:r>
          </a:p>
          <a:p>
            <a:endParaRPr lang="en-US" dirty="0"/>
          </a:p>
          <a:p>
            <a:r>
              <a:rPr lang="en-US" dirty="0" smtClean="0"/>
              <a:t>I will address the specifics as we proceed through the course material.</a:t>
            </a:r>
          </a:p>
          <a:p>
            <a:endParaRPr lang="en-US" dirty="0" smtClean="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5470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4531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34844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52604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866775"/>
            <a:ext cx="4344988" cy="325755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91473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24872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0127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6575" y="419100"/>
            <a:ext cx="2003425" cy="5505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6300" y="419100"/>
            <a:ext cx="5857875" cy="5505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8032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4314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78978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76300" y="1809750"/>
            <a:ext cx="38957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24425" y="1809750"/>
            <a:ext cx="389572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429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06358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92313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04887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7060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9636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0"/>
                <a:invGamma/>
              </a:schemeClr>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784350" y="419100"/>
            <a:ext cx="710565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9" name="Rectangle 5"/>
          <p:cNvSpPr>
            <a:spLocks noChangeArrowheads="1"/>
          </p:cNvSpPr>
          <p:nvPr/>
        </p:nvSpPr>
        <p:spPr bwMode="auto">
          <a:xfrm>
            <a:off x="762000" y="1657350"/>
            <a:ext cx="8115300" cy="130175"/>
          </a:xfrm>
          <a:prstGeom prst="rect">
            <a:avLst/>
          </a:prstGeom>
          <a:gradFill rotWithShape="0">
            <a:gsLst>
              <a:gs pos="0">
                <a:srgbClr val="FC0128">
                  <a:gamma/>
                  <a:shade val="0"/>
                  <a:invGamma/>
                </a:srgbClr>
              </a:gs>
              <a:gs pos="50000">
                <a:srgbClr val="FC0128"/>
              </a:gs>
              <a:gs pos="100000">
                <a:srgbClr val="FC0128">
                  <a:gamma/>
                  <a:shade val="0"/>
                  <a:invGamma/>
                </a:srgbClr>
              </a:gs>
            </a:gsLst>
            <a:lin ang="0" scaled="1"/>
          </a:gra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4" name="Rectangle 110"/>
          <p:cNvSpPr>
            <a:spLocks noGrp="1" noChangeArrowheads="1"/>
          </p:cNvSpPr>
          <p:nvPr>
            <p:ph type="body" idx="1"/>
          </p:nvPr>
        </p:nvSpPr>
        <p:spPr bwMode="auto">
          <a:xfrm>
            <a:off x="876300" y="1809750"/>
            <a:ext cx="794385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pic>
        <p:nvPicPr>
          <p:cNvPr id="1137" name="Picture 113" descr="UC-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7800" y="165100"/>
            <a:ext cx="1358900" cy="13763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userDrawn="1"/>
        </p:nvSpPr>
        <p:spPr>
          <a:xfrm>
            <a:off x="370115" y="6255657"/>
            <a:ext cx="2813591" cy="276999"/>
          </a:xfrm>
          <a:prstGeom prst="rect">
            <a:avLst/>
          </a:prstGeom>
          <a:noFill/>
        </p:spPr>
        <p:txBody>
          <a:bodyPr wrap="none" rtlCol="0">
            <a:spAutoFit/>
          </a:bodyPr>
          <a:lstStyle/>
          <a:p>
            <a:r>
              <a:rPr lang="en-US" sz="1200" dirty="0" smtClean="0"/>
              <a:t>Northern California Commissioner College</a:t>
            </a:r>
            <a:endParaRPr lang="en-US" sz="1200" dirty="0"/>
          </a:p>
        </p:txBody>
      </p:sp>
      <p:sp>
        <p:nvSpPr>
          <p:cNvPr id="3" name="TextBox 2"/>
          <p:cNvSpPr txBox="1"/>
          <p:nvPr userDrawn="1"/>
        </p:nvSpPr>
        <p:spPr>
          <a:xfrm>
            <a:off x="7591290" y="6255656"/>
            <a:ext cx="1248547" cy="276999"/>
          </a:xfrm>
          <a:prstGeom prst="rect">
            <a:avLst/>
          </a:prstGeom>
          <a:noFill/>
        </p:spPr>
        <p:txBody>
          <a:bodyPr wrap="none" rtlCol="0">
            <a:spAutoFit/>
          </a:bodyPr>
          <a:lstStyle/>
          <a:p>
            <a:r>
              <a:rPr lang="en-US" sz="1200" dirty="0" smtClean="0"/>
              <a:t>February 26, 2011</a:t>
            </a:r>
            <a:endParaRPr lang="en-US" sz="1200" dirty="0"/>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5pPr>
      <a:lvl6pPr marL="457200"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6pPr>
      <a:lvl7pPr marL="914400"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7pPr>
      <a:lvl8pPr marL="1371600"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8pPr>
      <a:lvl9pPr marL="1828800" algn="ctr" rtl="0" eaLnBrk="0" fontAlgn="base" hangingPunct="0">
        <a:spcBef>
          <a:spcPct val="0"/>
        </a:spcBef>
        <a:spcAft>
          <a:spcPct val="0"/>
        </a:spcAft>
        <a:defRPr sz="4000" b="1" i="1">
          <a:solidFill>
            <a:srgbClr val="FAFD00"/>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1"/>
        </a:buClr>
        <a:buSzPct val="75000"/>
        <a:buFont typeface="Monotype Sorts" pitchFamily="2" charset="2"/>
        <a:buChar char="l"/>
        <a:tabLst>
          <a:tab pos="7378700" algn="l"/>
        </a:tabLst>
        <a:defRPr sz="3200" b="1">
          <a:solidFill>
            <a:srgbClr val="FFFFFF"/>
          </a:solidFill>
          <a:effectLst>
            <a:outerShdw blurRad="38100" dist="38100" dir="2700000" algn="tl">
              <a:srgbClr val="000000"/>
            </a:outerShdw>
          </a:effectLst>
          <a:latin typeface="+mn-lt"/>
          <a:ea typeface="+mn-ea"/>
          <a:cs typeface="+mn-cs"/>
        </a:defRPr>
      </a:lvl1pPr>
      <a:lvl2pPr marL="800100" indent="-342900" algn="l" rtl="0" eaLnBrk="0" fontAlgn="base" hangingPunct="0">
        <a:spcBef>
          <a:spcPct val="20000"/>
        </a:spcBef>
        <a:spcAft>
          <a:spcPct val="0"/>
        </a:spcAft>
        <a:buClr>
          <a:schemeClr val="accent1"/>
        </a:buClr>
        <a:buSzPct val="75000"/>
        <a:buFont typeface="Monotype Sorts" pitchFamily="2" charset="2"/>
        <a:buChar char="l"/>
        <a:tabLst>
          <a:tab pos="7378700" algn="l"/>
        </a:tabLst>
        <a:defRPr sz="3200" b="1">
          <a:solidFill>
            <a:srgbClr val="FFFFFF"/>
          </a:solidFill>
          <a:effectLst>
            <a:outerShdw blurRad="38100" dist="38100" dir="2700000" algn="tl">
              <a:srgbClr val="000000"/>
            </a:outerShdw>
          </a:effectLst>
          <a:latin typeface="+mn-lt"/>
        </a:defRPr>
      </a:lvl2pPr>
      <a:lvl3pPr marL="1257300" indent="-342900" algn="l" rtl="0" eaLnBrk="0" fontAlgn="base" hangingPunct="0">
        <a:spcBef>
          <a:spcPct val="20000"/>
        </a:spcBef>
        <a:spcAft>
          <a:spcPct val="0"/>
        </a:spcAft>
        <a:buClr>
          <a:schemeClr val="accent1"/>
        </a:buClr>
        <a:buSzPct val="75000"/>
        <a:buFont typeface="Monotype Sorts" pitchFamily="2" charset="2"/>
        <a:buChar char="l"/>
        <a:tabLst>
          <a:tab pos="7378700" algn="l"/>
        </a:tabLst>
        <a:defRPr sz="3200" b="1">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tabLst>
          <a:tab pos="7378700" algn="l"/>
        </a:tabLst>
        <a:defRPr sz="2000">
          <a:solidFill>
            <a:schemeClr val="tx1"/>
          </a:solidFill>
          <a:latin typeface="+mn-lt"/>
        </a:defRPr>
      </a:lvl4pPr>
      <a:lvl5pPr marL="2057400" indent="-228600" algn="l" rtl="0" eaLnBrk="0" fontAlgn="base" hangingPunct="0">
        <a:spcBef>
          <a:spcPct val="20000"/>
        </a:spcBef>
        <a:spcAft>
          <a:spcPct val="0"/>
        </a:spcAft>
        <a:buChar char="»"/>
        <a:tabLst>
          <a:tab pos="7378700" algn="l"/>
        </a:tabLst>
        <a:defRPr sz="2000">
          <a:solidFill>
            <a:schemeClr val="tx1"/>
          </a:solidFill>
          <a:latin typeface="+mn-lt"/>
        </a:defRPr>
      </a:lvl5pPr>
      <a:lvl6pPr marL="2514600" indent="-228600" algn="l" rtl="0" eaLnBrk="0" fontAlgn="base" hangingPunct="0">
        <a:spcBef>
          <a:spcPct val="20000"/>
        </a:spcBef>
        <a:spcAft>
          <a:spcPct val="0"/>
        </a:spcAft>
        <a:buChar char="»"/>
        <a:tabLst>
          <a:tab pos="7378700" algn="l"/>
        </a:tabLst>
        <a:defRPr sz="2000">
          <a:solidFill>
            <a:schemeClr val="tx1"/>
          </a:solidFill>
          <a:latin typeface="+mn-lt"/>
        </a:defRPr>
      </a:lvl6pPr>
      <a:lvl7pPr marL="2971800" indent="-228600" algn="l" rtl="0" eaLnBrk="0" fontAlgn="base" hangingPunct="0">
        <a:spcBef>
          <a:spcPct val="20000"/>
        </a:spcBef>
        <a:spcAft>
          <a:spcPct val="0"/>
        </a:spcAft>
        <a:buChar char="»"/>
        <a:tabLst>
          <a:tab pos="7378700" algn="l"/>
        </a:tabLst>
        <a:defRPr sz="2000">
          <a:solidFill>
            <a:schemeClr val="tx1"/>
          </a:solidFill>
          <a:latin typeface="+mn-lt"/>
        </a:defRPr>
      </a:lvl7pPr>
      <a:lvl8pPr marL="3429000" indent="-228600" algn="l" rtl="0" eaLnBrk="0" fontAlgn="base" hangingPunct="0">
        <a:spcBef>
          <a:spcPct val="20000"/>
        </a:spcBef>
        <a:spcAft>
          <a:spcPct val="0"/>
        </a:spcAft>
        <a:buChar char="»"/>
        <a:tabLst>
          <a:tab pos="7378700" algn="l"/>
        </a:tabLst>
        <a:defRPr sz="2000">
          <a:solidFill>
            <a:schemeClr val="tx1"/>
          </a:solidFill>
          <a:latin typeface="+mn-lt"/>
        </a:defRPr>
      </a:lvl8pPr>
      <a:lvl9pPr marL="3886200" indent="-228600" algn="l" rtl="0" eaLnBrk="0" fontAlgn="base" hangingPunct="0">
        <a:spcBef>
          <a:spcPct val="20000"/>
        </a:spcBef>
        <a:spcAft>
          <a:spcPct val="0"/>
        </a:spcAft>
        <a:buChar char="»"/>
        <a:tabLst>
          <a:tab pos="73787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Tonymei.novato@gmai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couting.org/filestore/pdf/210-539.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9"/>
          <p:cNvSpPr>
            <a:spLocks noGrp="1" noChangeArrowheads="1"/>
          </p:cNvSpPr>
          <p:nvPr>
            <p:ph type="subTitle" idx="1"/>
          </p:nvPr>
        </p:nvSpPr>
        <p:spPr>
          <a:xfrm>
            <a:off x="850900" y="2695574"/>
            <a:ext cx="7854950" cy="2752725"/>
          </a:xfrm>
        </p:spPr>
        <p:txBody>
          <a:bodyPr/>
          <a:lstStyle/>
          <a:p>
            <a:r>
              <a:rPr lang="en-US" sz="4800" dirty="0" smtClean="0">
                <a:solidFill>
                  <a:schemeClr val="tx2"/>
                </a:solidFill>
              </a:rPr>
              <a:t>BCS 212:   The Unit Leader Training Continuum</a:t>
            </a:r>
            <a:endParaRPr lang="en-US" sz="4800" dirty="0">
              <a:solidFill>
                <a:schemeClr val="tx2"/>
              </a:solidFill>
            </a:endParaRPr>
          </a:p>
        </p:txBody>
      </p:sp>
      <p:pic>
        <p:nvPicPr>
          <p:cNvPr id="4107" name="Picture 11" descr="UC-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25" y="209550"/>
            <a:ext cx="1250950" cy="1268413"/>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ADC-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4800" y="254000"/>
            <a:ext cx="1219200" cy="1235075"/>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descr="CRT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0" y="228600"/>
            <a:ext cx="1231900" cy="1265238"/>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SRTC-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02100" y="233363"/>
            <a:ext cx="1282700" cy="1257300"/>
          </a:xfrm>
          <a:prstGeom prst="rect">
            <a:avLst/>
          </a:prstGeom>
          <a:noFill/>
          <a:extLst>
            <a:ext uri="{909E8E84-426E-40DD-AFC4-6F175D3DCCD1}">
              <a14:hiddenFill xmlns:a14="http://schemas.microsoft.com/office/drawing/2010/main">
                <a:solidFill>
                  <a:srgbClr val="FFFFFF"/>
                </a:solidFill>
              </a14:hiddenFill>
            </a:ext>
          </a:extLst>
        </p:spPr>
      </p:pic>
      <p:pic>
        <p:nvPicPr>
          <p:cNvPr id="4111" name="Picture 15" descr="DistC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0" y="233363"/>
            <a:ext cx="1270000" cy="1312862"/>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ACC-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04000" y="266700"/>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4113" name="Picture 17" descr="CnclCr-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85100" y="258763"/>
            <a:ext cx="1282700" cy="1308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effectLst/>
              </a:rPr>
              <a:t>How Training Delivered</a:t>
            </a:r>
            <a:endParaRPr lang="en-US" dirty="0"/>
          </a:p>
        </p:txBody>
      </p:sp>
      <p:sp>
        <p:nvSpPr>
          <p:cNvPr id="3" name="Content Placeholder 2"/>
          <p:cNvSpPr>
            <a:spLocks noGrp="1"/>
          </p:cNvSpPr>
          <p:nvPr>
            <p:ph idx="1"/>
          </p:nvPr>
        </p:nvSpPr>
        <p:spPr>
          <a:xfrm>
            <a:off x="876300" y="2476500"/>
            <a:ext cx="7943850" cy="4114800"/>
          </a:xfrm>
        </p:spPr>
        <p:txBody>
          <a:bodyPr/>
          <a:lstStyle/>
          <a:p>
            <a:pPr lvl="1"/>
            <a:r>
              <a:rPr lang="en-US" dirty="0" smtClean="0">
                <a:effectLst/>
              </a:rPr>
              <a:t>Online </a:t>
            </a:r>
            <a:r>
              <a:rPr lang="en-US" dirty="0">
                <a:effectLst/>
              </a:rPr>
              <a:t>Learning Center</a:t>
            </a:r>
          </a:p>
          <a:p>
            <a:pPr lvl="1"/>
            <a:r>
              <a:rPr lang="en-US" dirty="0">
                <a:effectLst/>
              </a:rPr>
              <a:t>Offered by District or Council</a:t>
            </a:r>
          </a:p>
          <a:p>
            <a:pPr lvl="2"/>
            <a:r>
              <a:rPr lang="en-US" dirty="0">
                <a:effectLst/>
              </a:rPr>
              <a:t>Group </a:t>
            </a:r>
            <a:r>
              <a:rPr lang="en-US" dirty="0" smtClean="0">
                <a:effectLst/>
              </a:rPr>
              <a:t>training</a:t>
            </a:r>
            <a:endParaRPr lang="en-US" dirty="0">
              <a:effectLst/>
            </a:endParaRPr>
          </a:p>
          <a:p>
            <a:pPr lvl="2"/>
            <a:r>
              <a:rPr lang="en-US" dirty="0">
                <a:effectLst/>
              </a:rPr>
              <a:t>Small group </a:t>
            </a:r>
            <a:r>
              <a:rPr lang="en-US" dirty="0" smtClean="0">
                <a:effectLst/>
              </a:rPr>
              <a:t>training</a:t>
            </a:r>
            <a:endParaRPr lang="en-US" dirty="0">
              <a:effectLst/>
            </a:endParaRPr>
          </a:p>
          <a:p>
            <a:pPr lvl="2"/>
            <a:r>
              <a:rPr lang="en-US" dirty="0">
                <a:effectLst/>
              </a:rPr>
              <a:t>Personal coaching</a:t>
            </a:r>
          </a:p>
          <a:p>
            <a:endParaRPr lang="en-US" dirty="0"/>
          </a:p>
        </p:txBody>
      </p:sp>
    </p:spTree>
    <p:extLst>
      <p:ext uri="{BB962C8B-B14F-4D97-AF65-F5344CB8AC3E}">
        <p14:creationId xmlns:p14="http://schemas.microsoft.com/office/powerpoint/2010/main" val="2619971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effectLst/>
              </a:rPr>
              <a:t>Supplemental Adult Training</a:t>
            </a:r>
            <a:br>
              <a:rPr lang="en-US" dirty="0" smtClean="0">
                <a:effectLst/>
              </a:rPr>
            </a:br>
            <a:r>
              <a:rPr lang="en-US" dirty="0" smtClean="0">
                <a:effectLst/>
              </a:rPr>
              <a:t>(“Electives”)</a:t>
            </a:r>
            <a:endParaRPr lang="en-US" dirty="0"/>
          </a:p>
        </p:txBody>
      </p:sp>
      <p:sp>
        <p:nvSpPr>
          <p:cNvPr id="3" name="Content Placeholder 2"/>
          <p:cNvSpPr>
            <a:spLocks noGrp="1"/>
          </p:cNvSpPr>
          <p:nvPr>
            <p:ph idx="1"/>
          </p:nvPr>
        </p:nvSpPr>
        <p:spPr/>
        <p:txBody>
          <a:bodyPr/>
          <a:lstStyle/>
          <a:p>
            <a:pPr lvl="0"/>
            <a:r>
              <a:rPr lang="en-US" dirty="0" smtClean="0">
                <a:effectLst/>
              </a:rPr>
              <a:t>Cub </a:t>
            </a:r>
            <a:r>
              <a:rPr lang="en-US" dirty="0">
                <a:effectLst/>
              </a:rPr>
              <a:t>Scout </a:t>
            </a:r>
            <a:r>
              <a:rPr lang="en-US" dirty="0" smtClean="0">
                <a:effectLst/>
              </a:rPr>
              <a:t>Leaders</a:t>
            </a:r>
            <a:endParaRPr lang="en-US" dirty="0">
              <a:effectLst/>
            </a:endParaRPr>
          </a:p>
          <a:p>
            <a:pPr lvl="2"/>
            <a:r>
              <a:rPr lang="en-US" dirty="0">
                <a:effectLst/>
              </a:rPr>
              <a:t>BALOO</a:t>
            </a:r>
          </a:p>
          <a:p>
            <a:pPr lvl="2"/>
            <a:r>
              <a:rPr lang="en-US" dirty="0" err="1">
                <a:effectLst/>
              </a:rPr>
              <a:t>Cubcast</a:t>
            </a:r>
            <a:endParaRPr lang="en-US" dirty="0">
              <a:effectLst/>
            </a:endParaRPr>
          </a:p>
          <a:p>
            <a:pPr lvl="2"/>
            <a:r>
              <a:rPr lang="en-US" dirty="0" smtClean="0">
                <a:effectLst/>
              </a:rPr>
              <a:t>Outdoor Leader Skills </a:t>
            </a:r>
            <a:r>
              <a:rPr lang="en-US" dirty="0">
                <a:effectLst/>
              </a:rPr>
              <a:t>for </a:t>
            </a:r>
            <a:r>
              <a:rPr lang="en-US" dirty="0" err="1">
                <a:effectLst/>
              </a:rPr>
              <a:t>Webelos</a:t>
            </a:r>
            <a:r>
              <a:rPr lang="en-US" dirty="0">
                <a:effectLst/>
              </a:rPr>
              <a:t> </a:t>
            </a:r>
            <a:r>
              <a:rPr lang="en-US" dirty="0" smtClean="0">
                <a:effectLst/>
              </a:rPr>
              <a:t>Leaders </a:t>
            </a:r>
            <a:r>
              <a:rPr lang="en-US" dirty="0">
                <a:effectLst/>
              </a:rPr>
              <a:t>(OWLS)</a:t>
            </a:r>
          </a:p>
          <a:p>
            <a:pPr lvl="2"/>
            <a:r>
              <a:rPr lang="en-US" dirty="0" err="1">
                <a:effectLst/>
              </a:rPr>
              <a:t>Pow</a:t>
            </a:r>
            <a:r>
              <a:rPr lang="en-US" dirty="0">
                <a:effectLst/>
              </a:rPr>
              <a:t> </a:t>
            </a:r>
            <a:r>
              <a:rPr lang="en-US" dirty="0" smtClean="0">
                <a:effectLst/>
              </a:rPr>
              <a:t>Wow’s/University </a:t>
            </a:r>
            <a:r>
              <a:rPr lang="en-US" dirty="0">
                <a:effectLst/>
              </a:rPr>
              <a:t>of </a:t>
            </a:r>
            <a:r>
              <a:rPr lang="en-US" dirty="0" smtClean="0">
                <a:effectLst/>
              </a:rPr>
              <a:t>Scouting</a:t>
            </a:r>
          </a:p>
          <a:p>
            <a:pPr lvl="2"/>
            <a:r>
              <a:rPr lang="en-US" dirty="0">
                <a:effectLst/>
              </a:rPr>
              <a:t>Trainer Development </a:t>
            </a:r>
            <a:r>
              <a:rPr lang="en-US" dirty="0" smtClean="0">
                <a:effectLst/>
              </a:rPr>
              <a:t>Conference</a:t>
            </a:r>
            <a:endParaRPr lang="en-US" dirty="0">
              <a:effectLst/>
            </a:endParaRPr>
          </a:p>
          <a:p>
            <a:pPr lvl="2"/>
            <a:endParaRPr lang="en-US" dirty="0">
              <a:effectLst/>
            </a:endParaRPr>
          </a:p>
          <a:p>
            <a:endParaRPr lang="en-US" dirty="0"/>
          </a:p>
        </p:txBody>
      </p:sp>
    </p:spTree>
    <p:extLst>
      <p:ext uri="{BB962C8B-B14F-4D97-AF65-F5344CB8AC3E}">
        <p14:creationId xmlns:p14="http://schemas.microsoft.com/office/powerpoint/2010/main" val="970608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Supplemental Adult Training</a:t>
            </a:r>
            <a:br>
              <a:rPr lang="en-US" dirty="0" smtClean="0">
                <a:effectLst/>
              </a:rPr>
            </a:br>
            <a:r>
              <a:rPr lang="en-US" dirty="0" smtClean="0">
                <a:effectLst/>
              </a:rPr>
              <a:t>(“Electives”)</a:t>
            </a:r>
            <a:endParaRPr lang="en-US" dirty="0"/>
          </a:p>
        </p:txBody>
      </p:sp>
      <p:sp>
        <p:nvSpPr>
          <p:cNvPr id="3" name="Content Placeholder 2"/>
          <p:cNvSpPr>
            <a:spLocks noGrp="1"/>
          </p:cNvSpPr>
          <p:nvPr>
            <p:ph idx="1"/>
          </p:nvPr>
        </p:nvSpPr>
        <p:spPr>
          <a:xfrm>
            <a:off x="800100" y="2266950"/>
            <a:ext cx="7943850" cy="4114800"/>
          </a:xfrm>
        </p:spPr>
        <p:txBody>
          <a:bodyPr/>
          <a:lstStyle/>
          <a:p>
            <a:pPr lvl="1"/>
            <a:r>
              <a:rPr lang="en-US" dirty="0">
                <a:effectLst/>
              </a:rPr>
              <a:t>Boy Scout </a:t>
            </a:r>
            <a:r>
              <a:rPr lang="en-US" dirty="0" smtClean="0">
                <a:effectLst/>
              </a:rPr>
              <a:t>Leaders</a:t>
            </a:r>
            <a:endParaRPr lang="en-US" dirty="0">
              <a:effectLst/>
            </a:endParaRPr>
          </a:p>
          <a:p>
            <a:pPr lvl="2"/>
            <a:r>
              <a:rPr lang="en-US" dirty="0">
                <a:effectLst/>
              </a:rPr>
              <a:t>Powder Horn</a:t>
            </a:r>
          </a:p>
          <a:p>
            <a:pPr lvl="2"/>
            <a:r>
              <a:rPr lang="en-US" dirty="0">
                <a:effectLst/>
              </a:rPr>
              <a:t>The Trainer’s EDGE</a:t>
            </a:r>
          </a:p>
          <a:p>
            <a:pPr lvl="1"/>
            <a:r>
              <a:rPr lang="en-US" dirty="0" smtClean="0">
                <a:effectLst/>
              </a:rPr>
              <a:t>Venturing Leaders</a:t>
            </a:r>
            <a:endParaRPr lang="en-US" dirty="0">
              <a:effectLst/>
            </a:endParaRPr>
          </a:p>
          <a:p>
            <a:pPr lvl="2"/>
            <a:r>
              <a:rPr lang="en-US" dirty="0">
                <a:effectLst/>
              </a:rPr>
              <a:t>Powder Horn</a:t>
            </a:r>
          </a:p>
          <a:p>
            <a:endParaRPr lang="en-US" dirty="0"/>
          </a:p>
        </p:txBody>
      </p:sp>
    </p:spTree>
    <p:extLst>
      <p:ext uri="{BB962C8B-B14F-4D97-AF65-F5344CB8AC3E}">
        <p14:creationId xmlns:p14="http://schemas.microsoft.com/office/powerpoint/2010/main" val="902932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600" dirty="0" smtClean="0">
                <a:effectLst/>
              </a:rPr>
              <a:t>Supplemental Training for All Volunteers</a:t>
            </a:r>
            <a:endParaRPr lang="en-US" sz="3600" dirty="0"/>
          </a:p>
        </p:txBody>
      </p:sp>
      <p:sp>
        <p:nvSpPr>
          <p:cNvPr id="3" name="Content Placeholder 2"/>
          <p:cNvSpPr>
            <a:spLocks noGrp="1"/>
          </p:cNvSpPr>
          <p:nvPr>
            <p:ph idx="1"/>
          </p:nvPr>
        </p:nvSpPr>
        <p:spPr/>
        <p:txBody>
          <a:bodyPr/>
          <a:lstStyle/>
          <a:p>
            <a:pPr lvl="2"/>
            <a:r>
              <a:rPr lang="en-US" dirty="0" smtClean="0">
                <a:effectLst/>
              </a:rPr>
              <a:t>Hazardous Weather*</a:t>
            </a:r>
            <a:endParaRPr lang="en-US" dirty="0">
              <a:effectLst/>
            </a:endParaRPr>
          </a:p>
          <a:p>
            <a:pPr lvl="2"/>
            <a:r>
              <a:rPr lang="en-US" dirty="0">
                <a:effectLst/>
              </a:rPr>
              <a:t>Philmont Leadership Challenge</a:t>
            </a:r>
          </a:p>
          <a:p>
            <a:pPr lvl="2"/>
            <a:r>
              <a:rPr lang="en-US" dirty="0" smtClean="0">
                <a:effectLst/>
              </a:rPr>
              <a:t>Philmont Training Center</a:t>
            </a:r>
            <a:endParaRPr lang="en-US" dirty="0">
              <a:effectLst/>
            </a:endParaRPr>
          </a:p>
          <a:p>
            <a:pPr lvl="2"/>
            <a:r>
              <a:rPr lang="en-US" dirty="0" smtClean="0">
                <a:effectLst/>
              </a:rPr>
              <a:t>Roundtables/Program </a:t>
            </a:r>
            <a:r>
              <a:rPr lang="en-US" dirty="0">
                <a:effectLst/>
              </a:rPr>
              <a:t>Forums</a:t>
            </a:r>
          </a:p>
          <a:p>
            <a:pPr lvl="2"/>
            <a:r>
              <a:rPr lang="en-US" dirty="0" err="1">
                <a:effectLst/>
              </a:rPr>
              <a:t>ScoutParent</a:t>
            </a:r>
            <a:r>
              <a:rPr lang="en-US" dirty="0">
                <a:effectLst/>
              </a:rPr>
              <a:t> Unit Coordinator*</a:t>
            </a:r>
          </a:p>
          <a:p>
            <a:pPr lvl="2"/>
            <a:r>
              <a:rPr lang="en-US" dirty="0">
                <a:effectLst/>
              </a:rPr>
              <a:t>Supplemental </a:t>
            </a:r>
            <a:r>
              <a:rPr lang="en-US" dirty="0" smtClean="0">
                <a:effectLst/>
              </a:rPr>
              <a:t>Training </a:t>
            </a:r>
            <a:r>
              <a:rPr lang="en-US" dirty="0">
                <a:effectLst/>
              </a:rPr>
              <a:t>Modules</a:t>
            </a:r>
          </a:p>
          <a:p>
            <a:pPr lvl="2"/>
            <a:r>
              <a:rPr lang="en-US" dirty="0" smtClean="0">
                <a:effectLst/>
              </a:rPr>
              <a:t>Wood Badge for the 21</a:t>
            </a:r>
            <a:r>
              <a:rPr lang="en-US" baseline="30000" dirty="0" smtClean="0">
                <a:effectLst/>
              </a:rPr>
              <a:t>st</a:t>
            </a:r>
            <a:r>
              <a:rPr lang="en-US" dirty="0" smtClean="0">
                <a:effectLst/>
              </a:rPr>
              <a:t> Century</a:t>
            </a:r>
            <a:endParaRPr lang="en-US" dirty="0">
              <a:effectLst/>
            </a:endParaRPr>
          </a:p>
          <a:p>
            <a:endParaRPr lang="en-US" dirty="0"/>
          </a:p>
        </p:txBody>
      </p:sp>
    </p:spTree>
    <p:extLst>
      <p:ext uri="{BB962C8B-B14F-4D97-AF65-F5344CB8AC3E}">
        <p14:creationId xmlns:p14="http://schemas.microsoft.com/office/powerpoint/2010/main" val="5677551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350" y="590550"/>
            <a:ext cx="7105650" cy="1143000"/>
          </a:xfrm>
        </p:spPr>
        <p:txBody>
          <a:bodyPr/>
          <a:lstStyle/>
          <a:p>
            <a:pPr lvl="0"/>
            <a:r>
              <a:rPr lang="en-US" sz="3200" dirty="0" smtClean="0">
                <a:effectLst/>
              </a:rPr>
              <a:t>Journey To Excellence </a:t>
            </a:r>
            <a:br>
              <a:rPr lang="en-US" sz="3200" dirty="0" smtClean="0">
                <a:effectLst/>
              </a:rPr>
            </a:br>
            <a:r>
              <a:rPr lang="en-US" sz="3200" dirty="0" smtClean="0">
                <a:effectLst/>
              </a:rPr>
              <a:t>Elements for Units</a:t>
            </a:r>
            <a:br>
              <a:rPr lang="en-US" sz="3200" dirty="0" smtClean="0">
                <a:effectLst/>
              </a:rPr>
            </a:br>
            <a:r>
              <a:rPr lang="en-US" sz="3200" dirty="0" smtClean="0">
                <a:effectLst/>
              </a:rPr>
              <a:t> (specific training)</a:t>
            </a:r>
            <a:r>
              <a:rPr lang="en-US" dirty="0" smtClean="0">
                <a:effectLst/>
              </a:rPr>
              <a:t/>
            </a:r>
            <a:br>
              <a:rPr lang="en-US" dirty="0" smtClean="0">
                <a:effectLst/>
              </a:rPr>
            </a:br>
            <a:endParaRPr lang="en-US" dirty="0"/>
          </a:p>
        </p:txBody>
      </p:sp>
      <p:sp>
        <p:nvSpPr>
          <p:cNvPr id="3" name="Content Placeholder 2"/>
          <p:cNvSpPr>
            <a:spLocks noGrp="1"/>
          </p:cNvSpPr>
          <p:nvPr>
            <p:ph idx="1"/>
          </p:nvPr>
        </p:nvSpPr>
        <p:spPr>
          <a:xfrm>
            <a:off x="514350" y="2076450"/>
            <a:ext cx="7943850" cy="4114800"/>
          </a:xfrm>
        </p:spPr>
        <p:txBody>
          <a:bodyPr/>
          <a:lstStyle/>
          <a:p>
            <a:pPr lvl="1"/>
            <a:r>
              <a:rPr lang="en-US" sz="2800" dirty="0" smtClean="0">
                <a:effectLst/>
              </a:rPr>
              <a:t>BRONZE </a:t>
            </a:r>
            <a:r>
              <a:rPr lang="en-US" sz="2800" dirty="0">
                <a:effectLst/>
              </a:rPr>
              <a:t>--- </a:t>
            </a:r>
            <a:r>
              <a:rPr lang="en-US" sz="2800" dirty="0" smtClean="0">
                <a:effectLst/>
              </a:rPr>
              <a:t>3 required online courses for specific leaders  (key leaders &amp; committee of at least 3)</a:t>
            </a:r>
            <a:endParaRPr lang="en-US" sz="2800" dirty="0">
              <a:effectLst/>
            </a:endParaRPr>
          </a:p>
          <a:p>
            <a:pPr lvl="1"/>
            <a:r>
              <a:rPr lang="en-US" sz="2800" dirty="0">
                <a:effectLst/>
              </a:rPr>
              <a:t>SILVER --- </a:t>
            </a:r>
            <a:r>
              <a:rPr lang="en-US" sz="2800" dirty="0" smtClean="0">
                <a:effectLst/>
              </a:rPr>
              <a:t>leaders complete  position-specific  training courses  (see FAQ on JTE website)</a:t>
            </a:r>
            <a:endParaRPr lang="en-US" sz="2800" dirty="0">
              <a:effectLst/>
            </a:endParaRPr>
          </a:p>
          <a:p>
            <a:pPr lvl="1"/>
            <a:r>
              <a:rPr lang="en-US" sz="2800" dirty="0">
                <a:effectLst/>
              </a:rPr>
              <a:t>GOLD --- </a:t>
            </a:r>
          </a:p>
          <a:p>
            <a:pPr lvl="2"/>
            <a:r>
              <a:rPr lang="en-US" sz="2800" dirty="0">
                <a:effectLst/>
              </a:rPr>
              <a:t>Packs --- participate in BALOO and OWLS</a:t>
            </a:r>
          </a:p>
          <a:p>
            <a:pPr lvl="2"/>
            <a:r>
              <a:rPr lang="en-US" sz="2800" dirty="0">
                <a:effectLst/>
              </a:rPr>
              <a:t>Troops, Crews, Ships, Teams --- youth leaders elected and installed by 15 Nov</a:t>
            </a:r>
          </a:p>
          <a:p>
            <a:endParaRPr lang="en-US" dirty="0"/>
          </a:p>
        </p:txBody>
      </p:sp>
    </p:spTree>
    <p:extLst>
      <p:ext uri="{BB962C8B-B14F-4D97-AF65-F5344CB8AC3E}">
        <p14:creationId xmlns:p14="http://schemas.microsoft.com/office/powerpoint/2010/main" val="1850890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350" y="685800"/>
            <a:ext cx="7105650" cy="1143000"/>
          </a:xfrm>
        </p:spPr>
        <p:txBody>
          <a:bodyPr/>
          <a:lstStyle/>
          <a:p>
            <a:pPr lvl="0"/>
            <a:r>
              <a:rPr lang="en-US" sz="2800" dirty="0" smtClean="0">
                <a:effectLst/>
              </a:rPr>
              <a:t>Journey To Excellence</a:t>
            </a:r>
            <a:br>
              <a:rPr lang="en-US" sz="2800" dirty="0" smtClean="0">
                <a:effectLst/>
              </a:rPr>
            </a:br>
            <a:r>
              <a:rPr lang="en-US" sz="2800" dirty="0" smtClean="0">
                <a:effectLst/>
              </a:rPr>
              <a:t> Elements for Districts and Councils </a:t>
            </a:r>
            <a:br>
              <a:rPr lang="en-US" sz="2800" dirty="0" smtClean="0">
                <a:effectLst/>
              </a:rPr>
            </a:br>
            <a:r>
              <a:rPr lang="en-US" sz="2800" dirty="0" smtClean="0">
                <a:effectLst/>
              </a:rPr>
              <a:t>(% direct contact leaders trained)</a:t>
            </a:r>
            <a:r>
              <a:rPr lang="en-US" dirty="0" smtClean="0">
                <a:effectLst/>
              </a:rPr>
              <a:t/>
            </a:r>
            <a:br>
              <a:rPr lang="en-US" dirty="0" smtClean="0">
                <a:effectLst/>
              </a:rPr>
            </a:br>
            <a:endParaRPr lang="en-US" dirty="0"/>
          </a:p>
        </p:txBody>
      </p:sp>
      <p:sp>
        <p:nvSpPr>
          <p:cNvPr id="3" name="Content Placeholder 2"/>
          <p:cNvSpPr>
            <a:spLocks noGrp="1"/>
          </p:cNvSpPr>
          <p:nvPr>
            <p:ph idx="1"/>
          </p:nvPr>
        </p:nvSpPr>
        <p:spPr/>
        <p:txBody>
          <a:bodyPr/>
          <a:lstStyle/>
          <a:p>
            <a:pPr lvl="1"/>
            <a:r>
              <a:rPr lang="en-US" sz="2400" dirty="0" smtClean="0">
                <a:effectLst/>
              </a:rPr>
              <a:t>BRONZE </a:t>
            </a:r>
            <a:r>
              <a:rPr lang="en-US" sz="2400" dirty="0">
                <a:effectLst/>
              </a:rPr>
              <a:t>--- </a:t>
            </a:r>
          </a:p>
          <a:p>
            <a:pPr lvl="2"/>
            <a:r>
              <a:rPr lang="en-US" sz="2400" dirty="0" smtClean="0">
                <a:effectLst/>
              </a:rPr>
              <a:t>District </a:t>
            </a:r>
            <a:r>
              <a:rPr lang="en-US" sz="2400" dirty="0">
                <a:effectLst/>
              </a:rPr>
              <a:t>--- 40% or have 2% </a:t>
            </a:r>
            <a:r>
              <a:rPr lang="en-US" sz="2400" dirty="0" smtClean="0">
                <a:effectLst/>
              </a:rPr>
              <a:t>increase</a:t>
            </a:r>
            <a:endParaRPr lang="en-US" sz="2400" dirty="0">
              <a:effectLst/>
            </a:endParaRPr>
          </a:p>
          <a:p>
            <a:pPr lvl="2"/>
            <a:r>
              <a:rPr lang="en-US" sz="2400" dirty="0" smtClean="0">
                <a:effectLst/>
              </a:rPr>
              <a:t>Council </a:t>
            </a:r>
            <a:r>
              <a:rPr lang="en-US" sz="2400" dirty="0">
                <a:effectLst/>
              </a:rPr>
              <a:t>--- 18% or have 2% </a:t>
            </a:r>
            <a:r>
              <a:rPr lang="en-US" sz="2400" dirty="0" smtClean="0">
                <a:effectLst/>
              </a:rPr>
              <a:t>increase</a:t>
            </a:r>
          </a:p>
          <a:p>
            <a:pPr lvl="1"/>
            <a:r>
              <a:rPr lang="en-US" sz="2400" dirty="0" smtClean="0">
                <a:effectLst/>
              </a:rPr>
              <a:t>SILVER </a:t>
            </a:r>
            <a:r>
              <a:rPr lang="en-US" sz="2400" dirty="0">
                <a:effectLst/>
              </a:rPr>
              <a:t>---</a:t>
            </a:r>
          </a:p>
          <a:p>
            <a:pPr lvl="2"/>
            <a:r>
              <a:rPr lang="en-US" sz="2400" dirty="0" smtClean="0">
                <a:effectLst/>
              </a:rPr>
              <a:t>District </a:t>
            </a:r>
            <a:r>
              <a:rPr lang="en-US" sz="2400" dirty="0">
                <a:effectLst/>
              </a:rPr>
              <a:t>--- 60% or have 40% and 2% </a:t>
            </a:r>
            <a:r>
              <a:rPr lang="en-US" sz="2400" dirty="0" smtClean="0">
                <a:effectLst/>
              </a:rPr>
              <a:t>increase</a:t>
            </a:r>
          </a:p>
          <a:p>
            <a:pPr lvl="2"/>
            <a:r>
              <a:rPr lang="en-US" sz="2400" dirty="0" smtClean="0">
                <a:effectLst/>
              </a:rPr>
              <a:t>Council </a:t>
            </a:r>
            <a:r>
              <a:rPr lang="en-US" sz="2400" dirty="0">
                <a:effectLst/>
              </a:rPr>
              <a:t>--- 25% or have 18% and 2% </a:t>
            </a:r>
            <a:r>
              <a:rPr lang="en-US" sz="2400" dirty="0" smtClean="0">
                <a:effectLst/>
              </a:rPr>
              <a:t>increase</a:t>
            </a:r>
          </a:p>
          <a:p>
            <a:pPr lvl="1"/>
            <a:r>
              <a:rPr lang="en-US" sz="2400" dirty="0" smtClean="0">
                <a:effectLst/>
              </a:rPr>
              <a:t>GOLD </a:t>
            </a:r>
            <a:r>
              <a:rPr lang="en-US" sz="2400" dirty="0">
                <a:effectLst/>
              </a:rPr>
              <a:t>---</a:t>
            </a:r>
          </a:p>
          <a:p>
            <a:pPr lvl="2"/>
            <a:r>
              <a:rPr lang="en-US" sz="2400" dirty="0" smtClean="0">
                <a:effectLst/>
              </a:rPr>
              <a:t>District </a:t>
            </a:r>
            <a:r>
              <a:rPr lang="en-US" sz="2400" dirty="0">
                <a:effectLst/>
              </a:rPr>
              <a:t>--- 80% or have 60% and 2% </a:t>
            </a:r>
            <a:r>
              <a:rPr lang="en-US" sz="2400" dirty="0" smtClean="0">
                <a:effectLst/>
              </a:rPr>
              <a:t>increase</a:t>
            </a:r>
          </a:p>
          <a:p>
            <a:pPr lvl="2"/>
            <a:r>
              <a:rPr lang="en-US" sz="2400" dirty="0" smtClean="0">
                <a:effectLst/>
              </a:rPr>
              <a:t>Council </a:t>
            </a:r>
            <a:r>
              <a:rPr lang="en-US" sz="2400" dirty="0">
                <a:effectLst/>
              </a:rPr>
              <a:t>--- 40% or have 25% and 2% </a:t>
            </a:r>
            <a:r>
              <a:rPr lang="en-US" sz="2400" dirty="0" smtClean="0">
                <a:effectLst/>
              </a:rPr>
              <a:t>increase</a:t>
            </a:r>
          </a:p>
          <a:p>
            <a:endParaRPr lang="en-US" dirty="0"/>
          </a:p>
        </p:txBody>
      </p:sp>
    </p:spTree>
    <p:extLst>
      <p:ext uri="{BB962C8B-B14F-4D97-AF65-F5344CB8AC3E}">
        <p14:creationId xmlns:p14="http://schemas.microsoft.com/office/powerpoint/2010/main" val="5009195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9" name="Rectangle 3"/>
          <p:cNvSpPr>
            <a:spLocks noGrp="1" noChangeArrowheads="1"/>
          </p:cNvSpPr>
          <p:nvPr>
            <p:ph type="body" idx="1"/>
          </p:nvPr>
        </p:nvSpPr>
        <p:spPr/>
        <p:txBody>
          <a:bodyPr/>
          <a:lstStyle/>
          <a:p>
            <a:endParaRPr lang="en-US" sz="6000"/>
          </a:p>
          <a:p>
            <a:pPr>
              <a:buFont typeface="Monotype Sorts" pitchFamily="2" charset="2"/>
              <a:buNone/>
            </a:pPr>
            <a:r>
              <a:rPr lang="en-US" sz="6000"/>
              <a:t>          QUESTIONS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a:t>Introduction</a:t>
            </a:r>
          </a:p>
        </p:txBody>
      </p:sp>
      <p:sp>
        <p:nvSpPr>
          <p:cNvPr id="16387" name="Rectangle 3"/>
          <p:cNvSpPr>
            <a:spLocks noGrp="1" noChangeArrowheads="1"/>
          </p:cNvSpPr>
          <p:nvPr>
            <p:ph type="body" idx="1"/>
          </p:nvPr>
        </p:nvSpPr>
        <p:spPr>
          <a:xfrm>
            <a:off x="794658" y="2343150"/>
            <a:ext cx="7943850" cy="4114800"/>
          </a:xfrm>
        </p:spPr>
        <p:txBody>
          <a:bodyPr/>
          <a:lstStyle/>
          <a:p>
            <a:endParaRPr lang="en-US" dirty="0"/>
          </a:p>
          <a:p>
            <a:pPr algn="ctr">
              <a:buFont typeface="Monotype Sorts" pitchFamily="2" charset="2"/>
              <a:buNone/>
            </a:pPr>
            <a:r>
              <a:rPr lang="en-US" dirty="0"/>
              <a:t>Tony Mei</a:t>
            </a:r>
          </a:p>
          <a:p>
            <a:pPr algn="ctr">
              <a:buFont typeface="Monotype Sorts" pitchFamily="2" charset="2"/>
              <a:buNone/>
            </a:pPr>
            <a:r>
              <a:rPr lang="en-US" dirty="0"/>
              <a:t>Unit Commissioner, Marin </a:t>
            </a:r>
            <a:r>
              <a:rPr lang="en-US" dirty="0" smtClean="0"/>
              <a:t>Council</a:t>
            </a:r>
          </a:p>
          <a:p>
            <a:pPr algn="ctr">
              <a:buFont typeface="Monotype Sorts" pitchFamily="2" charset="2"/>
              <a:buNone/>
            </a:pPr>
            <a:r>
              <a:rPr lang="en-US" dirty="0" smtClean="0"/>
              <a:t>Liaison to Commissioner Service Team</a:t>
            </a:r>
            <a:endParaRPr lang="en-US" dirty="0"/>
          </a:p>
          <a:p>
            <a:pPr algn="ctr">
              <a:buFont typeface="Monotype Sorts" pitchFamily="2" charset="2"/>
              <a:buNone/>
            </a:pPr>
            <a:r>
              <a:rPr lang="en-US" dirty="0" smtClean="0">
                <a:hlinkClick r:id="rId3"/>
              </a:rPr>
              <a:t>Tonymei.novato@gmail.com</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1026"/>
          <p:cNvSpPr>
            <a:spLocks noGrp="1" noChangeArrowheads="1"/>
          </p:cNvSpPr>
          <p:nvPr>
            <p:ph type="body" idx="1"/>
          </p:nvPr>
        </p:nvSpPr>
        <p:spPr>
          <a:xfrm>
            <a:off x="838200" y="1465263"/>
            <a:ext cx="7943850" cy="4114800"/>
          </a:xfrm>
        </p:spPr>
        <p:txBody>
          <a:bodyPr/>
          <a:lstStyle/>
          <a:p>
            <a:pPr algn="ctr">
              <a:buFont typeface="Monotype Sorts" pitchFamily="2" charset="2"/>
              <a:buNone/>
            </a:pPr>
            <a:endParaRPr lang="en-US" sz="4800" dirty="0"/>
          </a:p>
          <a:p>
            <a:pPr algn="ctr">
              <a:buFont typeface="Monotype Sorts" pitchFamily="2" charset="2"/>
              <a:buNone/>
            </a:pPr>
            <a:r>
              <a:rPr lang="en-US" i="1" dirty="0" smtClean="0">
                <a:solidFill>
                  <a:schemeClr val="tx2"/>
                </a:solidFill>
              </a:rPr>
              <a:t>Provide a resource for Commissioners: </a:t>
            </a:r>
          </a:p>
          <a:p>
            <a:pPr marL="514350" indent="-514350" algn="ctr">
              <a:buFont typeface="Monotype Sorts" pitchFamily="2" charset="2"/>
              <a:buAutoNum type="arabicParenBoth"/>
            </a:pPr>
            <a:r>
              <a:rPr lang="en-US" i="1" dirty="0" smtClean="0">
                <a:solidFill>
                  <a:schemeClr val="tx2"/>
                </a:solidFill>
              </a:rPr>
              <a:t>to assist unit leaders in becoming fully trained for the positions they hold, and </a:t>
            </a:r>
          </a:p>
          <a:p>
            <a:pPr marL="514350" indent="-514350" algn="ctr">
              <a:buFont typeface="Monotype Sorts" pitchFamily="2" charset="2"/>
              <a:buAutoNum type="arabicParenBoth"/>
            </a:pPr>
            <a:r>
              <a:rPr lang="en-US" i="1" dirty="0" smtClean="0">
                <a:solidFill>
                  <a:schemeClr val="tx2"/>
                </a:solidFill>
              </a:rPr>
              <a:t>to assist units, District and Council to achieve Bronze/Silver/Gold Journey To Excellence status</a:t>
            </a:r>
            <a:endParaRPr lang="en-US" dirty="0">
              <a:solidFill>
                <a:schemeClr val="tx2"/>
              </a:solidFill>
            </a:endParaRPr>
          </a:p>
        </p:txBody>
      </p:sp>
      <p:sp>
        <p:nvSpPr>
          <p:cNvPr id="253955" name="Text Box 1027"/>
          <p:cNvSpPr txBox="1">
            <a:spLocks noChangeArrowheads="1"/>
          </p:cNvSpPr>
          <p:nvPr/>
        </p:nvSpPr>
        <p:spPr bwMode="auto">
          <a:xfrm>
            <a:off x="2393950" y="398463"/>
            <a:ext cx="546735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20000"/>
              </a:spcBef>
              <a:buClr>
                <a:schemeClr val="accent1"/>
              </a:buClr>
              <a:buSzPct val="75000"/>
              <a:buFont typeface="Monotype Sorts" pitchFamily="2" charset="2"/>
              <a:buNone/>
            </a:pPr>
            <a:r>
              <a:rPr lang="en-US" sz="4000">
                <a:solidFill>
                  <a:schemeClr val="tx2"/>
                </a:solidFill>
                <a:effectLst>
                  <a:outerShdw blurRad="38100" dist="38100" dir="2700000" algn="tl">
                    <a:srgbClr val="000000"/>
                  </a:outerShdw>
                </a:effectLst>
                <a:latin typeface="Arial" charset="0"/>
              </a:rPr>
              <a:t>PURPOSE</a:t>
            </a:r>
          </a:p>
          <a:p>
            <a:endParaRPr lang="en-US">
              <a:solidFill>
                <a:schemeClr val="tx2"/>
              </a:solidFill>
              <a:effectLst>
                <a:outerShdw blurRad="38100" dist="38100" dir="2700000" algn="tl">
                  <a:srgbClr val="000000"/>
                </a:outerShdw>
              </a:effectLst>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1026"/>
          <p:cNvSpPr>
            <a:spLocks noGrp="1" noChangeArrowheads="1"/>
          </p:cNvSpPr>
          <p:nvPr>
            <p:ph type="title"/>
          </p:nvPr>
        </p:nvSpPr>
        <p:spPr/>
        <p:txBody>
          <a:bodyPr/>
          <a:lstStyle/>
          <a:p>
            <a:r>
              <a:rPr lang="en-US" i="0" dirty="0" smtClean="0">
                <a:solidFill>
                  <a:schemeClr val="tx2"/>
                </a:solidFill>
                <a:effectLst/>
              </a:rPr>
              <a:t>The Training Continuum</a:t>
            </a:r>
            <a:endParaRPr lang="en-US" i="0" dirty="0">
              <a:solidFill>
                <a:schemeClr val="tx1"/>
              </a:solidFill>
              <a:effectLst/>
            </a:endParaRPr>
          </a:p>
        </p:txBody>
      </p:sp>
      <p:sp>
        <p:nvSpPr>
          <p:cNvPr id="51203" name="Rectangle 1027"/>
          <p:cNvSpPr>
            <a:spLocks noGrp="1" noChangeArrowheads="1"/>
          </p:cNvSpPr>
          <p:nvPr>
            <p:ph type="body" idx="1"/>
          </p:nvPr>
        </p:nvSpPr>
        <p:spPr/>
        <p:txBody>
          <a:bodyPr/>
          <a:lstStyle/>
          <a:p>
            <a:pPr>
              <a:buFont typeface="Monotype Sorts" pitchFamily="2" charset="2"/>
              <a:buNone/>
            </a:pPr>
            <a:endParaRPr lang="en-US" dirty="0"/>
          </a:p>
        </p:txBody>
      </p:sp>
      <p:pic>
        <p:nvPicPr>
          <p:cNvPr id="317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371" y="1811194"/>
            <a:ext cx="7982858" cy="4160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effectLst/>
              </a:rPr>
              <a:t>Every Scout deserves a trained leader!</a:t>
            </a:r>
            <a:endParaRPr lang="en-US" dirty="0"/>
          </a:p>
        </p:txBody>
      </p:sp>
      <p:sp>
        <p:nvSpPr>
          <p:cNvPr id="3" name="Content Placeholder 2"/>
          <p:cNvSpPr>
            <a:spLocks noGrp="1"/>
          </p:cNvSpPr>
          <p:nvPr>
            <p:ph idx="1"/>
          </p:nvPr>
        </p:nvSpPr>
        <p:spPr>
          <a:xfrm>
            <a:off x="876300" y="2247900"/>
            <a:ext cx="7943850" cy="4114800"/>
          </a:xfrm>
        </p:spPr>
        <p:txBody>
          <a:bodyPr/>
          <a:lstStyle/>
          <a:p>
            <a:pPr lvl="1"/>
            <a:r>
              <a:rPr lang="en-US" dirty="0" smtClean="0">
                <a:effectLst/>
              </a:rPr>
              <a:t>National move toward mandatory training</a:t>
            </a:r>
            <a:endParaRPr lang="en-US" dirty="0">
              <a:effectLst/>
            </a:endParaRPr>
          </a:p>
          <a:p>
            <a:pPr lvl="1"/>
            <a:r>
              <a:rPr lang="en-US" dirty="0" smtClean="0">
                <a:effectLst/>
              </a:rPr>
              <a:t>Required training </a:t>
            </a:r>
            <a:r>
              <a:rPr lang="en-US" dirty="0">
                <a:effectLst/>
              </a:rPr>
              <a:t>by </a:t>
            </a:r>
            <a:r>
              <a:rPr lang="en-US" dirty="0" smtClean="0">
                <a:effectLst/>
              </a:rPr>
              <a:t>position</a:t>
            </a:r>
            <a:endParaRPr lang="en-US" dirty="0">
              <a:effectLst/>
            </a:endParaRPr>
          </a:p>
          <a:p>
            <a:pPr lvl="1"/>
            <a:r>
              <a:rPr lang="en-US" dirty="0" smtClean="0">
                <a:effectLst/>
              </a:rPr>
              <a:t>Training </a:t>
            </a:r>
            <a:r>
              <a:rPr lang="en-US" dirty="0">
                <a:effectLst/>
              </a:rPr>
              <a:t>”electives”</a:t>
            </a:r>
          </a:p>
          <a:p>
            <a:pPr lvl="1"/>
            <a:r>
              <a:rPr lang="en-US" dirty="0" smtClean="0">
                <a:effectLst/>
              </a:rPr>
              <a:t>Handout </a:t>
            </a:r>
            <a:r>
              <a:rPr lang="en-US" dirty="0">
                <a:effectLst/>
              </a:rPr>
              <a:t>fact sheet (from </a:t>
            </a:r>
            <a:r>
              <a:rPr lang="en-US" dirty="0" smtClean="0">
                <a:effectLst/>
              </a:rPr>
              <a:t>National website)  </a:t>
            </a:r>
            <a:r>
              <a:rPr lang="en-US" dirty="0" smtClean="0">
                <a:effectLst/>
                <a:hlinkClick r:id="rId3"/>
              </a:rPr>
              <a:t>http</a:t>
            </a:r>
            <a:r>
              <a:rPr lang="en-US" dirty="0">
                <a:effectLst/>
                <a:hlinkClick r:id="rId3"/>
              </a:rPr>
              <a:t>://</a:t>
            </a:r>
            <a:r>
              <a:rPr lang="en-US" dirty="0" smtClean="0">
                <a:effectLst/>
                <a:hlinkClick r:id="rId3"/>
              </a:rPr>
              <a:t>www.scouting.org/filestore/pdf/210-539.pdf</a:t>
            </a:r>
            <a:endParaRPr lang="en-US" dirty="0" smtClean="0">
              <a:effectLst/>
            </a:endParaRPr>
          </a:p>
          <a:p>
            <a:pPr marL="457200" lvl="1" indent="0">
              <a:buNone/>
            </a:pPr>
            <a:endParaRPr lang="en-US" dirty="0">
              <a:effectLst/>
            </a:endParaRPr>
          </a:p>
          <a:p>
            <a:endParaRPr lang="en-US" dirty="0"/>
          </a:p>
        </p:txBody>
      </p:sp>
    </p:spTree>
    <p:extLst>
      <p:ext uri="{BB962C8B-B14F-4D97-AF65-F5344CB8AC3E}">
        <p14:creationId xmlns:p14="http://schemas.microsoft.com/office/powerpoint/2010/main" val="40345759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effectLst/>
              </a:rPr>
              <a:t>Training required for all leaders</a:t>
            </a:r>
            <a:endParaRPr lang="en-US" dirty="0"/>
          </a:p>
        </p:txBody>
      </p:sp>
      <p:sp>
        <p:nvSpPr>
          <p:cNvPr id="3" name="Content Placeholder 2"/>
          <p:cNvSpPr>
            <a:spLocks noGrp="1"/>
          </p:cNvSpPr>
          <p:nvPr>
            <p:ph idx="1"/>
          </p:nvPr>
        </p:nvSpPr>
        <p:spPr>
          <a:xfrm>
            <a:off x="857250" y="2514600"/>
            <a:ext cx="7943850" cy="4114800"/>
          </a:xfrm>
        </p:spPr>
        <p:txBody>
          <a:bodyPr/>
          <a:lstStyle/>
          <a:p>
            <a:pPr lvl="2"/>
            <a:r>
              <a:rPr lang="en-US" dirty="0" smtClean="0">
                <a:effectLst/>
              </a:rPr>
              <a:t>Fast </a:t>
            </a:r>
            <a:r>
              <a:rPr lang="en-US" dirty="0">
                <a:effectLst/>
              </a:rPr>
              <a:t>Start*</a:t>
            </a:r>
          </a:p>
          <a:p>
            <a:pPr lvl="2"/>
            <a:r>
              <a:rPr lang="en-US" dirty="0" smtClean="0">
                <a:effectLst/>
              </a:rPr>
              <a:t>Youth Protection Training*</a:t>
            </a:r>
            <a:endParaRPr lang="en-US" dirty="0">
              <a:effectLst/>
            </a:endParaRPr>
          </a:p>
          <a:p>
            <a:pPr lvl="2"/>
            <a:r>
              <a:rPr lang="en-US" dirty="0">
                <a:effectLst/>
              </a:rPr>
              <a:t>This Is Scouting*</a:t>
            </a:r>
          </a:p>
          <a:p>
            <a:pPr lvl="2"/>
            <a:r>
              <a:rPr lang="en-US" dirty="0">
                <a:effectLst/>
              </a:rPr>
              <a:t>Position-specific</a:t>
            </a:r>
          </a:p>
          <a:p>
            <a:endParaRPr lang="en-US" dirty="0"/>
          </a:p>
        </p:txBody>
      </p:sp>
      <p:sp>
        <p:nvSpPr>
          <p:cNvPr id="4" name="TextBox 3"/>
          <p:cNvSpPr txBox="1"/>
          <p:nvPr/>
        </p:nvSpPr>
        <p:spPr>
          <a:xfrm>
            <a:off x="6701294" y="5048250"/>
            <a:ext cx="1210588" cy="461665"/>
          </a:xfrm>
          <a:prstGeom prst="rect">
            <a:avLst/>
          </a:prstGeom>
          <a:noFill/>
        </p:spPr>
        <p:txBody>
          <a:bodyPr wrap="none" rtlCol="0">
            <a:spAutoFit/>
          </a:bodyPr>
          <a:lstStyle/>
          <a:p>
            <a:r>
              <a:rPr lang="en-US" dirty="0" smtClean="0"/>
              <a:t>*  Online</a:t>
            </a:r>
            <a:endParaRPr lang="en-US" dirty="0"/>
          </a:p>
        </p:txBody>
      </p:sp>
    </p:spTree>
    <p:extLst>
      <p:ext uri="{BB962C8B-B14F-4D97-AF65-F5344CB8AC3E}">
        <p14:creationId xmlns:p14="http://schemas.microsoft.com/office/powerpoint/2010/main" val="2257774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effectLst/>
              </a:rPr>
              <a:t>Training Required </a:t>
            </a:r>
            <a:br>
              <a:rPr lang="en-US" dirty="0" smtClean="0">
                <a:effectLst/>
              </a:rPr>
            </a:br>
            <a:r>
              <a:rPr lang="en-US" dirty="0" smtClean="0">
                <a:effectLst/>
              </a:rPr>
              <a:t>(Position-specific)</a:t>
            </a:r>
            <a:endParaRPr lang="en-US" dirty="0"/>
          </a:p>
        </p:txBody>
      </p:sp>
      <p:sp>
        <p:nvSpPr>
          <p:cNvPr id="3" name="Content Placeholder 2"/>
          <p:cNvSpPr>
            <a:spLocks noGrp="1"/>
          </p:cNvSpPr>
          <p:nvPr>
            <p:ph idx="1"/>
          </p:nvPr>
        </p:nvSpPr>
        <p:spPr>
          <a:xfrm>
            <a:off x="876300" y="2019300"/>
            <a:ext cx="7943850" cy="4114800"/>
          </a:xfrm>
        </p:spPr>
        <p:txBody>
          <a:bodyPr/>
          <a:lstStyle/>
          <a:p>
            <a:pPr lvl="1"/>
            <a:r>
              <a:rPr lang="en-US" dirty="0" smtClean="0">
                <a:effectLst/>
              </a:rPr>
              <a:t>Cub Scout Leaders</a:t>
            </a:r>
            <a:endParaRPr lang="en-US" dirty="0">
              <a:effectLst/>
            </a:endParaRPr>
          </a:p>
          <a:p>
            <a:pPr lvl="2"/>
            <a:r>
              <a:rPr lang="en-US" dirty="0" smtClean="0">
                <a:effectLst/>
              </a:rPr>
              <a:t>Leaders and Assistants</a:t>
            </a:r>
          </a:p>
          <a:p>
            <a:pPr lvl="3"/>
            <a:r>
              <a:rPr lang="en-US" sz="3200" dirty="0" err="1" smtClean="0"/>
              <a:t>Cubmaster</a:t>
            </a:r>
            <a:endParaRPr lang="en-US" sz="3200" dirty="0" smtClean="0"/>
          </a:p>
          <a:p>
            <a:pPr lvl="3"/>
            <a:r>
              <a:rPr lang="en-US" sz="3200" dirty="0" smtClean="0">
                <a:effectLst/>
              </a:rPr>
              <a:t>Tiger Cub Den Leader</a:t>
            </a:r>
          </a:p>
          <a:p>
            <a:pPr lvl="3"/>
            <a:r>
              <a:rPr lang="en-US" sz="3200" dirty="0" smtClean="0"/>
              <a:t>Wolf/Bear Den Leader</a:t>
            </a:r>
          </a:p>
          <a:p>
            <a:pPr lvl="3"/>
            <a:r>
              <a:rPr lang="en-US" sz="3200" dirty="0" err="1" smtClean="0">
                <a:effectLst/>
              </a:rPr>
              <a:t>Webelos</a:t>
            </a:r>
            <a:r>
              <a:rPr lang="en-US" sz="3200" dirty="0" smtClean="0">
                <a:effectLst/>
              </a:rPr>
              <a:t> Den Leader</a:t>
            </a:r>
          </a:p>
          <a:p>
            <a:pPr lvl="2"/>
            <a:r>
              <a:rPr lang="en-US" dirty="0" smtClean="0">
                <a:effectLst/>
              </a:rPr>
              <a:t>Pack committee</a:t>
            </a:r>
          </a:p>
        </p:txBody>
      </p:sp>
    </p:spTree>
    <p:extLst>
      <p:ext uri="{BB962C8B-B14F-4D97-AF65-F5344CB8AC3E}">
        <p14:creationId xmlns:p14="http://schemas.microsoft.com/office/powerpoint/2010/main" val="14634528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Training Required </a:t>
            </a:r>
            <a:br>
              <a:rPr lang="en-US" dirty="0" smtClean="0">
                <a:effectLst/>
              </a:rPr>
            </a:br>
            <a:r>
              <a:rPr lang="en-US" dirty="0" smtClean="0">
                <a:effectLst/>
              </a:rPr>
              <a:t>(Position-specific)</a:t>
            </a:r>
            <a:endParaRPr lang="en-US" dirty="0"/>
          </a:p>
        </p:txBody>
      </p:sp>
      <p:sp>
        <p:nvSpPr>
          <p:cNvPr id="3" name="Content Placeholder 2"/>
          <p:cNvSpPr>
            <a:spLocks noGrp="1"/>
          </p:cNvSpPr>
          <p:nvPr>
            <p:ph idx="1"/>
          </p:nvPr>
        </p:nvSpPr>
        <p:spPr>
          <a:xfrm>
            <a:off x="857250" y="2209800"/>
            <a:ext cx="7943850" cy="4114800"/>
          </a:xfrm>
        </p:spPr>
        <p:txBody>
          <a:bodyPr/>
          <a:lstStyle/>
          <a:p>
            <a:pPr lvl="1"/>
            <a:r>
              <a:rPr lang="en-US" dirty="0" smtClean="0">
                <a:effectLst/>
              </a:rPr>
              <a:t>Boy Scout Leaders</a:t>
            </a:r>
          </a:p>
          <a:p>
            <a:pPr lvl="2"/>
            <a:r>
              <a:rPr lang="en-US" dirty="0" smtClean="0">
                <a:effectLst/>
              </a:rPr>
              <a:t>Scoutmaster/Assistant Scoutmaster </a:t>
            </a:r>
          </a:p>
          <a:p>
            <a:pPr lvl="3"/>
            <a:r>
              <a:rPr lang="en-US" sz="3200" dirty="0" smtClean="0">
                <a:effectLst/>
              </a:rPr>
              <a:t>SM </a:t>
            </a:r>
            <a:r>
              <a:rPr lang="en-US" sz="3200" dirty="0" smtClean="0">
                <a:solidFill>
                  <a:schemeClr val="tx1"/>
                </a:solidFill>
              </a:rPr>
              <a:t>Specific Leader Training </a:t>
            </a:r>
            <a:r>
              <a:rPr lang="en-US" sz="3200" u="sng" dirty="0" smtClean="0">
                <a:solidFill>
                  <a:schemeClr val="tx1"/>
                </a:solidFill>
              </a:rPr>
              <a:t>and</a:t>
            </a:r>
            <a:r>
              <a:rPr lang="en-US" sz="3200" dirty="0" smtClean="0">
                <a:solidFill>
                  <a:schemeClr val="tx1"/>
                </a:solidFill>
              </a:rPr>
              <a:t> Introduction to Outdoor Leader Skills </a:t>
            </a:r>
          </a:p>
          <a:p>
            <a:pPr lvl="2"/>
            <a:r>
              <a:rPr lang="en-US" dirty="0" smtClean="0">
                <a:effectLst/>
              </a:rPr>
              <a:t>Committee Members </a:t>
            </a:r>
          </a:p>
          <a:p>
            <a:pPr lvl="3"/>
            <a:r>
              <a:rPr lang="en-US" sz="3200" dirty="0" smtClean="0">
                <a:solidFill>
                  <a:schemeClr val="tx1"/>
                </a:solidFill>
              </a:rPr>
              <a:t>Troop Committee Challenge (online)</a:t>
            </a:r>
          </a:p>
          <a:p>
            <a:endParaRPr lang="en-US" dirty="0"/>
          </a:p>
        </p:txBody>
      </p:sp>
    </p:spTree>
    <p:extLst>
      <p:ext uri="{BB962C8B-B14F-4D97-AF65-F5344CB8AC3E}">
        <p14:creationId xmlns:p14="http://schemas.microsoft.com/office/powerpoint/2010/main" val="16108467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rPr>
              <a:t>Training Required </a:t>
            </a:r>
            <a:br>
              <a:rPr lang="en-US" dirty="0" smtClean="0">
                <a:effectLst/>
              </a:rPr>
            </a:br>
            <a:r>
              <a:rPr lang="en-US" dirty="0" smtClean="0">
                <a:effectLst/>
              </a:rPr>
              <a:t>(Position-specific)</a:t>
            </a:r>
            <a:endParaRPr lang="en-US" dirty="0"/>
          </a:p>
        </p:txBody>
      </p:sp>
      <p:sp>
        <p:nvSpPr>
          <p:cNvPr id="3" name="Content Placeholder 2"/>
          <p:cNvSpPr>
            <a:spLocks noGrp="1"/>
          </p:cNvSpPr>
          <p:nvPr>
            <p:ph idx="1"/>
          </p:nvPr>
        </p:nvSpPr>
        <p:spPr>
          <a:xfrm>
            <a:off x="857250" y="1905000"/>
            <a:ext cx="7943850" cy="4114800"/>
          </a:xfrm>
        </p:spPr>
        <p:txBody>
          <a:bodyPr/>
          <a:lstStyle/>
          <a:p>
            <a:pPr lvl="1"/>
            <a:r>
              <a:rPr lang="en-US" dirty="0" smtClean="0">
                <a:effectLst/>
              </a:rPr>
              <a:t>Venturing Crew Advisor, Associate Advisors and Committee Members </a:t>
            </a:r>
          </a:p>
          <a:p>
            <a:pPr lvl="2"/>
            <a:r>
              <a:rPr lang="en-US" dirty="0" smtClean="0">
                <a:effectLst/>
              </a:rPr>
              <a:t>Venturing Leader Specific Training</a:t>
            </a:r>
          </a:p>
          <a:p>
            <a:pPr lvl="1"/>
            <a:endParaRPr lang="en-US" dirty="0" smtClean="0">
              <a:effectLst/>
            </a:endParaRPr>
          </a:p>
          <a:p>
            <a:pPr lvl="1"/>
            <a:r>
              <a:rPr lang="en-US" dirty="0" smtClean="0">
                <a:effectLst/>
              </a:rPr>
              <a:t>Varsity Coaches &amp; Assistants  and Committee Members</a:t>
            </a:r>
          </a:p>
          <a:p>
            <a:pPr lvl="2"/>
            <a:r>
              <a:rPr lang="en-US" dirty="0" smtClean="0">
                <a:effectLst/>
              </a:rPr>
              <a:t>same as Boy Scout Leaders</a:t>
            </a:r>
          </a:p>
          <a:p>
            <a:endParaRPr lang="en-US" dirty="0"/>
          </a:p>
        </p:txBody>
      </p:sp>
    </p:spTree>
    <p:extLst>
      <p:ext uri="{BB962C8B-B14F-4D97-AF65-F5344CB8AC3E}">
        <p14:creationId xmlns:p14="http://schemas.microsoft.com/office/powerpoint/2010/main" val="2548657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  4">
  <a:themeElements>
    <a:clrScheme name="">
      <a:dk1>
        <a:srgbClr val="000000"/>
      </a:dk1>
      <a:lt1>
        <a:srgbClr val="FFFFFF"/>
      </a:lt1>
      <a:dk2>
        <a:srgbClr val="820050"/>
      </a:dk2>
      <a:lt2>
        <a:srgbClr val="FFFF00"/>
      </a:lt2>
      <a:accent1>
        <a:srgbClr val="FF0000"/>
      </a:accent1>
      <a:accent2>
        <a:srgbClr val="00FF00"/>
      </a:accent2>
      <a:accent3>
        <a:srgbClr val="C1AAB3"/>
      </a:accent3>
      <a:accent4>
        <a:srgbClr val="DADADA"/>
      </a:accent4>
      <a:accent5>
        <a:srgbClr val="FFAAAA"/>
      </a:accent5>
      <a:accent6>
        <a:srgbClr val="00E700"/>
      </a:accent6>
      <a:hlink>
        <a:srgbClr val="FF00FF"/>
      </a:hlink>
      <a:folHlink>
        <a:srgbClr val="FF9B03"/>
      </a:folHlink>
    </a:clrScheme>
    <a:fontScheme name="template  4">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outerShdw blurRad="38100" dist="38100" dir="2700000" algn="tl">
                <a:srgbClr val="000000">
                  <a:alpha val="43137"/>
                </a:srgbClr>
              </a:outerShdw>
            </a:effectLst>
            <a:latin typeface="Arial Narrow" pitchFamily="34" charset="0"/>
          </a:defRPr>
        </a:defPPr>
      </a:lstStyle>
    </a:lnDef>
  </a:objectDefaults>
  <a:extraClrSchemeLst>
    <a:extraClrScheme>
      <a:clrScheme name="template  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plate  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plate  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plate  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plate  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plate  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plate  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C:\Crowl\Images\template  4.pot</Template>
  <TotalTime>3173</TotalTime>
  <Pages>2</Pages>
  <Words>527</Words>
  <Application>Microsoft Office PowerPoint</Application>
  <PresentationFormat>On-screen Show (4:3)</PresentationFormat>
  <Paragraphs>93</Paragraphs>
  <Slides>16</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Monotype Sorts</vt:lpstr>
      <vt:lpstr>Arial Narrow</vt:lpstr>
      <vt:lpstr>Times New Roman</vt:lpstr>
      <vt:lpstr>Arial Black</vt:lpstr>
      <vt:lpstr>template  4</vt:lpstr>
      <vt:lpstr>PowerPoint Presentation</vt:lpstr>
      <vt:lpstr>Introduction</vt:lpstr>
      <vt:lpstr>PowerPoint Presentation</vt:lpstr>
      <vt:lpstr>The Training Continuum</vt:lpstr>
      <vt:lpstr>Every Scout deserves a trained leader!</vt:lpstr>
      <vt:lpstr>Training required for all leaders</vt:lpstr>
      <vt:lpstr>Training Required  (Position-specific)</vt:lpstr>
      <vt:lpstr>Training Required  (Position-specific)</vt:lpstr>
      <vt:lpstr>Training Required  (Position-specific)</vt:lpstr>
      <vt:lpstr>How Training Delivered</vt:lpstr>
      <vt:lpstr>Supplemental Adult Training (“Electives”)</vt:lpstr>
      <vt:lpstr>Supplemental Adult Training (“Electives”)</vt:lpstr>
      <vt:lpstr>Supplemental Training for All Volunteers</vt:lpstr>
      <vt:lpstr>Journey To Excellence  Elements for Units  (specific training) </vt:lpstr>
      <vt:lpstr>Journey To Excellence  Elements for Districts and Councils  (% direct contact leaders trained) </vt:lpstr>
      <vt:lpstr>PowerPoint Presentation</vt:lpstr>
    </vt:vector>
  </TitlesOfParts>
  <Company>Boy Scouts of America Training Committee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Commissioner Basic</dc:title>
  <dc:subject>Basic Commissioner Training</dc:subject>
  <dc:creator>George Crowl updated by Bob Shockley</dc:creator>
  <dc:description>revised April 2002_x000d_
2001 printing of Commissioner Basic Training Manual,_x000d_
2001 printing of Commissioner Fieldbook for Unit Service</dc:description>
  <cp:lastModifiedBy>Tony Mei</cp:lastModifiedBy>
  <cp:revision>160</cp:revision>
  <cp:lastPrinted>2011-02-21T22:09:15Z</cp:lastPrinted>
  <dcterms:created xsi:type="dcterms:W3CDTF">2000-02-17T16:06:14Z</dcterms:created>
  <dcterms:modified xsi:type="dcterms:W3CDTF">2011-03-14T19:13:13Z</dcterms:modified>
</cp:coreProperties>
</file>