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9" r:id="rId1"/>
  </p:sldMasterIdLst>
  <p:sldIdLst>
    <p:sldId id="256" r:id="rId2"/>
    <p:sldId id="257" r:id="rId3"/>
    <p:sldId id="272" r:id="rId4"/>
    <p:sldId id="271"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302" r:id="rId19"/>
    <p:sldId id="286" r:id="rId20"/>
    <p:sldId id="287" r:id="rId21"/>
    <p:sldId id="288" r:id="rId22"/>
    <p:sldId id="289" r:id="rId23"/>
    <p:sldId id="270" r:id="rId24"/>
    <p:sldId id="258" r:id="rId25"/>
    <p:sldId id="260" r:id="rId26"/>
    <p:sldId id="290" r:id="rId27"/>
    <p:sldId id="291" r:id="rId28"/>
    <p:sldId id="293" r:id="rId29"/>
    <p:sldId id="294" r:id="rId30"/>
    <p:sldId id="263" r:id="rId31"/>
    <p:sldId id="265" r:id="rId32"/>
    <p:sldId id="292" r:id="rId33"/>
    <p:sldId id="295" r:id="rId34"/>
    <p:sldId id="298" r:id="rId35"/>
    <p:sldId id="299" r:id="rId36"/>
    <p:sldId id="300" r:id="rId37"/>
    <p:sldId id="301" r:id="rId38"/>
    <p:sldId id="296" r:id="rId39"/>
    <p:sldId id="297" r:id="rId40"/>
    <p:sldId id="266" r:id="rId41"/>
    <p:sldId id="268"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8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5141"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514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 name="Rectangle 23"/>
          <p:cNvSpPr>
            <a:spLocks noGrp="1" noChangeArrowheads="1"/>
          </p:cNvSpPr>
          <p:nvPr>
            <p:ph type="dt" sz="quarter" idx="10"/>
          </p:nvPr>
        </p:nvSpPr>
        <p:spPr/>
        <p:txBody>
          <a:bodyPr/>
          <a:lstStyle>
            <a:lvl1pPr>
              <a:defRPr smtClean="0"/>
            </a:lvl1pPr>
          </a:lstStyle>
          <a:p>
            <a:pPr>
              <a:defRPr/>
            </a:pPr>
            <a:endParaRPr lang="en-US"/>
          </a:p>
        </p:txBody>
      </p:sp>
      <p:sp>
        <p:nvSpPr>
          <p:cNvPr id="24" name="Rectangle 24"/>
          <p:cNvSpPr>
            <a:spLocks noGrp="1" noChangeArrowheads="1"/>
          </p:cNvSpPr>
          <p:nvPr>
            <p:ph type="ftr" sz="quarter" idx="11"/>
          </p:nvPr>
        </p:nvSpPr>
        <p:spPr/>
        <p:txBody>
          <a:bodyPr/>
          <a:lstStyle>
            <a:lvl1pPr>
              <a:defRPr smtClean="0"/>
            </a:lvl1pPr>
          </a:lstStyle>
          <a:p>
            <a:pPr>
              <a:defRPr/>
            </a:pPr>
            <a:endParaRPr lang="en-US"/>
          </a:p>
        </p:txBody>
      </p:sp>
      <p:sp>
        <p:nvSpPr>
          <p:cNvPr id="25" name="Rectangle 25"/>
          <p:cNvSpPr>
            <a:spLocks noGrp="1" noChangeArrowheads="1"/>
          </p:cNvSpPr>
          <p:nvPr>
            <p:ph type="sldNum" sz="quarter" idx="12"/>
          </p:nvPr>
        </p:nvSpPr>
        <p:spPr/>
        <p:txBody>
          <a:bodyPr/>
          <a:lstStyle>
            <a:lvl1pPr>
              <a:defRPr smtClean="0"/>
            </a:lvl1pPr>
          </a:lstStyle>
          <a:p>
            <a:pPr>
              <a:defRPr/>
            </a:pPr>
            <a:fld id="{9712687F-957A-40DA-8894-9561D041BA4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0F309E73-4D78-4142-B80B-D5CEFDEC4AD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4788538B-F516-467A-912D-1C03D7F5A3A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en-US"/>
          </a:p>
        </p:txBody>
      </p:sp>
      <p:sp>
        <p:nvSpPr>
          <p:cNvPr id="4" name="Rectangle 24"/>
          <p:cNvSpPr>
            <a:spLocks noGrp="1" noChangeArrowheads="1"/>
          </p:cNvSpPr>
          <p:nvPr>
            <p:ph type="ftr" sz="quarter" idx="11"/>
          </p:nvPr>
        </p:nvSpPr>
        <p:spPr>
          <a:ln/>
        </p:spPr>
        <p:txBody>
          <a:bodyPr/>
          <a:lstStyle>
            <a:lvl1pPr>
              <a:defRPr/>
            </a:lvl1pPr>
          </a:lstStyle>
          <a:p>
            <a:pPr>
              <a:defRPr/>
            </a:pPr>
            <a:endParaRPr lang="en-US"/>
          </a:p>
        </p:txBody>
      </p:sp>
      <p:sp>
        <p:nvSpPr>
          <p:cNvPr id="5" name="Rectangle 25"/>
          <p:cNvSpPr>
            <a:spLocks noGrp="1" noChangeArrowheads="1"/>
          </p:cNvSpPr>
          <p:nvPr>
            <p:ph type="sldNum" sz="quarter" idx="12"/>
          </p:nvPr>
        </p:nvSpPr>
        <p:spPr>
          <a:ln/>
        </p:spPr>
        <p:txBody>
          <a:bodyPr/>
          <a:lstStyle>
            <a:lvl1pPr>
              <a:defRPr/>
            </a:lvl1pPr>
          </a:lstStyle>
          <a:p>
            <a:pPr>
              <a:defRPr/>
            </a:pPr>
            <a:fld id="{5F1298E4-80FE-4C7C-85D2-4CA78567B25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r>
              <a:rPr lang="en-US" smtClean="0"/>
              <a:t>Click icon to add clip art</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1CBB5E00-B799-4B9C-B137-1D763B7C901E}"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r>
              <a:rPr lang="en-US" smtClean="0"/>
              <a:t>Click icon to add clip art</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A109D66-F729-4BE1-81A5-B9906C30D643}"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981200"/>
            <a:ext cx="3810000" cy="4114800"/>
          </a:xfrm>
        </p:spPr>
        <p:txBody>
          <a:bodyPr/>
          <a:lstStyle/>
          <a:p>
            <a:r>
              <a:rPr lang="en-US" smtClean="0"/>
              <a:t>Click icon to add chart</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E04CDB8-8591-4468-85A0-C2CE8E2B9D73}"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62E17BA7-1E81-4A32-BC12-D236A61333D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65DF092A-A56D-4ACB-A327-9C7AC83F005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0A110D61-0098-4ED8-A64B-91498B2E3C5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E9A69A18-34BB-4D7B-A71A-CD837D4EDFE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dt" sz="half" idx="10"/>
          </p:nvPr>
        </p:nvSpPr>
        <p:spPr>
          <a:ln/>
        </p:spPr>
        <p:txBody>
          <a:bodyPr/>
          <a:lstStyle>
            <a:lvl1pPr>
              <a:defRPr/>
            </a:lvl1pPr>
          </a:lstStyle>
          <a:p>
            <a:pPr>
              <a:defRPr/>
            </a:pPr>
            <a:endParaRPr lang="en-US"/>
          </a:p>
        </p:txBody>
      </p:sp>
      <p:sp>
        <p:nvSpPr>
          <p:cNvPr id="8" name="Rectangle 24"/>
          <p:cNvSpPr>
            <a:spLocks noGrp="1" noChangeArrowheads="1"/>
          </p:cNvSpPr>
          <p:nvPr>
            <p:ph type="ftr" sz="quarter" idx="11"/>
          </p:nvPr>
        </p:nvSpPr>
        <p:spPr>
          <a:ln/>
        </p:spPr>
        <p:txBody>
          <a:bodyPr/>
          <a:lstStyle>
            <a:lvl1pPr>
              <a:defRPr/>
            </a:lvl1pPr>
          </a:lstStyle>
          <a:p>
            <a:pPr>
              <a:defRPr/>
            </a:pPr>
            <a:endParaRPr lang="en-US"/>
          </a:p>
        </p:txBody>
      </p:sp>
      <p:sp>
        <p:nvSpPr>
          <p:cNvPr id="9" name="Rectangle 25"/>
          <p:cNvSpPr>
            <a:spLocks noGrp="1" noChangeArrowheads="1"/>
          </p:cNvSpPr>
          <p:nvPr>
            <p:ph type="sldNum" sz="quarter" idx="12"/>
          </p:nvPr>
        </p:nvSpPr>
        <p:spPr>
          <a:ln/>
        </p:spPr>
        <p:txBody>
          <a:bodyPr/>
          <a:lstStyle>
            <a:lvl1pPr>
              <a:defRPr/>
            </a:lvl1pPr>
          </a:lstStyle>
          <a:p>
            <a:pPr>
              <a:defRPr/>
            </a:pPr>
            <a:fld id="{463BBD68-21AB-4966-856C-0E606EE282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en-US"/>
          </a:p>
        </p:txBody>
      </p:sp>
      <p:sp>
        <p:nvSpPr>
          <p:cNvPr id="4" name="Rectangle 24"/>
          <p:cNvSpPr>
            <a:spLocks noGrp="1" noChangeArrowheads="1"/>
          </p:cNvSpPr>
          <p:nvPr>
            <p:ph type="ftr" sz="quarter" idx="11"/>
          </p:nvPr>
        </p:nvSpPr>
        <p:spPr>
          <a:ln/>
        </p:spPr>
        <p:txBody>
          <a:bodyPr/>
          <a:lstStyle>
            <a:lvl1pPr>
              <a:defRPr/>
            </a:lvl1pPr>
          </a:lstStyle>
          <a:p>
            <a:pPr>
              <a:defRPr/>
            </a:pPr>
            <a:endParaRPr lang="en-US"/>
          </a:p>
        </p:txBody>
      </p:sp>
      <p:sp>
        <p:nvSpPr>
          <p:cNvPr id="5" name="Rectangle 25"/>
          <p:cNvSpPr>
            <a:spLocks noGrp="1" noChangeArrowheads="1"/>
          </p:cNvSpPr>
          <p:nvPr>
            <p:ph type="sldNum" sz="quarter" idx="12"/>
          </p:nvPr>
        </p:nvSpPr>
        <p:spPr>
          <a:ln/>
        </p:spPr>
        <p:txBody>
          <a:bodyPr/>
          <a:lstStyle>
            <a:lvl1pPr>
              <a:defRPr/>
            </a:lvl1pPr>
          </a:lstStyle>
          <a:p>
            <a:pPr>
              <a:defRPr/>
            </a:pPr>
            <a:fld id="{56D2F828-F802-4550-B48D-9EEE922B3D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n-US"/>
          </a:p>
        </p:txBody>
      </p:sp>
      <p:sp>
        <p:nvSpPr>
          <p:cNvPr id="3" name="Rectangle 24"/>
          <p:cNvSpPr>
            <a:spLocks noGrp="1" noChangeArrowheads="1"/>
          </p:cNvSpPr>
          <p:nvPr>
            <p:ph type="ftr" sz="quarter" idx="11"/>
          </p:nvPr>
        </p:nvSpPr>
        <p:spPr>
          <a:ln/>
        </p:spPr>
        <p:txBody>
          <a:bodyPr/>
          <a:lstStyle>
            <a:lvl1pPr>
              <a:defRPr/>
            </a:lvl1pPr>
          </a:lstStyle>
          <a:p>
            <a:pPr>
              <a:defRPr/>
            </a:pPr>
            <a:endParaRPr lang="en-US"/>
          </a:p>
        </p:txBody>
      </p:sp>
      <p:sp>
        <p:nvSpPr>
          <p:cNvPr id="4" name="Rectangle 25"/>
          <p:cNvSpPr>
            <a:spLocks noGrp="1" noChangeArrowheads="1"/>
          </p:cNvSpPr>
          <p:nvPr>
            <p:ph type="sldNum" sz="quarter" idx="12"/>
          </p:nvPr>
        </p:nvSpPr>
        <p:spPr>
          <a:ln/>
        </p:spPr>
        <p:txBody>
          <a:bodyPr/>
          <a:lstStyle>
            <a:lvl1pPr>
              <a:defRPr/>
            </a:lvl1pPr>
          </a:lstStyle>
          <a:p>
            <a:pPr>
              <a:defRPr/>
            </a:pPr>
            <a:fld id="{23A07E8C-C285-4920-A459-A28BA0DB42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3DEB3DFC-78A2-4E1D-BBFD-9090EC0784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D26AF9DE-157F-4CB6-99C2-5CEC8B0F78A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934200"/>
            <a:chOff x="0" y="0"/>
            <a:chExt cx="5760" cy="4368"/>
          </a:xfrm>
        </p:grpSpPr>
        <p:sp>
          <p:nvSpPr>
            <p:cNvPr id="409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410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410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410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410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410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410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410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410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410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410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411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411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411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411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411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411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411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411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1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1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effectLst>
                  <a:outerShdw blurRad="38100" dist="38100" dir="2700000" algn="tl">
                    <a:srgbClr val="000000"/>
                  </a:outerShdw>
                </a:effectLst>
              </a:defRPr>
            </a:lvl1pPr>
          </a:lstStyle>
          <a:p>
            <a:pPr>
              <a:defRPr/>
            </a:pPr>
            <a:endParaRPr lang="en-US"/>
          </a:p>
        </p:txBody>
      </p:sp>
      <p:sp>
        <p:nvSpPr>
          <p:cNvPr id="412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effectLst>
                  <a:outerShdw blurRad="38100" dist="38100" dir="2700000" algn="tl">
                    <a:srgbClr val="000000"/>
                  </a:outerShdw>
                </a:effectLst>
              </a:defRPr>
            </a:lvl1pPr>
          </a:lstStyle>
          <a:p>
            <a:pPr>
              <a:defRPr/>
            </a:pPr>
            <a:endParaRPr lang="en-US"/>
          </a:p>
        </p:txBody>
      </p:sp>
      <p:sp>
        <p:nvSpPr>
          <p:cNvPr id="412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effectLst>
                  <a:outerShdw blurRad="38100" dist="38100" dir="2700000" algn="tl">
                    <a:srgbClr val="000000"/>
                  </a:outerShdw>
                </a:effectLst>
              </a:defRPr>
            </a:lvl1pPr>
          </a:lstStyle>
          <a:p>
            <a:pPr>
              <a:defRPr/>
            </a:pPr>
            <a:fld id="{78099F7E-7D25-4D10-AB96-AA0379C910F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5" r:id="rId13"/>
    <p:sldLayoutId id="2147483676" r:id="rId14"/>
    <p:sldLayoutId id="2147483677" r:id="rId15"/>
    <p:sldLayoutId id="2147483678" r:id="rId16"/>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4.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6.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cid:1.2976110439@web83008.mail.mud.yahoo.com"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cid:1.2976110439@web83008.mail.mud.yahoo.com" TargetMode="Externa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cid:1.2976110439@web83008.mail.mud.yahoo.com" TargetMode="Externa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cid:1.2976110439@web83008.mail.mud.yahoo.com" TargetMode="Externa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cid:2.2976110440@web83008.mail.mud.yahoo.com" TargetMode="External"/><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hyperlink" Target="http://c.ocho.purlsmail.com/sendlink.asp?HitID=1295388365402&amp;StID=25144&amp;SID=1&amp;NID=847056&amp;EmID=45575299&amp;Link=aHR0cDovL2hhbXB0b25pbm4uaGlsdG9uLmNvbS9lbi9ocC9ob3RlbHMvaW5kZXguamh0bWw%2FY3R5aG9jbj1GQVRDQUhY&amp;token=1ce4e9ce369f2caf945add0c285924feb21cda97"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supercoloring.com/pages/elephants-in-the-jungle/"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828800"/>
            <a:ext cx="7772400" cy="2057400"/>
          </a:xfrm>
        </p:spPr>
        <p:txBody>
          <a:bodyPr/>
          <a:lstStyle/>
          <a:p>
            <a:pPr eaLnBrk="1" hangingPunct="1">
              <a:defRPr/>
            </a:pPr>
            <a:r>
              <a:rPr lang="en-US" dirty="0" smtClean="0"/>
              <a:t> </a:t>
            </a:r>
            <a:br>
              <a:rPr lang="en-US" dirty="0" smtClean="0"/>
            </a:br>
            <a:r>
              <a:rPr lang="en-US" dirty="0" smtClean="0"/>
              <a:t>Outdoor Ethics and the Commissioner</a:t>
            </a:r>
          </a:p>
        </p:txBody>
      </p:sp>
      <p:sp>
        <p:nvSpPr>
          <p:cNvPr id="2051" name="Rectangle 3"/>
          <p:cNvSpPr>
            <a:spLocks noGrp="1" noChangeArrowheads="1"/>
          </p:cNvSpPr>
          <p:nvPr>
            <p:ph type="subTitle" idx="1"/>
          </p:nvPr>
        </p:nvSpPr>
        <p:spPr>
          <a:xfrm>
            <a:off x="1143000" y="4648200"/>
            <a:ext cx="6400800" cy="1371600"/>
          </a:xfrm>
        </p:spPr>
        <p:txBody>
          <a:bodyPr/>
          <a:lstStyle/>
          <a:p>
            <a:pPr eaLnBrk="1" hangingPunct="1">
              <a:defRPr/>
            </a:pPr>
            <a:r>
              <a:rPr lang="en-US" dirty="0" err="1" smtClean="0"/>
              <a:t>NorCal</a:t>
            </a:r>
            <a:r>
              <a:rPr lang="en-US" dirty="0" smtClean="0"/>
              <a:t> Commissioner’s College</a:t>
            </a:r>
          </a:p>
          <a:p>
            <a:pPr eaLnBrk="1" hangingPunct="1">
              <a:defRPr/>
            </a:pPr>
            <a:r>
              <a:rPr lang="en-US" dirty="0" smtClean="0"/>
              <a:t>BCS 213</a:t>
            </a:r>
          </a:p>
        </p:txBody>
      </p:sp>
      <p:pic>
        <p:nvPicPr>
          <p:cNvPr id="6" name="Picture 5" descr="b-unc.jpg"/>
          <p:cNvPicPr>
            <a:picLocks noChangeAspect="1"/>
          </p:cNvPicPr>
          <p:nvPr/>
        </p:nvPicPr>
        <p:blipFill>
          <a:blip r:embed="rId2" cstate="print"/>
          <a:stretch>
            <a:fillRect/>
          </a:stretch>
        </p:blipFill>
        <p:spPr>
          <a:xfrm>
            <a:off x="685800" y="609600"/>
            <a:ext cx="1676400" cy="1676400"/>
          </a:xfrm>
          <a:prstGeom prst="rect">
            <a:avLst/>
          </a:prstGeom>
        </p:spPr>
      </p:pic>
      <p:pic>
        <p:nvPicPr>
          <p:cNvPr id="7" name="Picture 6" descr="beard_d.jpg"/>
          <p:cNvPicPr>
            <a:picLocks noChangeAspect="1"/>
          </p:cNvPicPr>
          <p:nvPr/>
        </p:nvPicPr>
        <p:blipFill>
          <a:blip r:embed="rId3" cstate="print"/>
          <a:stretch>
            <a:fillRect/>
          </a:stretch>
        </p:blipFill>
        <p:spPr>
          <a:xfrm>
            <a:off x="3505200" y="228600"/>
            <a:ext cx="1596571" cy="2235200"/>
          </a:xfrm>
          <a:prstGeom prst="rect">
            <a:avLst/>
          </a:prstGeom>
        </p:spPr>
      </p:pic>
      <p:pic>
        <p:nvPicPr>
          <p:cNvPr id="8" name="Picture 7" descr="patch_gif.gif"/>
          <p:cNvPicPr/>
          <p:nvPr/>
        </p:nvPicPr>
        <p:blipFill>
          <a:blip r:embed="rId4" cstate="print"/>
          <a:stretch>
            <a:fillRect/>
          </a:stretch>
        </p:blipFill>
        <p:spPr>
          <a:xfrm>
            <a:off x="6324600" y="457200"/>
            <a:ext cx="1676400" cy="1828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81000"/>
            <a:ext cx="7772400" cy="1143000"/>
          </a:xfrm>
        </p:spPr>
        <p:txBody>
          <a:bodyPr/>
          <a:lstStyle/>
          <a:p>
            <a:r>
              <a:rPr lang="en-US" sz="4300" b="1">
                <a:solidFill>
                  <a:srgbClr val="006600"/>
                </a:solidFill>
                <a:effectLst>
                  <a:outerShdw blurRad="38100" dist="38100" dir="2700000" algn="tl">
                    <a:srgbClr val="000000"/>
                  </a:outerShdw>
                </a:effectLst>
                <a:latin typeface="Verdana" pitchFamily="34" charset="0"/>
              </a:rPr>
              <a:t>Wildlife Impacts</a:t>
            </a:r>
          </a:p>
        </p:txBody>
      </p:sp>
      <p:sp>
        <p:nvSpPr>
          <p:cNvPr id="18435" name="Rectangle 3"/>
          <p:cNvSpPr>
            <a:spLocks noGrp="1" noChangeArrowheads="1"/>
          </p:cNvSpPr>
          <p:nvPr>
            <p:ph type="body" sz="half" idx="1"/>
          </p:nvPr>
        </p:nvSpPr>
        <p:spPr>
          <a:xfrm>
            <a:off x="304800" y="2590800"/>
            <a:ext cx="3810000" cy="3657600"/>
          </a:xfrm>
        </p:spPr>
        <p:txBody>
          <a:bodyPr/>
          <a:lstStyle/>
          <a:p>
            <a:pPr eaLnBrk="0" hangingPunct="0">
              <a:lnSpc>
                <a:spcPct val="150000"/>
              </a:lnSpc>
              <a:spcBef>
                <a:spcPct val="0"/>
              </a:spcBef>
            </a:pPr>
            <a:r>
              <a:rPr lang="en-US" sz="2400" b="1" dirty="0">
                <a:solidFill>
                  <a:schemeClr val="tx2"/>
                </a:solidFill>
                <a:latin typeface="Verdana" pitchFamily="34" charset="0"/>
              </a:rPr>
              <a:t>Disturbance of wildlife</a:t>
            </a:r>
          </a:p>
          <a:p>
            <a:pPr eaLnBrk="0" hangingPunct="0">
              <a:lnSpc>
                <a:spcPct val="140000"/>
              </a:lnSpc>
              <a:spcBef>
                <a:spcPct val="0"/>
              </a:spcBef>
            </a:pPr>
            <a:r>
              <a:rPr lang="en-US" sz="2400" b="1" dirty="0">
                <a:solidFill>
                  <a:schemeClr val="tx2"/>
                </a:solidFill>
                <a:latin typeface="Verdana" pitchFamily="34" charset="0"/>
              </a:rPr>
              <a:t>Altered behavior</a:t>
            </a:r>
          </a:p>
          <a:p>
            <a:pPr eaLnBrk="0" hangingPunct="0">
              <a:lnSpc>
                <a:spcPct val="140000"/>
              </a:lnSpc>
              <a:spcBef>
                <a:spcPct val="0"/>
              </a:spcBef>
            </a:pPr>
            <a:r>
              <a:rPr lang="en-US" sz="2400" b="1" dirty="0">
                <a:solidFill>
                  <a:schemeClr val="tx2"/>
                </a:solidFill>
                <a:latin typeface="Verdana" pitchFamily="34" charset="0"/>
              </a:rPr>
              <a:t>Reduced health &amp; reproduction</a:t>
            </a:r>
          </a:p>
        </p:txBody>
      </p:sp>
      <p:sp>
        <p:nvSpPr>
          <p:cNvPr id="18436" name="Rectangle 4"/>
          <p:cNvSpPr>
            <a:spLocks noChangeArrowheads="1"/>
          </p:cNvSpPr>
          <p:nvPr/>
        </p:nvSpPr>
        <p:spPr bwMode="auto">
          <a:xfrm>
            <a:off x="4114800" y="2514600"/>
            <a:ext cx="4724400" cy="3352800"/>
          </a:xfrm>
          <a:prstGeom prst="rect">
            <a:avLst/>
          </a:prstGeom>
          <a:solidFill>
            <a:srgbClr val="663300"/>
          </a:solidFill>
          <a:ln w="9525">
            <a:solidFill>
              <a:schemeClr val="tx1"/>
            </a:solidFill>
            <a:miter lim="800000"/>
            <a:headEnd/>
            <a:tailEnd/>
          </a:ln>
          <a:effectLst/>
        </p:spPr>
        <p:txBody>
          <a:bodyPr wrap="none" anchor="ctr"/>
          <a:lstStyle/>
          <a:p>
            <a:endParaRPr lang="en-US"/>
          </a:p>
        </p:txBody>
      </p:sp>
      <p:pic>
        <p:nvPicPr>
          <p:cNvPr id="18443" name="Picture 11" descr="Yogi's grandson"/>
          <p:cNvPicPr>
            <a:picLocks noChangeAspect="1" noChangeArrowheads="1"/>
          </p:cNvPicPr>
          <p:nvPr/>
        </p:nvPicPr>
        <p:blipFill>
          <a:blip r:embed="rId2" cstate="print"/>
          <a:srcRect/>
          <a:stretch>
            <a:fillRect/>
          </a:stretch>
        </p:blipFill>
        <p:spPr bwMode="auto">
          <a:xfrm>
            <a:off x="4219575" y="2601913"/>
            <a:ext cx="4543425" cy="31892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435">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8435">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84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7772400" cy="1143000"/>
          </a:xfrm>
        </p:spPr>
        <p:txBody>
          <a:bodyPr/>
          <a:lstStyle/>
          <a:p>
            <a:r>
              <a:rPr lang="en-US" sz="4300" b="1">
                <a:solidFill>
                  <a:srgbClr val="006600"/>
                </a:solidFill>
                <a:effectLst>
                  <a:outerShdw blurRad="38100" dist="38100" dir="2700000" algn="tl">
                    <a:srgbClr val="000000"/>
                  </a:outerShdw>
                </a:effectLst>
                <a:latin typeface="Verdana" pitchFamily="34" charset="0"/>
              </a:rPr>
              <a:t>Water Resource Impacts</a:t>
            </a:r>
          </a:p>
        </p:txBody>
      </p:sp>
      <p:sp>
        <p:nvSpPr>
          <p:cNvPr id="19459" name="Rectangle 3"/>
          <p:cNvSpPr>
            <a:spLocks noGrp="1" noChangeArrowheads="1"/>
          </p:cNvSpPr>
          <p:nvPr>
            <p:ph type="body" sz="half" idx="2"/>
          </p:nvPr>
        </p:nvSpPr>
        <p:spPr>
          <a:xfrm>
            <a:off x="5105400" y="2209800"/>
            <a:ext cx="3810000" cy="3886200"/>
          </a:xfrm>
        </p:spPr>
        <p:txBody>
          <a:bodyPr/>
          <a:lstStyle/>
          <a:p>
            <a:pPr eaLnBrk="0" hangingPunct="0">
              <a:lnSpc>
                <a:spcPct val="160000"/>
              </a:lnSpc>
              <a:spcBef>
                <a:spcPct val="0"/>
              </a:spcBef>
            </a:pPr>
            <a:r>
              <a:rPr lang="en-US" sz="2400" b="1" dirty="0">
                <a:solidFill>
                  <a:schemeClr val="tx2"/>
                </a:solidFill>
                <a:latin typeface="Verdana" pitchFamily="34" charset="0"/>
              </a:rPr>
              <a:t>Turbidity, sedimentation</a:t>
            </a:r>
          </a:p>
          <a:p>
            <a:pPr eaLnBrk="0" hangingPunct="0">
              <a:lnSpc>
                <a:spcPct val="160000"/>
              </a:lnSpc>
              <a:spcBef>
                <a:spcPct val="0"/>
              </a:spcBef>
            </a:pPr>
            <a:r>
              <a:rPr lang="en-US" sz="2400" b="1" dirty="0">
                <a:solidFill>
                  <a:schemeClr val="tx2"/>
                </a:solidFill>
                <a:latin typeface="Verdana" pitchFamily="34" charset="0"/>
              </a:rPr>
              <a:t>Food scraps, soap, &amp; fecal wastes</a:t>
            </a:r>
          </a:p>
          <a:p>
            <a:pPr eaLnBrk="0" hangingPunct="0">
              <a:lnSpc>
                <a:spcPct val="160000"/>
              </a:lnSpc>
              <a:spcBef>
                <a:spcPct val="0"/>
              </a:spcBef>
            </a:pPr>
            <a:r>
              <a:rPr lang="en-US" sz="2400" b="1" dirty="0">
                <a:solidFill>
                  <a:schemeClr val="tx2"/>
                </a:solidFill>
                <a:latin typeface="Verdana" pitchFamily="34" charset="0"/>
              </a:rPr>
              <a:t>Animal access points blocked</a:t>
            </a:r>
          </a:p>
        </p:txBody>
      </p:sp>
      <p:sp>
        <p:nvSpPr>
          <p:cNvPr id="19460" name="Rectangle 4"/>
          <p:cNvSpPr>
            <a:spLocks noChangeArrowheads="1"/>
          </p:cNvSpPr>
          <p:nvPr/>
        </p:nvSpPr>
        <p:spPr bwMode="auto">
          <a:xfrm>
            <a:off x="228600" y="2514600"/>
            <a:ext cx="4800600" cy="3124200"/>
          </a:xfrm>
          <a:prstGeom prst="rect">
            <a:avLst/>
          </a:prstGeom>
          <a:solidFill>
            <a:srgbClr val="663300"/>
          </a:solidFill>
          <a:ln w="9525">
            <a:solidFill>
              <a:schemeClr val="tx1"/>
            </a:solidFill>
            <a:miter lim="800000"/>
            <a:headEnd/>
            <a:tailEnd/>
          </a:ln>
          <a:effectLst/>
        </p:spPr>
        <p:txBody>
          <a:bodyPr wrap="none" anchor="ctr"/>
          <a:lstStyle/>
          <a:p>
            <a:endParaRPr lang="en-US"/>
          </a:p>
        </p:txBody>
      </p:sp>
      <p:grpSp>
        <p:nvGrpSpPr>
          <p:cNvPr id="2" name="Group 8"/>
          <p:cNvGrpSpPr>
            <a:grpSpLocks/>
          </p:cNvGrpSpPr>
          <p:nvPr/>
        </p:nvGrpSpPr>
        <p:grpSpPr bwMode="auto">
          <a:xfrm>
            <a:off x="381000" y="2667000"/>
            <a:ext cx="7308850" cy="2851150"/>
            <a:chOff x="284" y="2400"/>
            <a:chExt cx="4604" cy="1796"/>
          </a:xfrm>
        </p:grpSpPr>
        <p:sp>
          <p:nvSpPr>
            <p:cNvPr id="19465" name="Rectangle 9"/>
            <p:cNvSpPr>
              <a:spLocks noChangeArrowheads="1"/>
            </p:cNvSpPr>
            <p:nvPr/>
          </p:nvSpPr>
          <p:spPr bwMode="auto">
            <a:xfrm>
              <a:off x="4764" y="2607"/>
              <a:ext cx="124" cy="462"/>
            </a:xfrm>
            <a:prstGeom prst="rect">
              <a:avLst/>
            </a:prstGeom>
            <a:noFill/>
            <a:ln w="12700">
              <a:noFill/>
              <a:miter lim="800000"/>
              <a:headEnd/>
              <a:tailEnd/>
            </a:ln>
            <a:effectLst/>
          </p:spPr>
          <p:txBody>
            <a:bodyPr wrap="none" lIns="97970" tIns="48985" rIns="97970" bIns="48985">
              <a:spAutoFit/>
            </a:bodyPr>
            <a:lstStyle/>
            <a:p>
              <a:pPr algn="ctr" defTabSz="981075" eaLnBrk="0" hangingPunct="0">
                <a:lnSpc>
                  <a:spcPct val="160000"/>
                </a:lnSpc>
              </a:pPr>
              <a:endParaRPr lang="en-US" sz="2600" b="1">
                <a:solidFill>
                  <a:schemeClr val="folHlink"/>
                </a:solidFill>
                <a:effectLst>
                  <a:outerShdw blurRad="38100" dist="38100" dir="2700000" algn="tl">
                    <a:srgbClr val="000000"/>
                  </a:outerShdw>
                </a:effectLst>
                <a:latin typeface="Bookman Old Style" pitchFamily="18" charset="0"/>
              </a:endParaRPr>
            </a:p>
          </p:txBody>
        </p:sp>
        <p:pic>
          <p:nvPicPr>
            <p:cNvPr id="19466" name="Picture 10" descr="Canoes and landing"/>
            <p:cNvPicPr>
              <a:picLocks noChangeAspect="1" noChangeArrowheads="1"/>
            </p:cNvPicPr>
            <p:nvPr/>
          </p:nvPicPr>
          <p:blipFill>
            <a:blip r:embed="rId2" cstate="print"/>
            <a:srcRect/>
            <a:stretch>
              <a:fillRect/>
            </a:stretch>
          </p:blipFill>
          <p:spPr bwMode="auto">
            <a:xfrm>
              <a:off x="284" y="2400"/>
              <a:ext cx="2873" cy="1796"/>
            </a:xfrm>
            <a:prstGeom prst="rect">
              <a:avLst/>
            </a:prstGeom>
            <a:noFill/>
            <a:ln w="12700">
              <a:solidFill>
                <a:schemeClr val="folHlink"/>
              </a:solid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9459">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9459">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81000"/>
            <a:ext cx="7772400" cy="1143000"/>
          </a:xfrm>
        </p:spPr>
        <p:txBody>
          <a:bodyPr/>
          <a:lstStyle/>
          <a:p>
            <a:r>
              <a:rPr lang="en-US" sz="4300" b="1" dirty="0">
                <a:solidFill>
                  <a:srgbClr val="006600"/>
                </a:solidFill>
                <a:effectLst>
                  <a:outerShdw blurRad="38100" dist="38100" dir="2700000" algn="tl">
                    <a:srgbClr val="000000"/>
                  </a:outerShdw>
                </a:effectLst>
                <a:latin typeface="Verdana" pitchFamily="34" charset="0"/>
              </a:rPr>
              <a:t>Social Impacts</a:t>
            </a:r>
          </a:p>
        </p:txBody>
      </p:sp>
      <p:sp>
        <p:nvSpPr>
          <p:cNvPr id="21507" name="Rectangle 3"/>
          <p:cNvSpPr>
            <a:spLocks noGrp="1" noChangeArrowheads="1"/>
          </p:cNvSpPr>
          <p:nvPr>
            <p:ph type="body" sz="half" idx="1"/>
          </p:nvPr>
        </p:nvSpPr>
        <p:spPr>
          <a:xfrm>
            <a:off x="685800" y="1219200"/>
            <a:ext cx="3810000" cy="2209800"/>
          </a:xfrm>
        </p:spPr>
        <p:txBody>
          <a:bodyPr/>
          <a:lstStyle/>
          <a:p>
            <a:pPr eaLnBrk="0" hangingPunct="0">
              <a:lnSpc>
                <a:spcPct val="160000"/>
              </a:lnSpc>
              <a:spcBef>
                <a:spcPct val="0"/>
              </a:spcBef>
            </a:pPr>
            <a:r>
              <a:rPr lang="en-US" sz="2800" b="1" dirty="0">
                <a:solidFill>
                  <a:schemeClr val="tx2"/>
                </a:solidFill>
                <a:latin typeface="Verdana" pitchFamily="34" charset="0"/>
              </a:rPr>
              <a:t>Crowding</a:t>
            </a:r>
          </a:p>
          <a:p>
            <a:pPr eaLnBrk="0" hangingPunct="0">
              <a:lnSpc>
                <a:spcPct val="160000"/>
              </a:lnSpc>
              <a:spcBef>
                <a:spcPct val="0"/>
              </a:spcBef>
            </a:pPr>
            <a:r>
              <a:rPr lang="en-US" sz="2800" b="1" dirty="0">
                <a:solidFill>
                  <a:schemeClr val="tx2"/>
                </a:solidFill>
                <a:latin typeface="Verdana" pitchFamily="34" charset="0"/>
              </a:rPr>
              <a:t>Conflicts</a:t>
            </a:r>
          </a:p>
          <a:p>
            <a:pPr eaLnBrk="0" hangingPunct="0">
              <a:lnSpc>
                <a:spcPct val="160000"/>
              </a:lnSpc>
              <a:spcBef>
                <a:spcPct val="0"/>
              </a:spcBef>
            </a:pPr>
            <a:r>
              <a:rPr lang="en-US" sz="2800" b="1" dirty="0">
                <a:solidFill>
                  <a:schemeClr val="tx2"/>
                </a:solidFill>
                <a:latin typeface="Verdana" pitchFamily="34" charset="0"/>
              </a:rPr>
              <a:t>Noise</a:t>
            </a:r>
          </a:p>
        </p:txBody>
      </p:sp>
      <p:sp>
        <p:nvSpPr>
          <p:cNvPr id="21517" name="Rectangle 13"/>
          <p:cNvSpPr>
            <a:spLocks noChangeArrowheads="1"/>
          </p:cNvSpPr>
          <p:nvPr/>
        </p:nvSpPr>
        <p:spPr bwMode="auto">
          <a:xfrm>
            <a:off x="3581400" y="1600200"/>
            <a:ext cx="5029200" cy="2438400"/>
          </a:xfrm>
          <a:prstGeom prst="rect">
            <a:avLst/>
          </a:prstGeom>
          <a:solidFill>
            <a:srgbClr val="663300"/>
          </a:solidFill>
          <a:ln w="9525">
            <a:solidFill>
              <a:schemeClr val="tx1"/>
            </a:solidFill>
            <a:miter lim="800000"/>
            <a:headEnd/>
            <a:tailEnd/>
          </a:ln>
          <a:effectLst/>
        </p:spPr>
        <p:txBody>
          <a:bodyPr wrap="none" anchor="ctr"/>
          <a:lstStyle/>
          <a:p>
            <a:endParaRPr lang="en-US"/>
          </a:p>
        </p:txBody>
      </p:sp>
      <p:sp>
        <p:nvSpPr>
          <p:cNvPr id="21518" name="Rectangle 14"/>
          <p:cNvSpPr>
            <a:spLocks noChangeArrowheads="1"/>
          </p:cNvSpPr>
          <p:nvPr/>
        </p:nvSpPr>
        <p:spPr bwMode="auto">
          <a:xfrm>
            <a:off x="4876800" y="4114800"/>
            <a:ext cx="3657600" cy="2514600"/>
          </a:xfrm>
          <a:prstGeom prst="rect">
            <a:avLst/>
          </a:prstGeom>
          <a:solidFill>
            <a:srgbClr val="663300"/>
          </a:solidFill>
          <a:ln w="9525">
            <a:solidFill>
              <a:schemeClr val="tx1"/>
            </a:solidFill>
            <a:miter lim="800000"/>
            <a:headEnd/>
            <a:tailEnd/>
          </a:ln>
          <a:effectLst/>
        </p:spPr>
        <p:txBody>
          <a:bodyPr wrap="none" anchor="ctr"/>
          <a:lstStyle/>
          <a:p>
            <a:endParaRPr lang="en-US"/>
          </a:p>
        </p:txBody>
      </p:sp>
      <p:sp>
        <p:nvSpPr>
          <p:cNvPr id="21519" name="Rectangle 15"/>
          <p:cNvSpPr>
            <a:spLocks noChangeArrowheads="1"/>
          </p:cNvSpPr>
          <p:nvPr/>
        </p:nvSpPr>
        <p:spPr bwMode="auto">
          <a:xfrm>
            <a:off x="2590800" y="4191000"/>
            <a:ext cx="2133600" cy="2514600"/>
          </a:xfrm>
          <a:prstGeom prst="rect">
            <a:avLst/>
          </a:prstGeom>
          <a:solidFill>
            <a:srgbClr val="663300"/>
          </a:solidFill>
          <a:ln w="9525">
            <a:solidFill>
              <a:schemeClr val="tx1"/>
            </a:solidFill>
            <a:miter lim="800000"/>
            <a:headEnd/>
            <a:tailEnd/>
          </a:ln>
          <a:effectLst/>
        </p:spPr>
        <p:txBody>
          <a:bodyPr wrap="none" anchor="ctr"/>
          <a:lstStyle/>
          <a:p>
            <a:endParaRPr lang="en-US"/>
          </a:p>
        </p:txBody>
      </p:sp>
      <p:sp>
        <p:nvSpPr>
          <p:cNvPr id="21520" name="Rectangle 16"/>
          <p:cNvSpPr>
            <a:spLocks noChangeArrowheads="1"/>
          </p:cNvSpPr>
          <p:nvPr/>
        </p:nvSpPr>
        <p:spPr bwMode="auto">
          <a:xfrm>
            <a:off x="152400" y="3733800"/>
            <a:ext cx="2362200" cy="2971800"/>
          </a:xfrm>
          <a:prstGeom prst="rect">
            <a:avLst/>
          </a:prstGeom>
          <a:solidFill>
            <a:srgbClr val="663300"/>
          </a:solidFill>
          <a:ln w="9525">
            <a:solidFill>
              <a:schemeClr val="tx1"/>
            </a:solidFill>
            <a:miter lim="800000"/>
            <a:headEnd/>
            <a:tailEnd/>
          </a:ln>
          <a:effectLst/>
        </p:spPr>
        <p:txBody>
          <a:bodyPr wrap="none" anchor="ctr"/>
          <a:lstStyle/>
          <a:p>
            <a:endParaRPr lang="en-US"/>
          </a:p>
        </p:txBody>
      </p:sp>
      <p:grpSp>
        <p:nvGrpSpPr>
          <p:cNvPr id="2" name="Group 17"/>
          <p:cNvGrpSpPr>
            <a:grpSpLocks/>
          </p:cNvGrpSpPr>
          <p:nvPr/>
        </p:nvGrpSpPr>
        <p:grpSpPr bwMode="auto">
          <a:xfrm>
            <a:off x="228600" y="3125788"/>
            <a:ext cx="8229600" cy="3503612"/>
            <a:chOff x="175" y="1262"/>
            <a:chExt cx="6130" cy="2913"/>
          </a:xfrm>
        </p:grpSpPr>
        <p:sp>
          <p:nvSpPr>
            <p:cNvPr id="21522" name="Rectangle 18"/>
            <p:cNvSpPr>
              <a:spLocks noChangeArrowheads="1"/>
            </p:cNvSpPr>
            <p:nvPr/>
          </p:nvSpPr>
          <p:spPr bwMode="auto">
            <a:xfrm>
              <a:off x="1369" y="1262"/>
              <a:ext cx="137" cy="426"/>
            </a:xfrm>
            <a:prstGeom prst="rect">
              <a:avLst/>
            </a:prstGeom>
            <a:noFill/>
            <a:ln w="19050">
              <a:noFill/>
              <a:miter lim="800000"/>
              <a:headEnd/>
              <a:tailEnd/>
            </a:ln>
            <a:effectLst/>
          </p:spPr>
          <p:txBody>
            <a:bodyPr wrap="none">
              <a:spAutoFit/>
            </a:bodyPr>
            <a:lstStyle/>
            <a:p>
              <a:pPr algn="ctr" eaLnBrk="0" hangingPunct="0">
                <a:lnSpc>
                  <a:spcPct val="120000"/>
                </a:lnSpc>
              </a:pPr>
              <a:endParaRPr lang="en-US" sz="2300" b="1"/>
            </a:p>
          </p:txBody>
        </p:sp>
        <p:pic>
          <p:nvPicPr>
            <p:cNvPr id="21523" name="Picture 19" descr="IMG0036"/>
            <p:cNvPicPr>
              <a:picLocks noChangeAspect="1" noChangeArrowheads="1"/>
            </p:cNvPicPr>
            <p:nvPr/>
          </p:nvPicPr>
          <p:blipFill>
            <a:blip r:embed="rId2" cstate="print"/>
            <a:srcRect/>
            <a:stretch>
              <a:fillRect/>
            </a:stretch>
          </p:blipFill>
          <p:spPr bwMode="auto">
            <a:xfrm>
              <a:off x="175" y="1861"/>
              <a:ext cx="1623" cy="2314"/>
            </a:xfrm>
            <a:prstGeom prst="rect">
              <a:avLst/>
            </a:prstGeom>
            <a:noFill/>
            <a:ln w="15875">
              <a:solidFill>
                <a:schemeClr val="folHlink"/>
              </a:solidFill>
              <a:miter lim="800000"/>
              <a:headEnd/>
              <a:tailEnd/>
            </a:ln>
          </p:spPr>
        </p:pic>
        <p:pic>
          <p:nvPicPr>
            <p:cNvPr id="21524" name="Picture 20" descr="McAfees Knob hike4"/>
            <p:cNvPicPr>
              <a:picLocks noChangeAspect="1" noChangeArrowheads="1"/>
            </p:cNvPicPr>
            <p:nvPr/>
          </p:nvPicPr>
          <p:blipFill>
            <a:blip r:embed="rId3" cstate="print"/>
            <a:srcRect/>
            <a:stretch>
              <a:fillRect/>
            </a:stretch>
          </p:blipFill>
          <p:spPr bwMode="auto">
            <a:xfrm>
              <a:off x="3687" y="2187"/>
              <a:ext cx="2618" cy="1964"/>
            </a:xfrm>
            <a:prstGeom prst="rect">
              <a:avLst/>
            </a:prstGeom>
            <a:noFill/>
            <a:ln w="15875">
              <a:solidFill>
                <a:schemeClr val="folHlink"/>
              </a:solidFill>
              <a:miter lim="800000"/>
              <a:headEnd/>
              <a:tailEnd/>
            </a:ln>
          </p:spPr>
        </p:pic>
        <p:pic>
          <p:nvPicPr>
            <p:cNvPr id="21525" name="Picture 21" descr="Scout relay race1"/>
            <p:cNvPicPr>
              <a:picLocks noChangeAspect="1" noChangeArrowheads="1"/>
            </p:cNvPicPr>
            <p:nvPr/>
          </p:nvPicPr>
          <p:blipFill>
            <a:blip r:embed="rId4" cstate="print">
              <a:lum bright="18000" contrast="18000"/>
            </a:blip>
            <a:srcRect/>
            <a:stretch>
              <a:fillRect/>
            </a:stretch>
          </p:blipFill>
          <p:spPr bwMode="auto">
            <a:xfrm>
              <a:off x="2003" y="2187"/>
              <a:ext cx="1482" cy="1964"/>
            </a:xfrm>
            <a:prstGeom prst="rect">
              <a:avLst/>
            </a:prstGeom>
            <a:noFill/>
            <a:ln w="15875">
              <a:solidFill>
                <a:schemeClr val="folHlink"/>
              </a:solidFill>
              <a:miter lim="800000"/>
              <a:headEnd/>
              <a:tailEnd/>
            </a:ln>
          </p:spPr>
        </p:pic>
      </p:grpSp>
      <p:grpSp>
        <p:nvGrpSpPr>
          <p:cNvPr id="3" name="Group 22"/>
          <p:cNvGrpSpPr>
            <a:grpSpLocks/>
          </p:cNvGrpSpPr>
          <p:nvPr/>
        </p:nvGrpSpPr>
        <p:grpSpPr bwMode="auto">
          <a:xfrm>
            <a:off x="1062038" y="1676400"/>
            <a:ext cx="7472362" cy="2281238"/>
            <a:chOff x="1386" y="237"/>
            <a:chExt cx="4917" cy="1725"/>
          </a:xfrm>
        </p:grpSpPr>
        <p:sp>
          <p:nvSpPr>
            <p:cNvPr id="21527" name="Text Box 23"/>
            <p:cNvSpPr txBox="1">
              <a:spLocks noChangeArrowheads="1"/>
            </p:cNvSpPr>
            <p:nvPr/>
          </p:nvSpPr>
          <p:spPr bwMode="auto">
            <a:xfrm>
              <a:off x="1386" y="830"/>
              <a:ext cx="121" cy="388"/>
            </a:xfrm>
            <a:prstGeom prst="rect">
              <a:avLst/>
            </a:prstGeom>
            <a:noFill/>
            <a:ln w="19050">
              <a:noFill/>
              <a:miter lim="800000"/>
              <a:headEnd/>
              <a:tailEnd/>
            </a:ln>
            <a:effectLst/>
          </p:spPr>
          <p:txBody>
            <a:bodyPr wrap="none">
              <a:spAutoFit/>
            </a:bodyPr>
            <a:lstStyle/>
            <a:p>
              <a:pPr algn="ctr" eaLnBrk="0" hangingPunct="0">
                <a:lnSpc>
                  <a:spcPct val="120000"/>
                </a:lnSpc>
              </a:pPr>
              <a:endParaRPr lang="en-US" sz="2300" b="1"/>
            </a:p>
          </p:txBody>
        </p:sp>
        <p:pic>
          <p:nvPicPr>
            <p:cNvPr id="21528" name="Picture 24" descr="IMG0092"/>
            <p:cNvPicPr>
              <a:picLocks noChangeAspect="1" noChangeArrowheads="1"/>
            </p:cNvPicPr>
            <p:nvPr/>
          </p:nvPicPr>
          <p:blipFill>
            <a:blip r:embed="rId5" cstate="print"/>
            <a:srcRect/>
            <a:stretch>
              <a:fillRect/>
            </a:stretch>
          </p:blipFill>
          <p:spPr bwMode="auto">
            <a:xfrm>
              <a:off x="3105" y="237"/>
              <a:ext cx="3198" cy="1725"/>
            </a:xfrm>
            <a:prstGeom prst="rect">
              <a:avLst/>
            </a:prstGeom>
            <a:noFill/>
            <a:ln w="15875">
              <a:solidFill>
                <a:schemeClr val="folHlink"/>
              </a:solid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150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150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advAuto="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304800"/>
            <a:ext cx="8534400" cy="1143000"/>
          </a:xfrm>
        </p:spPr>
        <p:txBody>
          <a:bodyPr/>
          <a:lstStyle/>
          <a:p>
            <a:r>
              <a:rPr lang="en-US" sz="4300" b="1">
                <a:solidFill>
                  <a:srgbClr val="006600"/>
                </a:solidFill>
                <a:effectLst>
                  <a:outerShdw blurRad="38100" dist="38100" dir="2700000" algn="tl">
                    <a:srgbClr val="000000"/>
                  </a:outerShdw>
                </a:effectLst>
                <a:latin typeface="Verdana" pitchFamily="34" charset="0"/>
              </a:rPr>
              <a:t>Cultural Resource  Impacts</a:t>
            </a:r>
          </a:p>
        </p:txBody>
      </p:sp>
      <p:sp>
        <p:nvSpPr>
          <p:cNvPr id="22532" name="Rectangle 4"/>
          <p:cNvSpPr>
            <a:spLocks noGrp="1" noChangeArrowheads="1"/>
          </p:cNvSpPr>
          <p:nvPr>
            <p:ph type="body" sz="half" idx="2"/>
          </p:nvPr>
        </p:nvSpPr>
        <p:spPr>
          <a:xfrm>
            <a:off x="685800" y="1600200"/>
            <a:ext cx="3733800" cy="4114800"/>
          </a:xfrm>
        </p:spPr>
        <p:txBody>
          <a:bodyPr/>
          <a:lstStyle/>
          <a:p>
            <a:pPr eaLnBrk="0" hangingPunct="0">
              <a:spcBef>
                <a:spcPct val="0"/>
              </a:spcBef>
            </a:pPr>
            <a:r>
              <a:rPr lang="en-US" sz="2400" b="1" dirty="0">
                <a:solidFill>
                  <a:schemeClr val="tx2"/>
                </a:solidFill>
                <a:latin typeface="Verdana" pitchFamily="34" charset="0"/>
              </a:rPr>
              <a:t>Theft of artifacts</a:t>
            </a:r>
          </a:p>
          <a:p>
            <a:pPr eaLnBrk="0" hangingPunct="0">
              <a:spcBef>
                <a:spcPct val="0"/>
              </a:spcBef>
            </a:pPr>
            <a:r>
              <a:rPr lang="en-US" sz="2400" b="1" dirty="0">
                <a:solidFill>
                  <a:schemeClr val="tx2"/>
                </a:solidFill>
                <a:latin typeface="Verdana" pitchFamily="34" charset="0"/>
              </a:rPr>
              <a:t>Damage to historic structures</a:t>
            </a:r>
          </a:p>
          <a:p>
            <a:pPr eaLnBrk="0" hangingPunct="0">
              <a:spcBef>
                <a:spcPct val="0"/>
              </a:spcBef>
            </a:pPr>
            <a:r>
              <a:rPr lang="en-US" sz="2400" b="1" dirty="0">
                <a:solidFill>
                  <a:schemeClr val="tx2"/>
                </a:solidFill>
                <a:latin typeface="Verdana" pitchFamily="34" charset="0"/>
              </a:rPr>
              <a:t>Damage to cultural features</a:t>
            </a:r>
          </a:p>
          <a:p>
            <a:endParaRPr lang="en-US" sz="2400" dirty="0">
              <a:latin typeface="Verdana" pitchFamily="34" charset="0"/>
            </a:endParaRPr>
          </a:p>
        </p:txBody>
      </p:sp>
      <p:sp>
        <p:nvSpPr>
          <p:cNvPr id="22542" name="Rectangle 14"/>
          <p:cNvSpPr>
            <a:spLocks noChangeArrowheads="1"/>
          </p:cNvSpPr>
          <p:nvPr/>
        </p:nvSpPr>
        <p:spPr bwMode="auto">
          <a:xfrm>
            <a:off x="381000" y="3886200"/>
            <a:ext cx="4114800" cy="2667000"/>
          </a:xfrm>
          <a:prstGeom prst="rect">
            <a:avLst/>
          </a:prstGeom>
          <a:solidFill>
            <a:srgbClr val="663300"/>
          </a:solidFill>
          <a:ln w="9525">
            <a:solidFill>
              <a:schemeClr val="tx1"/>
            </a:solidFill>
            <a:miter lim="800000"/>
            <a:headEnd/>
            <a:tailEnd/>
          </a:ln>
          <a:effectLst/>
        </p:spPr>
        <p:txBody>
          <a:bodyPr wrap="none" anchor="ctr"/>
          <a:lstStyle/>
          <a:p>
            <a:endParaRPr lang="en-US"/>
          </a:p>
        </p:txBody>
      </p:sp>
      <p:sp>
        <p:nvSpPr>
          <p:cNvPr id="22543" name="Rectangle 15"/>
          <p:cNvSpPr>
            <a:spLocks noChangeArrowheads="1"/>
          </p:cNvSpPr>
          <p:nvPr/>
        </p:nvSpPr>
        <p:spPr bwMode="auto">
          <a:xfrm>
            <a:off x="4876800" y="4114800"/>
            <a:ext cx="3886200" cy="2590800"/>
          </a:xfrm>
          <a:prstGeom prst="rect">
            <a:avLst/>
          </a:prstGeom>
          <a:solidFill>
            <a:srgbClr val="663300"/>
          </a:solidFill>
          <a:ln w="9525">
            <a:solidFill>
              <a:schemeClr val="tx1"/>
            </a:solidFill>
            <a:miter lim="800000"/>
            <a:headEnd/>
            <a:tailEnd/>
          </a:ln>
          <a:effectLst/>
        </p:spPr>
        <p:txBody>
          <a:bodyPr wrap="none" anchor="ctr"/>
          <a:lstStyle/>
          <a:p>
            <a:endParaRPr lang="en-US"/>
          </a:p>
        </p:txBody>
      </p:sp>
      <p:sp>
        <p:nvSpPr>
          <p:cNvPr id="22544" name="Rectangle 16"/>
          <p:cNvSpPr>
            <a:spLocks noChangeArrowheads="1"/>
          </p:cNvSpPr>
          <p:nvPr/>
        </p:nvSpPr>
        <p:spPr bwMode="auto">
          <a:xfrm>
            <a:off x="4648200" y="1295400"/>
            <a:ext cx="4343400" cy="2667000"/>
          </a:xfrm>
          <a:prstGeom prst="rect">
            <a:avLst/>
          </a:prstGeom>
          <a:solidFill>
            <a:srgbClr val="663300"/>
          </a:solidFill>
          <a:ln w="9525">
            <a:solidFill>
              <a:schemeClr val="tx1"/>
            </a:solidFill>
            <a:miter lim="800000"/>
            <a:headEnd/>
            <a:tailEnd/>
          </a:ln>
          <a:effectLst/>
        </p:spPr>
        <p:txBody>
          <a:bodyPr wrap="none" anchor="ctr"/>
          <a:lstStyle/>
          <a:p>
            <a:endParaRPr lang="en-US"/>
          </a:p>
        </p:txBody>
      </p:sp>
      <p:grpSp>
        <p:nvGrpSpPr>
          <p:cNvPr id="2" name="Group 17"/>
          <p:cNvGrpSpPr>
            <a:grpSpLocks/>
          </p:cNvGrpSpPr>
          <p:nvPr/>
        </p:nvGrpSpPr>
        <p:grpSpPr bwMode="auto">
          <a:xfrm>
            <a:off x="2473325" y="2873375"/>
            <a:ext cx="6213475" cy="3756025"/>
            <a:chOff x="1622" y="1253"/>
            <a:chExt cx="4522" cy="2811"/>
          </a:xfrm>
        </p:grpSpPr>
        <p:sp>
          <p:nvSpPr>
            <p:cNvPr id="22546" name="Rectangle 18"/>
            <p:cNvSpPr>
              <a:spLocks noChangeArrowheads="1"/>
            </p:cNvSpPr>
            <p:nvPr/>
          </p:nvSpPr>
          <p:spPr bwMode="auto">
            <a:xfrm>
              <a:off x="1622" y="1253"/>
              <a:ext cx="143" cy="336"/>
            </a:xfrm>
            <a:prstGeom prst="rect">
              <a:avLst/>
            </a:prstGeom>
            <a:noFill/>
            <a:ln w="12700">
              <a:noFill/>
              <a:miter lim="800000"/>
              <a:headEnd/>
              <a:tailEnd/>
            </a:ln>
            <a:effectLst/>
          </p:spPr>
          <p:txBody>
            <a:bodyPr wrap="none" lIns="97970" tIns="48985" rIns="97970" bIns="48985">
              <a:spAutoFit/>
            </a:bodyPr>
            <a:lstStyle/>
            <a:p>
              <a:pPr algn="ctr" defTabSz="981075" eaLnBrk="0" hangingPunct="0"/>
              <a:endParaRPr lang="en-US" sz="2300" b="1"/>
            </a:p>
          </p:txBody>
        </p:sp>
        <p:pic>
          <p:nvPicPr>
            <p:cNvPr id="22547" name="Picture 19" descr="IMG0017"/>
            <p:cNvPicPr>
              <a:picLocks noChangeAspect="1" noChangeArrowheads="1"/>
            </p:cNvPicPr>
            <p:nvPr/>
          </p:nvPicPr>
          <p:blipFill>
            <a:blip r:embed="rId2" cstate="print"/>
            <a:srcRect/>
            <a:stretch>
              <a:fillRect/>
            </a:stretch>
          </p:blipFill>
          <p:spPr bwMode="auto">
            <a:xfrm>
              <a:off x="3456" y="2240"/>
              <a:ext cx="2688" cy="1824"/>
            </a:xfrm>
            <a:prstGeom prst="rect">
              <a:avLst/>
            </a:prstGeom>
            <a:noFill/>
            <a:ln w="12700">
              <a:solidFill>
                <a:schemeClr val="folHlink"/>
              </a:solidFill>
              <a:miter lim="800000"/>
              <a:headEnd/>
              <a:tailEnd/>
            </a:ln>
          </p:spPr>
        </p:pic>
      </p:grpSp>
      <p:grpSp>
        <p:nvGrpSpPr>
          <p:cNvPr id="3" name="Group 20"/>
          <p:cNvGrpSpPr>
            <a:grpSpLocks/>
          </p:cNvGrpSpPr>
          <p:nvPr/>
        </p:nvGrpSpPr>
        <p:grpSpPr bwMode="auto">
          <a:xfrm>
            <a:off x="495300" y="3276600"/>
            <a:ext cx="3924300" cy="3200400"/>
            <a:chOff x="336" y="1685"/>
            <a:chExt cx="2856" cy="2395"/>
          </a:xfrm>
        </p:grpSpPr>
        <p:sp>
          <p:nvSpPr>
            <p:cNvPr id="22549" name="Rectangle 21"/>
            <p:cNvSpPr>
              <a:spLocks noChangeArrowheads="1"/>
            </p:cNvSpPr>
            <p:nvPr/>
          </p:nvSpPr>
          <p:spPr bwMode="auto">
            <a:xfrm>
              <a:off x="1605" y="1685"/>
              <a:ext cx="143" cy="336"/>
            </a:xfrm>
            <a:prstGeom prst="rect">
              <a:avLst/>
            </a:prstGeom>
            <a:noFill/>
            <a:ln w="12700">
              <a:noFill/>
              <a:miter lim="800000"/>
              <a:headEnd/>
              <a:tailEnd/>
            </a:ln>
            <a:effectLst/>
          </p:spPr>
          <p:txBody>
            <a:bodyPr wrap="none" lIns="97970" tIns="48985" rIns="97970" bIns="48985">
              <a:spAutoFit/>
            </a:bodyPr>
            <a:lstStyle/>
            <a:p>
              <a:pPr algn="ctr" defTabSz="981075" eaLnBrk="0" hangingPunct="0"/>
              <a:endParaRPr lang="en-US" sz="2300" b="1"/>
            </a:p>
          </p:txBody>
        </p:sp>
        <p:pic>
          <p:nvPicPr>
            <p:cNvPr id="22550" name="Picture 22" descr="IMG0018"/>
            <p:cNvPicPr>
              <a:picLocks noChangeAspect="1" noChangeArrowheads="1"/>
            </p:cNvPicPr>
            <p:nvPr/>
          </p:nvPicPr>
          <p:blipFill>
            <a:blip r:embed="rId3" cstate="print"/>
            <a:srcRect/>
            <a:stretch>
              <a:fillRect/>
            </a:stretch>
          </p:blipFill>
          <p:spPr bwMode="auto">
            <a:xfrm>
              <a:off x="336" y="2227"/>
              <a:ext cx="2856" cy="1853"/>
            </a:xfrm>
            <a:prstGeom prst="rect">
              <a:avLst/>
            </a:prstGeom>
            <a:noFill/>
            <a:ln w="12700">
              <a:solidFill>
                <a:schemeClr val="folHlink"/>
              </a:solidFill>
              <a:miter lim="800000"/>
              <a:headEnd/>
              <a:tailEnd/>
            </a:ln>
          </p:spPr>
        </p:pic>
      </p:grpSp>
      <p:grpSp>
        <p:nvGrpSpPr>
          <p:cNvPr id="4" name="Group 23"/>
          <p:cNvGrpSpPr>
            <a:grpSpLocks/>
          </p:cNvGrpSpPr>
          <p:nvPr/>
        </p:nvGrpSpPr>
        <p:grpSpPr bwMode="auto">
          <a:xfrm>
            <a:off x="1901825" y="1447800"/>
            <a:ext cx="7013575" cy="2438400"/>
            <a:chOff x="1574" y="299"/>
            <a:chExt cx="4570" cy="1702"/>
          </a:xfrm>
        </p:grpSpPr>
        <p:sp>
          <p:nvSpPr>
            <p:cNvPr id="22552" name="Rectangle 24"/>
            <p:cNvSpPr>
              <a:spLocks noChangeArrowheads="1"/>
            </p:cNvSpPr>
            <p:nvPr/>
          </p:nvSpPr>
          <p:spPr bwMode="auto">
            <a:xfrm>
              <a:off x="1574" y="869"/>
              <a:ext cx="128" cy="313"/>
            </a:xfrm>
            <a:prstGeom prst="rect">
              <a:avLst/>
            </a:prstGeom>
            <a:noFill/>
            <a:ln w="12700">
              <a:noFill/>
              <a:miter lim="800000"/>
              <a:headEnd/>
              <a:tailEnd/>
            </a:ln>
            <a:effectLst/>
          </p:spPr>
          <p:txBody>
            <a:bodyPr wrap="none" lIns="97970" tIns="48985" rIns="97970" bIns="48985">
              <a:spAutoFit/>
            </a:bodyPr>
            <a:lstStyle/>
            <a:p>
              <a:pPr algn="ctr" defTabSz="981075" eaLnBrk="0" hangingPunct="0"/>
              <a:endParaRPr lang="en-US" sz="2300" b="1"/>
            </a:p>
          </p:txBody>
        </p:sp>
        <p:pic>
          <p:nvPicPr>
            <p:cNvPr id="22553" name="Picture 25" descr="IMG0023"/>
            <p:cNvPicPr>
              <a:picLocks noChangeAspect="1" noChangeArrowheads="1"/>
            </p:cNvPicPr>
            <p:nvPr/>
          </p:nvPicPr>
          <p:blipFill>
            <a:blip r:embed="rId4" cstate="print"/>
            <a:srcRect/>
            <a:stretch>
              <a:fillRect/>
            </a:stretch>
          </p:blipFill>
          <p:spPr bwMode="auto">
            <a:xfrm>
              <a:off x="3453" y="299"/>
              <a:ext cx="2691" cy="1702"/>
            </a:xfrm>
            <a:prstGeom prst="rect">
              <a:avLst/>
            </a:prstGeom>
            <a:noFill/>
            <a:ln w="12700">
              <a:solidFill>
                <a:schemeClr val="folHlink"/>
              </a:solid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2532">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2532">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225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uild="p" autoUpdateAnimBg="0" advAuto="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304800"/>
            <a:ext cx="8686800" cy="1143000"/>
          </a:xfrm>
        </p:spPr>
        <p:txBody>
          <a:bodyPr/>
          <a:lstStyle/>
          <a:p>
            <a:r>
              <a:rPr lang="en-US" sz="3600" b="1">
                <a:solidFill>
                  <a:srgbClr val="006600"/>
                </a:solidFill>
                <a:effectLst>
                  <a:outerShdw blurRad="38100" dist="38100" dir="2700000" algn="tl">
                    <a:srgbClr val="000000"/>
                  </a:outerShdw>
                </a:effectLst>
                <a:latin typeface="Verdana" pitchFamily="34" charset="0"/>
              </a:rPr>
              <a:t>Loving our public lands to death!</a:t>
            </a:r>
          </a:p>
        </p:txBody>
      </p:sp>
      <p:sp>
        <p:nvSpPr>
          <p:cNvPr id="23555" name="Rectangle 3"/>
          <p:cNvSpPr>
            <a:spLocks noGrp="1" noChangeArrowheads="1"/>
          </p:cNvSpPr>
          <p:nvPr>
            <p:ph type="body" sz="half" idx="2"/>
          </p:nvPr>
        </p:nvSpPr>
        <p:spPr>
          <a:xfrm>
            <a:off x="304800" y="2286000"/>
            <a:ext cx="3962400" cy="1295400"/>
          </a:xfrm>
        </p:spPr>
        <p:txBody>
          <a:bodyPr/>
          <a:lstStyle/>
          <a:p>
            <a:pPr eaLnBrk="0" hangingPunct="0">
              <a:spcBef>
                <a:spcPct val="0"/>
              </a:spcBef>
              <a:buFontTx/>
              <a:buNone/>
            </a:pPr>
            <a:r>
              <a:rPr lang="en-US" sz="3600" b="1" dirty="0">
                <a:solidFill>
                  <a:schemeClr val="tx2"/>
                </a:solidFill>
                <a:latin typeface="Verdana" pitchFamily="34" charset="0"/>
              </a:rPr>
              <a:t>Increased</a:t>
            </a:r>
          </a:p>
          <a:p>
            <a:pPr eaLnBrk="0" hangingPunct="0">
              <a:spcBef>
                <a:spcPct val="0"/>
              </a:spcBef>
              <a:buFontTx/>
              <a:buNone/>
            </a:pPr>
            <a:r>
              <a:rPr lang="en-US" sz="3600" b="1" dirty="0">
                <a:solidFill>
                  <a:schemeClr val="tx2"/>
                </a:solidFill>
                <a:latin typeface="Verdana" pitchFamily="34" charset="0"/>
              </a:rPr>
              <a:t>	Visitation =</a:t>
            </a:r>
            <a:endParaRPr lang="en-US" sz="2400" dirty="0">
              <a:solidFill>
                <a:schemeClr val="tx2"/>
              </a:solidFill>
              <a:latin typeface="Verdana" pitchFamily="34" charset="0"/>
            </a:endParaRPr>
          </a:p>
        </p:txBody>
      </p:sp>
      <p:sp>
        <p:nvSpPr>
          <p:cNvPr id="23558" name="Rectangle 6"/>
          <p:cNvSpPr>
            <a:spLocks noChangeArrowheads="1"/>
          </p:cNvSpPr>
          <p:nvPr/>
        </p:nvSpPr>
        <p:spPr bwMode="auto">
          <a:xfrm>
            <a:off x="4495800" y="1676400"/>
            <a:ext cx="4114800" cy="4876800"/>
          </a:xfrm>
          <a:prstGeom prst="rect">
            <a:avLst/>
          </a:prstGeom>
          <a:solidFill>
            <a:srgbClr val="663300"/>
          </a:solidFill>
          <a:ln w="9525">
            <a:solidFill>
              <a:schemeClr val="tx1"/>
            </a:solidFill>
            <a:miter lim="800000"/>
            <a:headEnd/>
            <a:tailEnd/>
          </a:ln>
          <a:effectLst/>
        </p:spPr>
        <p:txBody>
          <a:bodyPr wrap="none" anchor="ctr"/>
          <a:lstStyle/>
          <a:p>
            <a:endParaRPr lang="en-US"/>
          </a:p>
        </p:txBody>
      </p:sp>
      <p:pic>
        <p:nvPicPr>
          <p:cNvPr id="23568" name="Picture 16" descr="Canoe race"/>
          <p:cNvPicPr>
            <a:picLocks noChangeAspect="1" noChangeArrowheads="1"/>
          </p:cNvPicPr>
          <p:nvPr/>
        </p:nvPicPr>
        <p:blipFill>
          <a:blip r:embed="rId2" cstate="print"/>
          <a:srcRect/>
          <a:stretch>
            <a:fillRect/>
          </a:stretch>
        </p:blipFill>
        <p:spPr bwMode="auto">
          <a:xfrm>
            <a:off x="4598988" y="1752600"/>
            <a:ext cx="3935412" cy="4741863"/>
          </a:xfrm>
          <a:prstGeom prst="rect">
            <a:avLst/>
          </a:prstGeom>
          <a:noFill/>
          <a:ln w="19050">
            <a:solidFill>
              <a:schemeClr val="folHlink"/>
            </a:solidFill>
            <a:miter lim="800000"/>
            <a:headEnd/>
            <a:tailEnd/>
          </a:ln>
        </p:spPr>
      </p:pic>
      <p:sp>
        <p:nvSpPr>
          <p:cNvPr id="23569" name="Freeform 17"/>
          <p:cNvSpPr>
            <a:spLocks/>
          </p:cNvSpPr>
          <p:nvPr/>
        </p:nvSpPr>
        <p:spPr bwMode="auto">
          <a:xfrm>
            <a:off x="4557713" y="2133600"/>
            <a:ext cx="3976687" cy="3827463"/>
          </a:xfrm>
          <a:custGeom>
            <a:avLst/>
            <a:gdLst/>
            <a:ahLst/>
            <a:cxnLst>
              <a:cxn ang="0">
                <a:pos x="0" y="2411"/>
              </a:cxn>
              <a:cxn ang="0">
                <a:pos x="234" y="2003"/>
              </a:cxn>
              <a:cxn ang="0">
                <a:pos x="528" y="1937"/>
              </a:cxn>
              <a:cxn ang="0">
                <a:pos x="750" y="1631"/>
              </a:cxn>
              <a:cxn ang="0">
                <a:pos x="1050" y="1547"/>
              </a:cxn>
              <a:cxn ang="0">
                <a:pos x="1253" y="1256"/>
              </a:cxn>
              <a:cxn ang="0">
                <a:pos x="1489" y="1076"/>
              </a:cxn>
              <a:cxn ang="0">
                <a:pos x="1849" y="844"/>
              </a:cxn>
              <a:cxn ang="0">
                <a:pos x="1989" y="528"/>
              </a:cxn>
              <a:cxn ang="0">
                <a:pos x="2229" y="384"/>
              </a:cxn>
              <a:cxn ang="0">
                <a:pos x="2505" y="0"/>
              </a:cxn>
            </a:cxnLst>
            <a:rect l="0" t="0" r="r" b="b"/>
            <a:pathLst>
              <a:path w="2505" h="2411">
                <a:moveTo>
                  <a:pt x="0" y="2411"/>
                </a:moveTo>
                <a:lnTo>
                  <a:pt x="234" y="2003"/>
                </a:lnTo>
                <a:lnTo>
                  <a:pt x="528" y="1937"/>
                </a:lnTo>
                <a:lnTo>
                  <a:pt x="750" y="1631"/>
                </a:lnTo>
                <a:lnTo>
                  <a:pt x="1050" y="1547"/>
                </a:lnTo>
                <a:lnTo>
                  <a:pt x="1253" y="1256"/>
                </a:lnTo>
                <a:lnTo>
                  <a:pt x="1489" y="1076"/>
                </a:lnTo>
                <a:lnTo>
                  <a:pt x="1849" y="844"/>
                </a:lnTo>
                <a:lnTo>
                  <a:pt x="1989" y="528"/>
                </a:lnTo>
                <a:lnTo>
                  <a:pt x="2229" y="384"/>
                </a:lnTo>
                <a:lnTo>
                  <a:pt x="2505" y="0"/>
                </a:lnTo>
              </a:path>
            </a:pathLst>
          </a:custGeom>
          <a:noFill/>
          <a:ln w="50800" cap="flat" cmpd="sng">
            <a:solidFill>
              <a:srgbClr val="FFFF00"/>
            </a:solidFill>
            <a:prstDash val="solid"/>
            <a:round/>
            <a:headEnd/>
            <a:tailEnd type="arrow" w="med" len="med"/>
          </a:ln>
          <a:effectLst/>
        </p:spPr>
        <p:txBody>
          <a:bodyPr wrap="none" bIns="0">
            <a:spAutoFit/>
          </a:bodyPr>
          <a:lstStyle/>
          <a:p>
            <a:endParaRPr lang="en-US"/>
          </a:p>
        </p:txBody>
      </p:sp>
      <p:sp>
        <p:nvSpPr>
          <p:cNvPr id="23570" name="Rectangle 18"/>
          <p:cNvSpPr>
            <a:spLocks noChangeArrowheads="1"/>
          </p:cNvSpPr>
          <p:nvPr/>
        </p:nvSpPr>
        <p:spPr bwMode="auto">
          <a:xfrm>
            <a:off x="304800" y="3581400"/>
            <a:ext cx="4267200" cy="1295400"/>
          </a:xfrm>
          <a:prstGeom prst="rect">
            <a:avLst/>
          </a:prstGeom>
          <a:noFill/>
          <a:ln w="9525">
            <a:noFill/>
            <a:miter lim="800000"/>
            <a:headEnd/>
            <a:tailEnd/>
          </a:ln>
          <a:effectLst/>
        </p:spPr>
        <p:txBody>
          <a:bodyPr/>
          <a:lstStyle/>
          <a:p>
            <a:pPr marL="342900" indent="-342900" eaLnBrk="0" hangingPunct="0"/>
            <a:r>
              <a:rPr lang="en-US" sz="3200" b="1" dirty="0">
                <a:solidFill>
                  <a:srgbClr val="663300"/>
                </a:solidFill>
                <a:latin typeface="Verdana" pitchFamily="34" charset="0"/>
              </a:rPr>
              <a:t>		</a:t>
            </a:r>
            <a:r>
              <a:rPr lang="en-US" sz="3600" b="1" dirty="0">
                <a:solidFill>
                  <a:schemeClr val="tx2"/>
                </a:solidFill>
                <a:latin typeface="Verdana" pitchFamily="34" charset="0"/>
              </a:rPr>
              <a:t>Increased</a:t>
            </a:r>
          </a:p>
          <a:p>
            <a:pPr marL="342900" indent="-342900" eaLnBrk="0" hangingPunct="0"/>
            <a:r>
              <a:rPr lang="en-US" sz="3600" b="1" dirty="0">
                <a:solidFill>
                  <a:schemeClr val="tx2"/>
                </a:solidFill>
                <a:latin typeface="Verdana" pitchFamily="34" charset="0"/>
              </a:rPr>
              <a:t>			Impacts</a:t>
            </a:r>
          </a:p>
          <a:p>
            <a:pPr marL="342900" indent="-342900">
              <a:spcBef>
                <a:spcPct val="20000"/>
              </a:spcBef>
              <a:buFontTx/>
              <a:buChar char="•"/>
            </a:pPr>
            <a:endParaRPr lang="en-US" sz="2000" dirty="0">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23555">
                                            <p:txEl>
                                              <p:pRg st="0" end="0"/>
                                            </p:txEl>
                                          </p:spTgt>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23555">
                                            <p:txEl>
                                              <p:pRg st="1" end="1"/>
                                            </p:txEl>
                                          </p:spTgt>
                                        </p:tgtEl>
                                        <p:attrNameLst>
                                          <p:attrName>style.visibility</p:attrName>
                                        </p:attrNameLst>
                                      </p:cBhvr>
                                      <p:to>
                                        <p:strVal val="visible"/>
                                      </p:to>
                                    </p:set>
                                  </p:child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23570">
                                            <p:txEl>
                                              <p:pRg st="0" end="0"/>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23570">
                                            <p:txEl>
                                              <p:pRg st="1" end="1"/>
                                            </p:txEl>
                                          </p:spTgt>
                                        </p:tgtEl>
                                        <p:attrNameLst>
                                          <p:attrName>style.visibility</p:attrName>
                                        </p:attrNameLst>
                                      </p:cBhvr>
                                      <p:to>
                                        <p:strVal val="visible"/>
                                      </p:to>
                                    </p:set>
                                  </p:childTnLst>
                                </p:cTn>
                              </p:par>
                            </p:childTnLst>
                          </p:cTn>
                        </p:par>
                        <p:par>
                          <p:cTn id="16" fill="hold">
                            <p:stCondLst>
                              <p:cond delay="6000"/>
                            </p:stCondLst>
                            <p:childTnLst>
                              <p:par>
                                <p:cTn id="17" presetID="22" presetClass="entr" presetSubtype="8" fill="hold" grpId="0" nodeType="afterEffect">
                                  <p:stCondLst>
                                    <p:cond delay="2000"/>
                                  </p:stCondLst>
                                  <p:childTnLst>
                                    <p:set>
                                      <p:cBhvr>
                                        <p:cTn id="18" dur="1" fill="hold">
                                          <p:stCondLst>
                                            <p:cond delay="0"/>
                                          </p:stCondLst>
                                        </p:cTn>
                                        <p:tgtEl>
                                          <p:spTgt spid="23569"/>
                                        </p:tgtEl>
                                        <p:attrNameLst>
                                          <p:attrName>style.visibility</p:attrName>
                                        </p:attrNameLst>
                                      </p:cBhvr>
                                      <p:to>
                                        <p:strVal val="visible"/>
                                      </p:to>
                                    </p:set>
                                    <p:animEffect transition="in" filter="wipe(left)">
                                      <p:cBhvr>
                                        <p:cTn id="19" dur="500"/>
                                        <p:tgtEl>
                                          <p:spTgt spid="2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advAuto="1000"/>
      <p:bldP spid="23569" grpId="0" animBg="1"/>
      <p:bldP spid="23570" grpId="0" build="p" autoUpdateAnimBg="0" advAuto="100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1143000"/>
          </a:xfrm>
        </p:spPr>
        <p:txBody>
          <a:bodyPr/>
          <a:lstStyle/>
          <a:p>
            <a:r>
              <a:rPr lang="en-US" dirty="0">
                <a:solidFill>
                  <a:srgbClr val="006600"/>
                </a:solidFill>
                <a:latin typeface="Verdana" pitchFamily="34" charset="0"/>
              </a:rPr>
              <a:t>Regulate Usage?</a:t>
            </a:r>
          </a:p>
        </p:txBody>
      </p:sp>
      <p:sp>
        <p:nvSpPr>
          <p:cNvPr id="28675" name="Rectangle 3"/>
          <p:cNvSpPr>
            <a:spLocks noGrp="1" noChangeArrowheads="1"/>
          </p:cNvSpPr>
          <p:nvPr>
            <p:ph type="body" sz="half" idx="1"/>
          </p:nvPr>
        </p:nvSpPr>
        <p:spPr>
          <a:xfrm>
            <a:off x="685800" y="1981200"/>
            <a:ext cx="4191000" cy="4343400"/>
          </a:xfrm>
        </p:spPr>
        <p:txBody>
          <a:bodyPr/>
          <a:lstStyle/>
          <a:p>
            <a:pPr>
              <a:spcBef>
                <a:spcPct val="60000"/>
              </a:spcBef>
              <a:buFont typeface="Wingdings" pitchFamily="2" charset="2"/>
              <a:buChar char="§"/>
            </a:pPr>
            <a:r>
              <a:rPr lang="en-US" sz="2400" b="1" dirty="0">
                <a:solidFill>
                  <a:schemeClr val="tx2"/>
                </a:solidFill>
                <a:latin typeface="Verdana" pitchFamily="34" charset="0"/>
              </a:rPr>
              <a:t>Regulations antagonize the public</a:t>
            </a:r>
          </a:p>
          <a:p>
            <a:pPr>
              <a:spcBef>
                <a:spcPct val="60000"/>
              </a:spcBef>
              <a:buFont typeface="Wingdings" pitchFamily="2" charset="2"/>
              <a:buChar char="§"/>
            </a:pPr>
            <a:r>
              <a:rPr lang="en-US" sz="2400" b="1" dirty="0">
                <a:solidFill>
                  <a:schemeClr val="tx2"/>
                </a:solidFill>
                <a:latin typeface="Verdana" pitchFamily="34" charset="0"/>
              </a:rPr>
              <a:t>Enforcement of regulations is difficult and expensive</a:t>
            </a:r>
          </a:p>
          <a:p>
            <a:pPr>
              <a:spcBef>
                <a:spcPct val="60000"/>
              </a:spcBef>
              <a:buFont typeface="Wingdings" pitchFamily="2" charset="2"/>
              <a:buChar char="§"/>
            </a:pPr>
            <a:r>
              <a:rPr lang="en-US" sz="2400" b="1" dirty="0">
                <a:solidFill>
                  <a:schemeClr val="tx2"/>
                </a:solidFill>
                <a:latin typeface="Verdana" pitchFamily="34" charset="0"/>
              </a:rPr>
              <a:t>Most impacts are not due to malicious acts </a:t>
            </a:r>
          </a:p>
          <a:p>
            <a:endParaRPr lang="en-US" sz="2400" dirty="0">
              <a:latin typeface="Verdana" pitchFamily="34" charset="0"/>
            </a:endParaRPr>
          </a:p>
        </p:txBody>
      </p:sp>
      <p:sp>
        <p:nvSpPr>
          <p:cNvPr id="28678" name="Rectangle 6"/>
          <p:cNvSpPr>
            <a:spLocks noChangeArrowheads="1"/>
          </p:cNvSpPr>
          <p:nvPr/>
        </p:nvSpPr>
        <p:spPr bwMode="auto">
          <a:xfrm>
            <a:off x="5029200" y="1295400"/>
            <a:ext cx="3657600" cy="5334000"/>
          </a:xfrm>
          <a:prstGeom prst="rect">
            <a:avLst/>
          </a:prstGeom>
          <a:solidFill>
            <a:srgbClr val="663300"/>
          </a:solidFill>
          <a:ln w="9525">
            <a:solidFill>
              <a:schemeClr val="tx1"/>
            </a:solidFill>
            <a:miter lim="800000"/>
            <a:headEnd/>
            <a:tailEnd/>
          </a:ln>
          <a:effectLst/>
        </p:spPr>
        <p:txBody>
          <a:bodyPr wrap="none" anchor="ctr"/>
          <a:lstStyle/>
          <a:p>
            <a:endParaRPr lang="en-US"/>
          </a:p>
        </p:txBody>
      </p:sp>
      <p:pic>
        <p:nvPicPr>
          <p:cNvPr id="28679" name="Picture 7" descr="IMG0043"/>
          <p:cNvPicPr>
            <a:picLocks noChangeAspect="1" noChangeArrowheads="1"/>
          </p:cNvPicPr>
          <p:nvPr/>
        </p:nvPicPr>
        <p:blipFill>
          <a:blip r:embed="rId2" cstate="print"/>
          <a:srcRect/>
          <a:stretch>
            <a:fillRect/>
          </a:stretch>
        </p:blipFill>
        <p:spPr bwMode="auto">
          <a:xfrm>
            <a:off x="5141913" y="1371600"/>
            <a:ext cx="3468687" cy="5156200"/>
          </a:xfrm>
          <a:prstGeom prst="rect">
            <a:avLst/>
          </a:prstGeom>
          <a:noFill/>
          <a:ln w="127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28675">
                                            <p:txEl>
                                              <p:pRg st="0" end="0"/>
                                            </p:txEl>
                                          </p:spTgt>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28675">
                                            <p:txEl>
                                              <p:pRg st="1" end="1"/>
                                            </p:txEl>
                                          </p:spTgt>
                                        </p:tgtEl>
                                        <p:attrNameLst>
                                          <p:attrName>style.visibility</p:attrName>
                                        </p:attrNameLst>
                                      </p:cBhvr>
                                      <p:to>
                                        <p:strVal val="visible"/>
                                      </p:to>
                                    </p:set>
                                  </p:child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286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advAuto="100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685800" y="2438400"/>
            <a:ext cx="7772400" cy="1143000"/>
          </a:xfrm>
        </p:spPr>
        <p:txBody>
          <a:bodyPr/>
          <a:lstStyle/>
          <a:p>
            <a:r>
              <a:rPr lang="en-US">
                <a:solidFill>
                  <a:srgbClr val="006600"/>
                </a:solidFill>
                <a:latin typeface="Verdana" pitchFamily="34" charset="0"/>
              </a:rPr>
              <a:t>Education Not Legislation</a:t>
            </a:r>
          </a:p>
        </p:txBody>
      </p:sp>
      <p:pic>
        <p:nvPicPr>
          <p:cNvPr id="29715" name="Picture 19" descr="usf"/>
          <p:cNvPicPr>
            <a:picLocks noChangeAspect="1" noChangeArrowheads="1"/>
          </p:cNvPicPr>
          <p:nvPr/>
        </p:nvPicPr>
        <p:blipFill>
          <a:blip r:embed="rId2" cstate="print"/>
          <a:srcRect/>
          <a:stretch>
            <a:fillRect/>
          </a:stretch>
        </p:blipFill>
        <p:spPr bwMode="auto">
          <a:xfrm>
            <a:off x="2174875" y="76200"/>
            <a:ext cx="1482725" cy="1495425"/>
          </a:xfrm>
          <a:prstGeom prst="rect">
            <a:avLst/>
          </a:prstGeom>
          <a:noFill/>
        </p:spPr>
      </p:pic>
      <p:sp>
        <p:nvSpPr>
          <p:cNvPr id="29716" name="Rectangle 20"/>
          <p:cNvSpPr>
            <a:spLocks noChangeArrowheads="1"/>
          </p:cNvSpPr>
          <p:nvPr/>
        </p:nvSpPr>
        <p:spPr bwMode="auto">
          <a:xfrm>
            <a:off x="2133600" y="1600200"/>
            <a:ext cx="1600200" cy="733425"/>
          </a:xfrm>
          <a:prstGeom prst="rect">
            <a:avLst/>
          </a:prstGeom>
          <a:noFill/>
          <a:ln w="9525">
            <a:noFill/>
            <a:miter lim="800000"/>
            <a:headEnd/>
            <a:tailEnd/>
          </a:ln>
          <a:effectLst/>
        </p:spPr>
        <p:txBody>
          <a:bodyPr>
            <a:spAutoFit/>
          </a:bodyPr>
          <a:lstStyle/>
          <a:p>
            <a:pPr algn="ctr" eaLnBrk="0" hangingPunct="0">
              <a:spcBef>
                <a:spcPct val="50000"/>
              </a:spcBef>
            </a:pPr>
            <a:r>
              <a:rPr lang="en-US" sz="2100" b="1" dirty="0">
                <a:solidFill>
                  <a:schemeClr val="tx2"/>
                </a:solidFill>
              </a:rPr>
              <a:t>U.S. Forest Service</a:t>
            </a:r>
          </a:p>
        </p:txBody>
      </p:sp>
      <p:sp>
        <p:nvSpPr>
          <p:cNvPr id="29717" name="Rectangle 21"/>
          <p:cNvSpPr>
            <a:spLocks noChangeArrowheads="1"/>
          </p:cNvSpPr>
          <p:nvPr/>
        </p:nvSpPr>
        <p:spPr bwMode="auto">
          <a:xfrm>
            <a:off x="5410200" y="1600200"/>
            <a:ext cx="1828800" cy="733425"/>
          </a:xfrm>
          <a:prstGeom prst="rect">
            <a:avLst/>
          </a:prstGeom>
          <a:noFill/>
          <a:ln w="9525">
            <a:noFill/>
            <a:miter lim="800000"/>
            <a:headEnd/>
            <a:tailEnd/>
          </a:ln>
          <a:effectLst/>
        </p:spPr>
        <p:txBody>
          <a:bodyPr>
            <a:spAutoFit/>
          </a:bodyPr>
          <a:lstStyle/>
          <a:p>
            <a:pPr algn="ctr" eaLnBrk="0" hangingPunct="0"/>
            <a:r>
              <a:rPr lang="en-US" sz="2100" b="1" dirty="0">
                <a:solidFill>
                  <a:schemeClr val="tx2"/>
                </a:solidFill>
              </a:rPr>
              <a:t>National Park</a:t>
            </a:r>
          </a:p>
          <a:p>
            <a:pPr algn="ctr" eaLnBrk="0" hangingPunct="0"/>
            <a:r>
              <a:rPr lang="en-US" sz="2100" b="1" dirty="0">
                <a:solidFill>
                  <a:schemeClr val="tx2"/>
                </a:solidFill>
              </a:rPr>
              <a:t>Service</a:t>
            </a:r>
          </a:p>
        </p:txBody>
      </p:sp>
      <p:sp>
        <p:nvSpPr>
          <p:cNvPr id="29718" name="Rectangle 22"/>
          <p:cNvSpPr>
            <a:spLocks noChangeArrowheads="1"/>
          </p:cNvSpPr>
          <p:nvPr/>
        </p:nvSpPr>
        <p:spPr bwMode="auto">
          <a:xfrm>
            <a:off x="914400" y="5583238"/>
            <a:ext cx="2133600" cy="733425"/>
          </a:xfrm>
          <a:prstGeom prst="rect">
            <a:avLst/>
          </a:prstGeom>
          <a:noFill/>
          <a:ln w="9525">
            <a:noFill/>
            <a:miter lim="800000"/>
            <a:headEnd/>
            <a:tailEnd/>
          </a:ln>
          <a:effectLst/>
        </p:spPr>
        <p:txBody>
          <a:bodyPr>
            <a:spAutoFit/>
          </a:bodyPr>
          <a:lstStyle/>
          <a:p>
            <a:pPr algn="ctr" eaLnBrk="0" hangingPunct="0"/>
            <a:r>
              <a:rPr lang="en-US" sz="2100" b="1" dirty="0">
                <a:solidFill>
                  <a:schemeClr val="tx2"/>
                </a:solidFill>
              </a:rPr>
              <a:t>Bureau of Land Management</a:t>
            </a:r>
          </a:p>
        </p:txBody>
      </p:sp>
      <p:sp>
        <p:nvSpPr>
          <p:cNvPr id="29719" name="Rectangle 23"/>
          <p:cNvSpPr>
            <a:spLocks noChangeArrowheads="1"/>
          </p:cNvSpPr>
          <p:nvPr/>
        </p:nvSpPr>
        <p:spPr bwMode="auto">
          <a:xfrm>
            <a:off x="6248400" y="5591175"/>
            <a:ext cx="2133600" cy="733425"/>
          </a:xfrm>
          <a:prstGeom prst="rect">
            <a:avLst/>
          </a:prstGeom>
          <a:noFill/>
          <a:ln w="9525">
            <a:noFill/>
            <a:miter lim="800000"/>
            <a:headEnd/>
            <a:tailEnd/>
          </a:ln>
          <a:effectLst/>
        </p:spPr>
        <p:txBody>
          <a:bodyPr>
            <a:spAutoFit/>
          </a:bodyPr>
          <a:lstStyle/>
          <a:p>
            <a:pPr algn="ctr" eaLnBrk="0" hangingPunct="0"/>
            <a:r>
              <a:rPr lang="en-US" sz="2100" b="1" dirty="0">
                <a:solidFill>
                  <a:schemeClr val="tx2"/>
                </a:solidFill>
              </a:rPr>
              <a:t>U.S. Fish  &amp;</a:t>
            </a:r>
          </a:p>
          <a:p>
            <a:pPr algn="ctr" eaLnBrk="0" hangingPunct="0"/>
            <a:r>
              <a:rPr lang="en-US" sz="2100" b="1" dirty="0">
                <a:solidFill>
                  <a:schemeClr val="tx2"/>
                </a:solidFill>
              </a:rPr>
              <a:t>Wildlife Service</a:t>
            </a:r>
          </a:p>
        </p:txBody>
      </p:sp>
      <p:pic>
        <p:nvPicPr>
          <p:cNvPr id="29720" name="Picture 24" descr="nps"/>
          <p:cNvPicPr>
            <a:picLocks noChangeAspect="1" noChangeArrowheads="1"/>
          </p:cNvPicPr>
          <p:nvPr/>
        </p:nvPicPr>
        <p:blipFill>
          <a:blip r:embed="rId3" cstate="print"/>
          <a:srcRect/>
          <a:stretch>
            <a:fillRect/>
          </a:stretch>
        </p:blipFill>
        <p:spPr bwMode="auto">
          <a:xfrm>
            <a:off x="5638800" y="228600"/>
            <a:ext cx="1379538" cy="1390650"/>
          </a:xfrm>
          <a:prstGeom prst="rect">
            <a:avLst/>
          </a:prstGeom>
          <a:noFill/>
        </p:spPr>
      </p:pic>
      <p:pic>
        <p:nvPicPr>
          <p:cNvPr id="29721" name="Picture 25" descr="blm"/>
          <p:cNvPicPr>
            <a:picLocks noChangeAspect="1" noChangeArrowheads="1"/>
          </p:cNvPicPr>
          <p:nvPr/>
        </p:nvPicPr>
        <p:blipFill>
          <a:blip r:embed="rId4" cstate="print"/>
          <a:srcRect/>
          <a:stretch>
            <a:fillRect/>
          </a:stretch>
        </p:blipFill>
        <p:spPr bwMode="auto">
          <a:xfrm>
            <a:off x="1114425" y="4267200"/>
            <a:ext cx="1704975" cy="1284288"/>
          </a:xfrm>
          <a:prstGeom prst="rect">
            <a:avLst/>
          </a:prstGeom>
          <a:noFill/>
        </p:spPr>
      </p:pic>
      <p:pic>
        <p:nvPicPr>
          <p:cNvPr id="29722" name="Picture 26" descr="fw"/>
          <p:cNvPicPr>
            <a:picLocks noChangeAspect="1" noChangeArrowheads="1"/>
          </p:cNvPicPr>
          <p:nvPr/>
        </p:nvPicPr>
        <p:blipFill>
          <a:blip r:embed="rId5" cstate="print"/>
          <a:srcRect/>
          <a:stretch>
            <a:fillRect/>
          </a:stretch>
        </p:blipFill>
        <p:spPr bwMode="auto">
          <a:xfrm>
            <a:off x="6662738" y="4267200"/>
            <a:ext cx="1262062" cy="1295400"/>
          </a:xfrm>
          <a:prstGeom prst="rect">
            <a:avLst/>
          </a:prstGeom>
          <a:noFill/>
        </p:spPr>
      </p:pic>
      <p:sp>
        <p:nvSpPr>
          <p:cNvPr id="29727" name="Rectangle 31"/>
          <p:cNvSpPr>
            <a:spLocks noChangeArrowheads="1"/>
          </p:cNvSpPr>
          <p:nvPr/>
        </p:nvSpPr>
        <p:spPr bwMode="auto">
          <a:xfrm>
            <a:off x="3505200" y="5715000"/>
            <a:ext cx="2133600" cy="733425"/>
          </a:xfrm>
          <a:prstGeom prst="rect">
            <a:avLst/>
          </a:prstGeom>
          <a:noFill/>
          <a:ln w="9525">
            <a:noFill/>
            <a:miter lim="800000"/>
            <a:headEnd/>
            <a:tailEnd/>
          </a:ln>
          <a:effectLst/>
        </p:spPr>
        <p:txBody>
          <a:bodyPr>
            <a:spAutoFit/>
          </a:bodyPr>
          <a:lstStyle/>
          <a:p>
            <a:pPr algn="ctr" eaLnBrk="0" hangingPunct="0"/>
            <a:r>
              <a:rPr lang="en-US" sz="2100" b="1" dirty="0">
                <a:solidFill>
                  <a:schemeClr val="tx2"/>
                </a:solidFill>
              </a:rPr>
              <a:t>Boy Scouts of America</a:t>
            </a:r>
          </a:p>
        </p:txBody>
      </p:sp>
      <p:pic>
        <p:nvPicPr>
          <p:cNvPr id="29728" name="Picture 32" descr="bsa_logo_clipart_rwb"/>
          <p:cNvPicPr>
            <a:picLocks noChangeAspect="1" noChangeArrowheads="1"/>
          </p:cNvPicPr>
          <p:nvPr/>
        </p:nvPicPr>
        <p:blipFill>
          <a:blip r:embed="rId6" cstate="print"/>
          <a:srcRect/>
          <a:stretch>
            <a:fillRect/>
          </a:stretch>
        </p:blipFill>
        <p:spPr bwMode="auto">
          <a:xfrm>
            <a:off x="4038600" y="4495800"/>
            <a:ext cx="950913" cy="10953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1000"/>
                                  </p:stCondLst>
                                  <p:childTnLst>
                                    <p:set>
                                      <p:cBhvr>
                                        <p:cTn id="6" dur="1" fill="hold">
                                          <p:stCondLst>
                                            <p:cond delay="0"/>
                                          </p:stCondLst>
                                        </p:cTn>
                                        <p:tgtEl>
                                          <p:spTgt spid="29715"/>
                                        </p:tgtEl>
                                        <p:attrNameLst>
                                          <p:attrName>style.visibility</p:attrName>
                                        </p:attrNameLst>
                                      </p:cBhvr>
                                      <p:to>
                                        <p:strVal val="visible"/>
                                      </p:to>
                                    </p:set>
                                    <p:anim calcmode="lin" valueType="num">
                                      <p:cBhvr additive="base">
                                        <p:cTn id="7" dur="500" fill="hold"/>
                                        <p:tgtEl>
                                          <p:spTgt spid="29715"/>
                                        </p:tgtEl>
                                        <p:attrNameLst>
                                          <p:attrName>ppt_x</p:attrName>
                                        </p:attrNameLst>
                                      </p:cBhvr>
                                      <p:tavLst>
                                        <p:tav tm="0">
                                          <p:val>
                                            <p:strVal val="#ppt_x"/>
                                          </p:val>
                                        </p:tav>
                                        <p:tav tm="100000">
                                          <p:val>
                                            <p:strVal val="#ppt_x"/>
                                          </p:val>
                                        </p:tav>
                                      </p:tavLst>
                                    </p:anim>
                                    <p:anim calcmode="lin" valueType="num">
                                      <p:cBhvr additive="base">
                                        <p:cTn id="8" dur="500" fill="hold"/>
                                        <p:tgtEl>
                                          <p:spTgt spid="2971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29716"/>
                                        </p:tgtEl>
                                        <p:attrNameLst>
                                          <p:attrName>style.visibility</p:attrName>
                                        </p:attrNameLst>
                                      </p:cBhvr>
                                      <p:to>
                                        <p:strVal val="visible"/>
                                      </p:to>
                                    </p:set>
                                    <p:anim calcmode="lin" valueType="num">
                                      <p:cBhvr additive="base">
                                        <p:cTn id="12" dur="500" fill="hold"/>
                                        <p:tgtEl>
                                          <p:spTgt spid="29716"/>
                                        </p:tgtEl>
                                        <p:attrNameLst>
                                          <p:attrName>ppt_x</p:attrName>
                                        </p:attrNameLst>
                                      </p:cBhvr>
                                      <p:tavLst>
                                        <p:tav tm="0">
                                          <p:val>
                                            <p:strVal val="0-#ppt_w/2"/>
                                          </p:val>
                                        </p:tav>
                                        <p:tav tm="100000">
                                          <p:val>
                                            <p:strVal val="#ppt_x"/>
                                          </p:val>
                                        </p:tav>
                                      </p:tavLst>
                                    </p:anim>
                                    <p:anim calcmode="lin" valueType="num">
                                      <p:cBhvr additive="base">
                                        <p:cTn id="13" dur="500" fill="hold"/>
                                        <p:tgtEl>
                                          <p:spTgt spid="29716"/>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8" fill="hold" nodeType="afterEffect">
                                  <p:stCondLst>
                                    <p:cond delay="1000"/>
                                  </p:stCondLst>
                                  <p:childTnLst>
                                    <p:set>
                                      <p:cBhvr>
                                        <p:cTn id="16" dur="1" fill="hold">
                                          <p:stCondLst>
                                            <p:cond delay="0"/>
                                          </p:stCondLst>
                                        </p:cTn>
                                        <p:tgtEl>
                                          <p:spTgt spid="29720"/>
                                        </p:tgtEl>
                                        <p:attrNameLst>
                                          <p:attrName>style.visibility</p:attrName>
                                        </p:attrNameLst>
                                      </p:cBhvr>
                                      <p:to>
                                        <p:strVal val="visible"/>
                                      </p:to>
                                    </p:set>
                                    <p:anim calcmode="lin" valueType="num">
                                      <p:cBhvr additive="base">
                                        <p:cTn id="17" dur="500" fill="hold"/>
                                        <p:tgtEl>
                                          <p:spTgt spid="29720"/>
                                        </p:tgtEl>
                                        <p:attrNameLst>
                                          <p:attrName>ppt_x</p:attrName>
                                        </p:attrNameLst>
                                      </p:cBhvr>
                                      <p:tavLst>
                                        <p:tav tm="0">
                                          <p:val>
                                            <p:strVal val="0-#ppt_w/2"/>
                                          </p:val>
                                        </p:tav>
                                        <p:tav tm="100000">
                                          <p:val>
                                            <p:strVal val="#ppt_x"/>
                                          </p:val>
                                        </p:tav>
                                      </p:tavLst>
                                    </p:anim>
                                    <p:anim calcmode="lin" valueType="num">
                                      <p:cBhvr additive="base">
                                        <p:cTn id="18" dur="500" fill="hold"/>
                                        <p:tgtEl>
                                          <p:spTgt spid="29720"/>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29717"/>
                                        </p:tgtEl>
                                        <p:attrNameLst>
                                          <p:attrName>style.visibility</p:attrName>
                                        </p:attrNameLst>
                                      </p:cBhvr>
                                      <p:to>
                                        <p:strVal val="visible"/>
                                      </p:to>
                                    </p:set>
                                    <p:anim calcmode="lin" valueType="num">
                                      <p:cBhvr additive="base">
                                        <p:cTn id="22" dur="500" fill="hold"/>
                                        <p:tgtEl>
                                          <p:spTgt spid="29717"/>
                                        </p:tgtEl>
                                        <p:attrNameLst>
                                          <p:attrName>ppt_x</p:attrName>
                                        </p:attrNameLst>
                                      </p:cBhvr>
                                      <p:tavLst>
                                        <p:tav tm="0">
                                          <p:val>
                                            <p:strVal val="0-#ppt_w/2"/>
                                          </p:val>
                                        </p:tav>
                                        <p:tav tm="100000">
                                          <p:val>
                                            <p:strVal val="#ppt_x"/>
                                          </p:val>
                                        </p:tav>
                                      </p:tavLst>
                                    </p:anim>
                                    <p:anim calcmode="lin" valueType="num">
                                      <p:cBhvr additive="base">
                                        <p:cTn id="23" dur="500" fill="hold"/>
                                        <p:tgtEl>
                                          <p:spTgt spid="29717"/>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8" fill="hold" nodeType="afterEffect">
                                  <p:stCondLst>
                                    <p:cond delay="1000"/>
                                  </p:stCondLst>
                                  <p:childTnLst>
                                    <p:set>
                                      <p:cBhvr>
                                        <p:cTn id="26" dur="1" fill="hold">
                                          <p:stCondLst>
                                            <p:cond delay="0"/>
                                          </p:stCondLst>
                                        </p:cTn>
                                        <p:tgtEl>
                                          <p:spTgt spid="29721"/>
                                        </p:tgtEl>
                                        <p:attrNameLst>
                                          <p:attrName>style.visibility</p:attrName>
                                        </p:attrNameLst>
                                      </p:cBhvr>
                                      <p:to>
                                        <p:strVal val="visible"/>
                                      </p:to>
                                    </p:set>
                                    <p:anim calcmode="lin" valueType="num">
                                      <p:cBhvr additive="base">
                                        <p:cTn id="27" dur="500" fill="hold"/>
                                        <p:tgtEl>
                                          <p:spTgt spid="29721"/>
                                        </p:tgtEl>
                                        <p:attrNameLst>
                                          <p:attrName>ppt_x</p:attrName>
                                        </p:attrNameLst>
                                      </p:cBhvr>
                                      <p:tavLst>
                                        <p:tav tm="0">
                                          <p:val>
                                            <p:strVal val="0-#ppt_w/2"/>
                                          </p:val>
                                        </p:tav>
                                        <p:tav tm="100000">
                                          <p:val>
                                            <p:strVal val="#ppt_x"/>
                                          </p:val>
                                        </p:tav>
                                      </p:tavLst>
                                    </p:anim>
                                    <p:anim calcmode="lin" valueType="num">
                                      <p:cBhvr additive="base">
                                        <p:cTn id="28" dur="500" fill="hold"/>
                                        <p:tgtEl>
                                          <p:spTgt spid="29721"/>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2" presetClass="entr" presetSubtype="8" fill="hold" grpId="0" nodeType="afterEffect">
                                  <p:stCondLst>
                                    <p:cond delay="1000"/>
                                  </p:stCondLst>
                                  <p:childTnLst>
                                    <p:set>
                                      <p:cBhvr>
                                        <p:cTn id="31" dur="1" fill="hold">
                                          <p:stCondLst>
                                            <p:cond delay="0"/>
                                          </p:stCondLst>
                                        </p:cTn>
                                        <p:tgtEl>
                                          <p:spTgt spid="29718"/>
                                        </p:tgtEl>
                                        <p:attrNameLst>
                                          <p:attrName>style.visibility</p:attrName>
                                        </p:attrNameLst>
                                      </p:cBhvr>
                                      <p:to>
                                        <p:strVal val="visible"/>
                                      </p:to>
                                    </p:set>
                                    <p:anim calcmode="lin" valueType="num">
                                      <p:cBhvr additive="base">
                                        <p:cTn id="32" dur="500" fill="hold"/>
                                        <p:tgtEl>
                                          <p:spTgt spid="29718"/>
                                        </p:tgtEl>
                                        <p:attrNameLst>
                                          <p:attrName>ppt_x</p:attrName>
                                        </p:attrNameLst>
                                      </p:cBhvr>
                                      <p:tavLst>
                                        <p:tav tm="0">
                                          <p:val>
                                            <p:strVal val="0-#ppt_w/2"/>
                                          </p:val>
                                        </p:tav>
                                        <p:tav tm="100000">
                                          <p:val>
                                            <p:strVal val="#ppt_x"/>
                                          </p:val>
                                        </p:tav>
                                      </p:tavLst>
                                    </p:anim>
                                    <p:anim calcmode="lin" valueType="num">
                                      <p:cBhvr additive="base">
                                        <p:cTn id="33" dur="500" fill="hold"/>
                                        <p:tgtEl>
                                          <p:spTgt spid="29718"/>
                                        </p:tgtEl>
                                        <p:attrNameLst>
                                          <p:attrName>ppt_y</p:attrName>
                                        </p:attrNameLst>
                                      </p:cBhvr>
                                      <p:tavLst>
                                        <p:tav tm="0">
                                          <p:val>
                                            <p:strVal val="#ppt_y"/>
                                          </p:val>
                                        </p:tav>
                                        <p:tav tm="100000">
                                          <p:val>
                                            <p:strVal val="#ppt_y"/>
                                          </p:val>
                                        </p:tav>
                                      </p:tavLst>
                                    </p:anim>
                                  </p:childTnLst>
                                </p:cTn>
                              </p:par>
                            </p:childTnLst>
                          </p:cTn>
                        </p:par>
                        <p:par>
                          <p:cTn id="34" fill="hold">
                            <p:stCondLst>
                              <p:cond delay="9000"/>
                            </p:stCondLst>
                            <p:childTnLst>
                              <p:par>
                                <p:cTn id="35" presetID="2" presetClass="entr" presetSubtype="8" fill="hold" nodeType="afterEffect">
                                  <p:stCondLst>
                                    <p:cond delay="1000"/>
                                  </p:stCondLst>
                                  <p:childTnLst>
                                    <p:set>
                                      <p:cBhvr>
                                        <p:cTn id="36" dur="1" fill="hold">
                                          <p:stCondLst>
                                            <p:cond delay="0"/>
                                          </p:stCondLst>
                                        </p:cTn>
                                        <p:tgtEl>
                                          <p:spTgt spid="29722"/>
                                        </p:tgtEl>
                                        <p:attrNameLst>
                                          <p:attrName>style.visibility</p:attrName>
                                        </p:attrNameLst>
                                      </p:cBhvr>
                                      <p:to>
                                        <p:strVal val="visible"/>
                                      </p:to>
                                    </p:set>
                                    <p:anim calcmode="lin" valueType="num">
                                      <p:cBhvr additive="base">
                                        <p:cTn id="37" dur="500" fill="hold"/>
                                        <p:tgtEl>
                                          <p:spTgt spid="29722"/>
                                        </p:tgtEl>
                                        <p:attrNameLst>
                                          <p:attrName>ppt_x</p:attrName>
                                        </p:attrNameLst>
                                      </p:cBhvr>
                                      <p:tavLst>
                                        <p:tav tm="0">
                                          <p:val>
                                            <p:strVal val="0-#ppt_w/2"/>
                                          </p:val>
                                        </p:tav>
                                        <p:tav tm="100000">
                                          <p:val>
                                            <p:strVal val="#ppt_x"/>
                                          </p:val>
                                        </p:tav>
                                      </p:tavLst>
                                    </p:anim>
                                    <p:anim calcmode="lin" valueType="num">
                                      <p:cBhvr additive="base">
                                        <p:cTn id="38" dur="500" fill="hold"/>
                                        <p:tgtEl>
                                          <p:spTgt spid="29722"/>
                                        </p:tgtEl>
                                        <p:attrNameLst>
                                          <p:attrName>ppt_y</p:attrName>
                                        </p:attrNameLst>
                                      </p:cBhvr>
                                      <p:tavLst>
                                        <p:tav tm="0">
                                          <p:val>
                                            <p:strVal val="#ppt_y"/>
                                          </p:val>
                                        </p:tav>
                                        <p:tav tm="100000">
                                          <p:val>
                                            <p:strVal val="#ppt_y"/>
                                          </p:val>
                                        </p:tav>
                                      </p:tavLst>
                                    </p:anim>
                                  </p:childTnLst>
                                </p:cTn>
                              </p:par>
                            </p:childTnLst>
                          </p:cTn>
                        </p:par>
                        <p:par>
                          <p:cTn id="39" fill="hold">
                            <p:stCondLst>
                              <p:cond delay="10500"/>
                            </p:stCondLst>
                            <p:childTnLst>
                              <p:par>
                                <p:cTn id="40" presetID="2" presetClass="entr" presetSubtype="8" fill="hold" grpId="0" nodeType="afterEffect">
                                  <p:stCondLst>
                                    <p:cond delay="1000"/>
                                  </p:stCondLst>
                                  <p:childTnLst>
                                    <p:set>
                                      <p:cBhvr>
                                        <p:cTn id="41" dur="1" fill="hold">
                                          <p:stCondLst>
                                            <p:cond delay="0"/>
                                          </p:stCondLst>
                                        </p:cTn>
                                        <p:tgtEl>
                                          <p:spTgt spid="29719"/>
                                        </p:tgtEl>
                                        <p:attrNameLst>
                                          <p:attrName>style.visibility</p:attrName>
                                        </p:attrNameLst>
                                      </p:cBhvr>
                                      <p:to>
                                        <p:strVal val="visible"/>
                                      </p:to>
                                    </p:set>
                                    <p:anim calcmode="lin" valueType="num">
                                      <p:cBhvr additive="base">
                                        <p:cTn id="42" dur="500" fill="hold"/>
                                        <p:tgtEl>
                                          <p:spTgt spid="29719"/>
                                        </p:tgtEl>
                                        <p:attrNameLst>
                                          <p:attrName>ppt_x</p:attrName>
                                        </p:attrNameLst>
                                      </p:cBhvr>
                                      <p:tavLst>
                                        <p:tav tm="0">
                                          <p:val>
                                            <p:strVal val="0-#ppt_w/2"/>
                                          </p:val>
                                        </p:tav>
                                        <p:tav tm="100000">
                                          <p:val>
                                            <p:strVal val="#ppt_x"/>
                                          </p:val>
                                        </p:tav>
                                      </p:tavLst>
                                    </p:anim>
                                    <p:anim calcmode="lin" valueType="num">
                                      <p:cBhvr additive="base">
                                        <p:cTn id="43" dur="500" fill="hold"/>
                                        <p:tgtEl>
                                          <p:spTgt spid="29719"/>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9698"/>
                                        </p:tgtEl>
                                        <p:attrNameLst>
                                          <p:attrName>style.visibility</p:attrName>
                                        </p:attrNameLst>
                                      </p:cBhvr>
                                      <p:to>
                                        <p:strVal val="visible"/>
                                      </p:to>
                                    </p:set>
                                    <p:anim calcmode="lin" valueType="num">
                                      <p:cBhvr additive="base">
                                        <p:cTn id="48" dur="500" fill="hold"/>
                                        <p:tgtEl>
                                          <p:spTgt spid="29698"/>
                                        </p:tgtEl>
                                        <p:attrNameLst>
                                          <p:attrName>ppt_x</p:attrName>
                                        </p:attrNameLst>
                                      </p:cBhvr>
                                      <p:tavLst>
                                        <p:tav tm="0">
                                          <p:val>
                                            <p:strVal val="0-#ppt_w/2"/>
                                          </p:val>
                                        </p:tav>
                                        <p:tav tm="100000">
                                          <p:val>
                                            <p:strVal val="#ppt_x"/>
                                          </p:val>
                                        </p:tav>
                                      </p:tavLst>
                                    </p:anim>
                                    <p:anim calcmode="lin" valueType="num">
                                      <p:cBhvr additive="base">
                                        <p:cTn id="49" dur="500" fill="hold"/>
                                        <p:tgtEl>
                                          <p:spTgt spid="29698"/>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29728"/>
                                        </p:tgtEl>
                                        <p:attrNameLst>
                                          <p:attrName>style.visibility</p:attrName>
                                        </p:attrNameLst>
                                      </p:cBhvr>
                                      <p:to>
                                        <p:strVal val="visible"/>
                                      </p:to>
                                    </p:set>
                                    <p:anim calcmode="lin" valueType="num">
                                      <p:cBhvr additive="base">
                                        <p:cTn id="54" dur="500" fill="hold"/>
                                        <p:tgtEl>
                                          <p:spTgt spid="29728"/>
                                        </p:tgtEl>
                                        <p:attrNameLst>
                                          <p:attrName>ppt_x</p:attrName>
                                        </p:attrNameLst>
                                      </p:cBhvr>
                                      <p:tavLst>
                                        <p:tav tm="0">
                                          <p:val>
                                            <p:strVal val="#ppt_x"/>
                                          </p:val>
                                        </p:tav>
                                        <p:tav tm="100000">
                                          <p:val>
                                            <p:strVal val="#ppt_x"/>
                                          </p:val>
                                        </p:tav>
                                      </p:tavLst>
                                    </p:anim>
                                    <p:anim calcmode="lin" valueType="num">
                                      <p:cBhvr additive="base">
                                        <p:cTn id="55" dur="500" fill="hold"/>
                                        <p:tgtEl>
                                          <p:spTgt spid="29728"/>
                                        </p:tgtEl>
                                        <p:attrNameLst>
                                          <p:attrName>ppt_y</p:attrName>
                                        </p:attrNameLst>
                                      </p:cBhvr>
                                      <p:tavLst>
                                        <p:tav tm="0">
                                          <p:val>
                                            <p:strVal val="1+#ppt_h/2"/>
                                          </p:val>
                                        </p:tav>
                                        <p:tav tm="100000">
                                          <p:val>
                                            <p:strVal val="#ppt_y"/>
                                          </p:val>
                                        </p:tav>
                                      </p:tavLst>
                                    </p:anim>
                                  </p:childTnLst>
                                </p:cTn>
                              </p:par>
                            </p:childTnLst>
                          </p:cTn>
                        </p:par>
                        <p:par>
                          <p:cTn id="56" fill="hold">
                            <p:stCondLst>
                              <p:cond delay="500"/>
                            </p:stCondLst>
                            <p:childTnLst>
                              <p:par>
                                <p:cTn id="57" presetID="2" presetClass="entr" presetSubtype="4" fill="hold" grpId="0" nodeType="afterEffect">
                                  <p:stCondLst>
                                    <p:cond delay="1000"/>
                                  </p:stCondLst>
                                  <p:childTnLst>
                                    <p:set>
                                      <p:cBhvr>
                                        <p:cTn id="58" dur="1" fill="hold">
                                          <p:stCondLst>
                                            <p:cond delay="0"/>
                                          </p:stCondLst>
                                        </p:cTn>
                                        <p:tgtEl>
                                          <p:spTgt spid="29727"/>
                                        </p:tgtEl>
                                        <p:attrNameLst>
                                          <p:attrName>style.visibility</p:attrName>
                                        </p:attrNameLst>
                                      </p:cBhvr>
                                      <p:to>
                                        <p:strVal val="visible"/>
                                      </p:to>
                                    </p:set>
                                    <p:anim calcmode="lin" valueType="num">
                                      <p:cBhvr additive="base">
                                        <p:cTn id="59" dur="500" fill="hold"/>
                                        <p:tgtEl>
                                          <p:spTgt spid="29727"/>
                                        </p:tgtEl>
                                        <p:attrNameLst>
                                          <p:attrName>ppt_x</p:attrName>
                                        </p:attrNameLst>
                                      </p:cBhvr>
                                      <p:tavLst>
                                        <p:tav tm="0">
                                          <p:val>
                                            <p:strVal val="#ppt_x"/>
                                          </p:val>
                                        </p:tav>
                                        <p:tav tm="100000">
                                          <p:val>
                                            <p:strVal val="#ppt_x"/>
                                          </p:val>
                                        </p:tav>
                                      </p:tavLst>
                                    </p:anim>
                                    <p:anim calcmode="lin" valueType="num">
                                      <p:cBhvr additive="base">
                                        <p:cTn id="60" dur="500" fill="hold"/>
                                        <p:tgtEl>
                                          <p:spTgt spid="297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716" grpId="0" autoUpdateAnimBg="0"/>
      <p:bldP spid="29717" grpId="0" autoUpdateAnimBg="0"/>
      <p:bldP spid="29718" grpId="0" autoUpdateAnimBg="0"/>
      <p:bldP spid="29719" grpId="0" autoUpdateAnimBg="0"/>
      <p:bldP spid="2972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133600" y="609600"/>
            <a:ext cx="6324600" cy="1143000"/>
          </a:xfrm>
        </p:spPr>
        <p:txBody>
          <a:bodyPr/>
          <a:lstStyle/>
          <a:p>
            <a:r>
              <a:rPr lang="en-US" sz="4000" dirty="0"/>
              <a:t>What Is Leave No Trace?</a:t>
            </a:r>
            <a:br>
              <a:rPr lang="en-US" sz="4000" dirty="0"/>
            </a:br>
            <a:r>
              <a:rPr lang="en-US" sz="4000" dirty="0"/>
              <a:t>(and why BSA chose it)</a:t>
            </a:r>
          </a:p>
        </p:txBody>
      </p:sp>
      <p:sp>
        <p:nvSpPr>
          <p:cNvPr id="34819" name="Rectangle 3"/>
          <p:cNvSpPr>
            <a:spLocks noGrp="1" noChangeArrowheads="1"/>
          </p:cNvSpPr>
          <p:nvPr>
            <p:ph type="body" idx="1"/>
          </p:nvPr>
        </p:nvSpPr>
        <p:spPr>
          <a:xfrm>
            <a:off x="457200" y="2133600"/>
            <a:ext cx="8229600" cy="4530725"/>
          </a:xfrm>
        </p:spPr>
        <p:txBody>
          <a:bodyPr/>
          <a:lstStyle/>
          <a:p>
            <a:pPr>
              <a:lnSpc>
                <a:spcPct val="90000"/>
              </a:lnSpc>
            </a:pPr>
            <a:r>
              <a:rPr lang="en-US" sz="2400" dirty="0"/>
              <a:t>The Leave No Trace Center for Outdoor Ethics says:</a:t>
            </a:r>
          </a:p>
          <a:p>
            <a:pPr lvl="1">
              <a:lnSpc>
                <a:spcPct val="90000"/>
              </a:lnSpc>
            </a:pPr>
            <a:r>
              <a:rPr lang="en-US" sz="2000" dirty="0"/>
              <a:t>Leave No Trace is </a:t>
            </a:r>
            <a:r>
              <a:rPr lang="en-US" sz="2000" dirty="0" smtClean="0"/>
              <a:t>a </a:t>
            </a:r>
            <a:r>
              <a:rPr lang="en-US" sz="2000" dirty="0"/>
              <a:t>national and international program designed to assist outdoor enthusiasts with their decisions about how to reduce their </a:t>
            </a:r>
            <a:r>
              <a:rPr lang="en-US" sz="2000" dirty="0" smtClean="0"/>
              <a:t>impacts. </a:t>
            </a:r>
          </a:p>
          <a:p>
            <a:pPr lvl="1">
              <a:lnSpc>
                <a:spcPct val="90000"/>
              </a:lnSpc>
            </a:pPr>
            <a:r>
              <a:rPr lang="en-US" sz="2000" dirty="0" smtClean="0"/>
              <a:t>The </a:t>
            </a:r>
            <a:r>
              <a:rPr lang="en-US" sz="2000" dirty="0"/>
              <a:t>program strives to educate all those who enjoy the outdoors about the nature of their recreational impacts as well as techniques to prevent and minimize such impacts. </a:t>
            </a:r>
            <a:endParaRPr lang="en-US" sz="2000" dirty="0" smtClean="0"/>
          </a:p>
          <a:p>
            <a:pPr lvl="1">
              <a:lnSpc>
                <a:spcPct val="90000"/>
              </a:lnSpc>
            </a:pPr>
            <a:r>
              <a:rPr lang="en-US" sz="2000" dirty="0" smtClean="0"/>
              <a:t>Leave </a:t>
            </a:r>
            <a:r>
              <a:rPr lang="en-US" sz="2000" dirty="0"/>
              <a:t>No Trace is best understood as an </a:t>
            </a:r>
            <a:r>
              <a:rPr lang="en-US" sz="2000" i="1" dirty="0"/>
              <a:t>educational and ethical program</a:t>
            </a:r>
            <a:r>
              <a:rPr lang="en-US" sz="2000" dirty="0"/>
              <a:t>, </a:t>
            </a:r>
            <a:r>
              <a:rPr lang="en-US" sz="2000" b="1" u="sng" dirty="0"/>
              <a:t>not</a:t>
            </a:r>
            <a:r>
              <a:rPr lang="en-US" sz="2000" dirty="0"/>
              <a:t> as a </a:t>
            </a:r>
            <a:r>
              <a:rPr lang="en-US" sz="2000" i="1" dirty="0"/>
              <a:t>set of rules and regulations</a:t>
            </a:r>
            <a:r>
              <a:rPr lang="en-US" sz="2000" dirty="0" smtClean="0"/>
              <a:t>.</a:t>
            </a:r>
          </a:p>
          <a:p>
            <a:pPr lvl="1">
              <a:lnSpc>
                <a:spcPct val="90000"/>
              </a:lnSpc>
            </a:pPr>
            <a:endParaRPr lang="en-US" sz="2000" i="1" dirty="0"/>
          </a:p>
          <a:p>
            <a:pPr>
              <a:lnSpc>
                <a:spcPct val="90000"/>
              </a:lnSpc>
            </a:pPr>
            <a:r>
              <a:rPr lang="en-US" sz="2400" dirty="0"/>
              <a:t>Program is organized around the </a:t>
            </a:r>
            <a:r>
              <a:rPr lang="en-US" sz="2400" b="1" i="1" dirty="0"/>
              <a:t>Seven Principles of Leave No Trace.  </a:t>
            </a:r>
            <a:r>
              <a:rPr lang="en-US" sz="2400" dirty="0"/>
              <a:t>Like Scouting, Leave No Trace aims at </a:t>
            </a:r>
            <a:r>
              <a:rPr lang="en-US" sz="2400" i="1" dirty="0"/>
              <a:t>character development.</a:t>
            </a:r>
            <a:endParaRPr lang="en-US" sz="2400" b="1" i="1" dirty="0"/>
          </a:p>
        </p:txBody>
      </p:sp>
      <p:pic>
        <p:nvPicPr>
          <p:cNvPr id="34820" name="Picture 4" descr="lnt-lg"/>
          <p:cNvPicPr>
            <a:picLocks noChangeAspect="1" noChangeArrowheads="1"/>
          </p:cNvPicPr>
          <p:nvPr/>
        </p:nvPicPr>
        <p:blipFill>
          <a:blip r:embed="rId2" cstate="print"/>
          <a:srcRect/>
          <a:stretch>
            <a:fillRect/>
          </a:stretch>
        </p:blipFill>
        <p:spPr bwMode="auto">
          <a:xfrm>
            <a:off x="609600" y="457200"/>
            <a:ext cx="1425575" cy="14144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34820"/>
                                        </p:tgtEl>
                                        <p:attrNameLst>
                                          <p:attrName>style.visibility</p:attrName>
                                        </p:attrNameLst>
                                      </p:cBhvr>
                                      <p:to>
                                        <p:strVal val="visible"/>
                                      </p:to>
                                    </p:set>
                                    <p:animEffect transition="in" filter="blinds(horizontal)">
                                      <p:cBhvr>
                                        <p:cTn id="7"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133600" y="609600"/>
            <a:ext cx="6324600" cy="838200"/>
          </a:xfrm>
        </p:spPr>
        <p:txBody>
          <a:bodyPr/>
          <a:lstStyle/>
          <a:p>
            <a:r>
              <a:rPr lang="en-US" sz="4000" dirty="0"/>
              <a:t>What Is Leave No Trace?</a:t>
            </a:r>
            <a:br>
              <a:rPr lang="en-US" sz="4000" dirty="0"/>
            </a:br>
            <a:endParaRPr lang="en-US" sz="4000" dirty="0"/>
          </a:p>
        </p:txBody>
      </p:sp>
      <p:sp>
        <p:nvSpPr>
          <p:cNvPr id="34819" name="Rectangle 3"/>
          <p:cNvSpPr>
            <a:spLocks noGrp="1" noChangeArrowheads="1"/>
          </p:cNvSpPr>
          <p:nvPr>
            <p:ph type="body" idx="1"/>
          </p:nvPr>
        </p:nvSpPr>
        <p:spPr>
          <a:xfrm>
            <a:off x="2286000" y="1066800"/>
            <a:ext cx="6477000" cy="1676400"/>
          </a:xfrm>
        </p:spPr>
        <p:txBody>
          <a:bodyPr/>
          <a:lstStyle/>
          <a:p>
            <a:pPr>
              <a:lnSpc>
                <a:spcPct val="90000"/>
              </a:lnSpc>
              <a:buNone/>
            </a:pPr>
            <a:r>
              <a:rPr lang="en-US" sz="2400" dirty="0" smtClean="0"/>
              <a:t>The program </a:t>
            </a:r>
            <a:r>
              <a:rPr lang="en-US" sz="2400" dirty="0"/>
              <a:t>is organized around the </a:t>
            </a:r>
            <a:r>
              <a:rPr lang="en-US" sz="2400" b="1" i="1" dirty="0"/>
              <a:t>Seven Principles of Leave No Trace.  </a:t>
            </a:r>
            <a:r>
              <a:rPr lang="en-US" sz="2400" dirty="0"/>
              <a:t>Like Scouting, Leave No Trace aims at </a:t>
            </a:r>
            <a:r>
              <a:rPr lang="en-US" sz="2400" i="1" dirty="0"/>
              <a:t>character development.</a:t>
            </a:r>
            <a:endParaRPr lang="en-US" sz="2400" b="1" i="1" dirty="0"/>
          </a:p>
        </p:txBody>
      </p:sp>
      <p:pic>
        <p:nvPicPr>
          <p:cNvPr id="34820" name="Picture 4" descr="lnt-lg"/>
          <p:cNvPicPr>
            <a:picLocks noChangeAspect="1" noChangeArrowheads="1"/>
          </p:cNvPicPr>
          <p:nvPr/>
        </p:nvPicPr>
        <p:blipFill>
          <a:blip r:embed="rId2" cstate="print"/>
          <a:srcRect/>
          <a:stretch>
            <a:fillRect/>
          </a:stretch>
        </p:blipFill>
        <p:spPr bwMode="auto">
          <a:xfrm>
            <a:off x="609600" y="457200"/>
            <a:ext cx="1425575" cy="1414463"/>
          </a:xfrm>
          <a:prstGeom prst="rect">
            <a:avLst/>
          </a:prstGeom>
          <a:noFill/>
        </p:spPr>
      </p:pic>
      <p:sp>
        <p:nvSpPr>
          <p:cNvPr id="5" name="Rectangle 1"/>
          <p:cNvSpPr>
            <a:spLocks noChangeArrowheads="1"/>
          </p:cNvSpPr>
          <p:nvPr/>
        </p:nvSpPr>
        <p:spPr bwMode="auto">
          <a:xfrm>
            <a:off x="838200" y="2286000"/>
            <a:ext cx="7620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The Leave No Trace Principles </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Plan Ahead and Prepare</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Dispose of Waste Properly</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Pack it in, pack it out.</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Leave What you Find</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Minimize Campfire Impacts</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Respect Wildlife</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Be Considerate of Other Visitors</a:t>
            </a:r>
            <a:endParaRPr kumimoji="0" lang="en-US" sz="3200" b="0" i="0" u="none" strike="noStrike" cap="none" normalizeH="0" baseline="0" dirty="0" smtClean="0">
              <a:ln>
                <a:noFill/>
              </a:ln>
              <a:solidFill>
                <a:schemeClr val="tx1"/>
              </a:solidFill>
              <a:effectLst/>
              <a:latin typeface="Times New Roman"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34820"/>
                                        </p:tgtEl>
                                        <p:attrNameLst>
                                          <p:attrName>style.visibility</p:attrName>
                                        </p:attrNameLst>
                                      </p:cBhvr>
                                      <p:to>
                                        <p:strVal val="visible"/>
                                      </p:to>
                                    </p:set>
                                    <p:animEffect transition="in" filter="blinds(horizontal)">
                                      <p:cBhvr>
                                        <p:cTn id="7"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Scouting and Leave No Trace</a:t>
            </a:r>
          </a:p>
        </p:txBody>
      </p:sp>
      <p:sp>
        <p:nvSpPr>
          <p:cNvPr id="35843" name="Rectangle 3"/>
          <p:cNvSpPr>
            <a:spLocks noGrp="1" noChangeArrowheads="1"/>
          </p:cNvSpPr>
          <p:nvPr>
            <p:ph type="body" idx="1"/>
          </p:nvPr>
        </p:nvSpPr>
        <p:spPr>
          <a:xfrm>
            <a:off x="685800" y="1981200"/>
            <a:ext cx="7772400" cy="1143000"/>
          </a:xfrm>
        </p:spPr>
        <p:txBody>
          <a:bodyPr/>
          <a:lstStyle/>
          <a:p>
            <a:r>
              <a:rPr lang="en-US"/>
              <a:t>Scouting and Leave No Trace have a long partnership</a:t>
            </a:r>
          </a:p>
        </p:txBody>
      </p:sp>
      <p:pic>
        <p:nvPicPr>
          <p:cNvPr id="35844" name="Picture 4" descr="BSHB 11th"/>
          <p:cNvPicPr>
            <a:picLocks noChangeAspect="1" noChangeArrowheads="1"/>
          </p:cNvPicPr>
          <p:nvPr/>
        </p:nvPicPr>
        <p:blipFill>
          <a:blip r:embed="rId2" cstate="print"/>
          <a:srcRect/>
          <a:stretch>
            <a:fillRect/>
          </a:stretch>
        </p:blipFill>
        <p:spPr bwMode="auto">
          <a:xfrm>
            <a:off x="228600" y="3200400"/>
            <a:ext cx="1828800" cy="1828800"/>
          </a:xfrm>
          <a:prstGeom prst="rect">
            <a:avLst/>
          </a:prstGeom>
          <a:noFill/>
        </p:spPr>
      </p:pic>
      <p:pic>
        <p:nvPicPr>
          <p:cNvPr id="35845" name="Picture 5" descr="33104"/>
          <p:cNvPicPr>
            <a:picLocks noChangeAspect="1" noChangeArrowheads="1"/>
          </p:cNvPicPr>
          <p:nvPr/>
        </p:nvPicPr>
        <p:blipFill>
          <a:blip r:embed="rId3" cstate="print"/>
          <a:srcRect/>
          <a:stretch>
            <a:fillRect/>
          </a:stretch>
        </p:blipFill>
        <p:spPr bwMode="auto">
          <a:xfrm>
            <a:off x="2133600" y="3200400"/>
            <a:ext cx="1828800" cy="1828800"/>
          </a:xfrm>
          <a:prstGeom prst="rect">
            <a:avLst/>
          </a:prstGeom>
          <a:noFill/>
        </p:spPr>
      </p:pic>
      <p:pic>
        <p:nvPicPr>
          <p:cNvPr id="35846" name="Picture 6" descr="Cub Scout LNT Award"/>
          <p:cNvPicPr>
            <a:picLocks noChangeAspect="1" noChangeArrowheads="1"/>
          </p:cNvPicPr>
          <p:nvPr/>
        </p:nvPicPr>
        <p:blipFill>
          <a:blip r:embed="rId4" cstate="print"/>
          <a:srcRect/>
          <a:stretch>
            <a:fillRect/>
          </a:stretch>
        </p:blipFill>
        <p:spPr bwMode="auto">
          <a:xfrm>
            <a:off x="3886200" y="3200400"/>
            <a:ext cx="1828800" cy="1828800"/>
          </a:xfrm>
          <a:prstGeom prst="rect">
            <a:avLst/>
          </a:prstGeom>
          <a:noFill/>
        </p:spPr>
      </p:pic>
      <p:pic>
        <p:nvPicPr>
          <p:cNvPr id="35847" name="Picture 7" descr="Boy Scout LNT Award"/>
          <p:cNvPicPr>
            <a:picLocks noChangeAspect="1" noChangeArrowheads="1"/>
          </p:cNvPicPr>
          <p:nvPr/>
        </p:nvPicPr>
        <p:blipFill>
          <a:blip r:embed="rId5" cstate="print"/>
          <a:srcRect/>
          <a:stretch>
            <a:fillRect/>
          </a:stretch>
        </p:blipFill>
        <p:spPr bwMode="auto">
          <a:xfrm>
            <a:off x="5791200" y="3200400"/>
            <a:ext cx="1828800" cy="1828800"/>
          </a:xfrm>
          <a:prstGeom prst="rect">
            <a:avLst/>
          </a:prstGeom>
          <a:noFill/>
        </p:spPr>
      </p:pic>
      <p:pic>
        <p:nvPicPr>
          <p:cNvPr id="35848" name="Picture 8" descr="ranger-new_jpg"/>
          <p:cNvPicPr>
            <a:picLocks noChangeAspect="1" noChangeArrowheads="1"/>
          </p:cNvPicPr>
          <p:nvPr/>
        </p:nvPicPr>
        <p:blipFill>
          <a:blip r:embed="rId6" cstate="print"/>
          <a:srcRect/>
          <a:stretch>
            <a:fillRect/>
          </a:stretch>
        </p:blipFill>
        <p:spPr bwMode="auto">
          <a:xfrm>
            <a:off x="7620000" y="3200400"/>
            <a:ext cx="1362075" cy="2857500"/>
          </a:xfrm>
          <a:prstGeom prst="rect">
            <a:avLst/>
          </a:prstGeom>
          <a:noFill/>
        </p:spPr>
      </p:pic>
      <p:sp>
        <p:nvSpPr>
          <p:cNvPr id="35849" name="Text Box 9"/>
          <p:cNvSpPr txBox="1">
            <a:spLocks noChangeArrowheads="1"/>
          </p:cNvSpPr>
          <p:nvPr/>
        </p:nvSpPr>
        <p:spPr bwMode="auto">
          <a:xfrm>
            <a:off x="593725" y="5222875"/>
            <a:ext cx="7258050" cy="1187450"/>
          </a:xfrm>
          <a:prstGeom prst="rect">
            <a:avLst/>
          </a:prstGeom>
          <a:noFill/>
          <a:ln w="9525">
            <a:noFill/>
            <a:miter lim="800000"/>
            <a:headEnd/>
            <a:tailEnd/>
          </a:ln>
          <a:effectLst/>
        </p:spPr>
        <p:txBody>
          <a:bodyPr wrap="none">
            <a:spAutoFit/>
          </a:bodyPr>
          <a:lstStyle/>
          <a:p>
            <a:r>
              <a:rPr lang="en-US"/>
              <a:t>Literature:  Boy Scout Handbook, Fieldbook</a:t>
            </a:r>
          </a:p>
          <a:p>
            <a:r>
              <a:rPr lang="en-US"/>
              <a:t>Awards:  Cub Scout &amp; Boy Scout Leave No Trace Award</a:t>
            </a:r>
          </a:p>
          <a:p>
            <a:r>
              <a:rPr lang="en-US"/>
              <a:t>Venturing Ranger Award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4000" dirty="0" smtClean="0"/>
              <a:t>BCS 213 </a:t>
            </a:r>
            <a:r>
              <a:rPr lang="en-US" sz="4000" dirty="0" smtClean="0"/>
              <a:t>Presentation Objectives</a:t>
            </a:r>
            <a:endParaRPr lang="en-US" sz="4000" dirty="0" smtClean="0"/>
          </a:p>
        </p:txBody>
      </p:sp>
      <p:sp>
        <p:nvSpPr>
          <p:cNvPr id="4" name="Content Placeholder 3"/>
          <p:cNvSpPr>
            <a:spLocks noGrp="1"/>
          </p:cNvSpPr>
          <p:nvPr>
            <p:ph idx="1"/>
          </p:nvPr>
        </p:nvSpPr>
        <p:spPr/>
        <p:txBody>
          <a:bodyPr/>
          <a:lstStyle/>
          <a:p>
            <a:r>
              <a:rPr lang="en-US" dirty="0" smtClean="0">
                <a:solidFill>
                  <a:schemeClr val="tx2"/>
                </a:solidFill>
              </a:rPr>
              <a:t>Provide the rationale for an outdoor ethics program in the BSA.</a:t>
            </a:r>
          </a:p>
          <a:p>
            <a:r>
              <a:rPr lang="en-US" dirty="0" smtClean="0">
                <a:solidFill>
                  <a:schemeClr val="tx2"/>
                </a:solidFill>
              </a:rPr>
              <a:t>Review the seven Principles of Leave No Trace.</a:t>
            </a:r>
          </a:p>
          <a:p>
            <a:r>
              <a:rPr lang="en-US" dirty="0" smtClean="0">
                <a:solidFill>
                  <a:schemeClr val="tx2"/>
                </a:solidFill>
              </a:rPr>
              <a:t>Review the BSA Outdoor Ethics programs.</a:t>
            </a:r>
          </a:p>
          <a:p>
            <a:r>
              <a:rPr lang="en-US" dirty="0" smtClean="0">
                <a:solidFill>
                  <a:schemeClr val="tx2"/>
                </a:solidFill>
              </a:rPr>
              <a:t>Explain how you can bring these programs to your </a:t>
            </a:r>
            <a:r>
              <a:rPr lang="en-US" dirty="0" smtClean="0">
                <a:solidFill>
                  <a:schemeClr val="tx2"/>
                </a:solidFill>
              </a:rPr>
              <a:t>Units</a:t>
            </a:r>
            <a:endParaRPr lang="en-US" dirty="0">
              <a:solidFill>
                <a:schemeClr val="tx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4000" dirty="0"/>
              <a:t>Scouting </a:t>
            </a:r>
            <a:r>
              <a:rPr lang="en-US" sz="4000" dirty="0" smtClean="0"/>
              <a:t>has Moved </a:t>
            </a:r>
            <a:r>
              <a:rPr lang="en-US" sz="4000" dirty="0"/>
              <a:t>to the Next Level of Outdoor Ethics Emphasis:</a:t>
            </a:r>
          </a:p>
        </p:txBody>
      </p:sp>
      <p:sp>
        <p:nvSpPr>
          <p:cNvPr id="36867" name="Rectangle 3"/>
          <p:cNvSpPr>
            <a:spLocks noGrp="1" noChangeArrowheads="1"/>
          </p:cNvSpPr>
          <p:nvPr>
            <p:ph type="body" sz="half" idx="1"/>
          </p:nvPr>
        </p:nvSpPr>
        <p:spPr/>
        <p:txBody>
          <a:bodyPr/>
          <a:lstStyle/>
          <a:p>
            <a:pPr>
              <a:lnSpc>
                <a:spcPct val="80000"/>
              </a:lnSpc>
            </a:pPr>
            <a:r>
              <a:rPr lang="en-US" sz="2400" dirty="0"/>
              <a:t>Boy Scouts</a:t>
            </a:r>
          </a:p>
          <a:p>
            <a:pPr lvl="1">
              <a:lnSpc>
                <a:spcPct val="80000"/>
              </a:lnSpc>
            </a:pPr>
            <a:r>
              <a:rPr lang="en-US" sz="2000" dirty="0"/>
              <a:t>New chapter 7 in </a:t>
            </a:r>
            <a:r>
              <a:rPr lang="en-US" sz="2000" i="1" dirty="0"/>
              <a:t>Handbook</a:t>
            </a:r>
            <a:endParaRPr lang="en-US" sz="2000" dirty="0"/>
          </a:p>
          <a:p>
            <a:pPr lvl="1">
              <a:lnSpc>
                <a:spcPct val="80000"/>
              </a:lnSpc>
            </a:pPr>
            <a:r>
              <a:rPr lang="en-US" sz="2000" dirty="0"/>
              <a:t>New advancement requirements:</a:t>
            </a:r>
          </a:p>
          <a:p>
            <a:pPr lvl="2">
              <a:lnSpc>
                <a:spcPct val="80000"/>
              </a:lnSpc>
            </a:pPr>
            <a:r>
              <a:rPr lang="en-US" sz="1800" dirty="0"/>
              <a:t>Second Class:  Know principles</a:t>
            </a:r>
          </a:p>
          <a:p>
            <a:pPr lvl="2">
              <a:lnSpc>
                <a:spcPct val="80000"/>
              </a:lnSpc>
            </a:pPr>
            <a:r>
              <a:rPr lang="en-US" sz="1800" dirty="0"/>
              <a:t>First Class:  Demonstrate principles</a:t>
            </a:r>
          </a:p>
          <a:p>
            <a:pPr lvl="1">
              <a:lnSpc>
                <a:spcPct val="80000"/>
              </a:lnSpc>
            </a:pPr>
            <a:r>
              <a:rPr lang="en-US" sz="2000" dirty="0"/>
              <a:t>New Troop position of responsibility:  </a:t>
            </a:r>
            <a:r>
              <a:rPr lang="en-US" sz="2000" i="1" dirty="0"/>
              <a:t>Leave No Trace </a:t>
            </a:r>
            <a:r>
              <a:rPr lang="en-US" sz="2000" i="1" dirty="0" smtClean="0"/>
              <a:t>Trainer</a:t>
            </a:r>
            <a:endParaRPr lang="en-US" sz="2000" dirty="0"/>
          </a:p>
          <a:p>
            <a:pPr>
              <a:lnSpc>
                <a:spcPct val="80000"/>
              </a:lnSpc>
            </a:pPr>
            <a:r>
              <a:rPr lang="en-US" sz="2400" dirty="0"/>
              <a:t>Cub Scouts &amp; Venturing</a:t>
            </a:r>
          </a:p>
          <a:p>
            <a:pPr lvl="1">
              <a:lnSpc>
                <a:spcPct val="80000"/>
              </a:lnSpc>
            </a:pPr>
            <a:r>
              <a:rPr lang="en-US" sz="2000" dirty="0"/>
              <a:t>Revised Awareness Awards</a:t>
            </a:r>
          </a:p>
        </p:txBody>
      </p:sp>
      <p:pic>
        <p:nvPicPr>
          <p:cNvPr id="36869" name="Picture 5" descr="Second Class large"/>
          <p:cNvPicPr>
            <a:picLocks noChangeAspect="1" noChangeArrowheads="1"/>
          </p:cNvPicPr>
          <p:nvPr/>
        </p:nvPicPr>
        <p:blipFill>
          <a:blip r:embed="rId2" cstate="print"/>
          <a:srcRect/>
          <a:stretch>
            <a:fillRect/>
          </a:stretch>
        </p:blipFill>
        <p:spPr bwMode="auto">
          <a:xfrm>
            <a:off x="4800600" y="2057400"/>
            <a:ext cx="2143125" cy="2143125"/>
          </a:xfrm>
          <a:prstGeom prst="rect">
            <a:avLst/>
          </a:prstGeom>
          <a:noFill/>
        </p:spPr>
      </p:pic>
      <p:pic>
        <p:nvPicPr>
          <p:cNvPr id="36870" name="Picture 6" descr="First Class large"/>
          <p:cNvPicPr>
            <a:picLocks noChangeAspect="1" noChangeArrowheads="1"/>
          </p:cNvPicPr>
          <p:nvPr/>
        </p:nvPicPr>
        <p:blipFill>
          <a:blip r:embed="rId3" cstate="print"/>
          <a:srcRect/>
          <a:stretch>
            <a:fillRect/>
          </a:stretch>
        </p:blipFill>
        <p:spPr bwMode="auto">
          <a:xfrm>
            <a:off x="6858000" y="2057400"/>
            <a:ext cx="2143125" cy="2143125"/>
          </a:xfrm>
          <a:prstGeom prst="rect">
            <a:avLst/>
          </a:prstGeom>
          <a:noFill/>
        </p:spPr>
      </p:pic>
      <p:pic>
        <p:nvPicPr>
          <p:cNvPr id="7" name="Picture 6" descr="LNT Trainer.jpg"/>
          <p:cNvPicPr>
            <a:picLocks noChangeAspect="1"/>
          </p:cNvPicPr>
          <p:nvPr/>
        </p:nvPicPr>
        <p:blipFill>
          <a:blip r:embed="rId4" cstate="print"/>
          <a:stretch>
            <a:fillRect/>
          </a:stretch>
        </p:blipFill>
        <p:spPr>
          <a:xfrm>
            <a:off x="6096000" y="4191000"/>
            <a:ext cx="1905000" cy="1905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4000" dirty="0"/>
              <a:t>What This Partnership Means for the </a:t>
            </a:r>
            <a:r>
              <a:rPr lang="en-US" sz="4000" dirty="0" smtClean="0"/>
              <a:t>Commissioner</a:t>
            </a:r>
            <a:endParaRPr lang="en-US" sz="4000" dirty="0"/>
          </a:p>
        </p:txBody>
      </p:sp>
      <p:sp>
        <p:nvSpPr>
          <p:cNvPr id="37891" name="Rectangle 3"/>
          <p:cNvSpPr>
            <a:spLocks noGrp="1" noChangeArrowheads="1"/>
          </p:cNvSpPr>
          <p:nvPr>
            <p:ph type="body" idx="1"/>
          </p:nvPr>
        </p:nvSpPr>
        <p:spPr>
          <a:xfrm>
            <a:off x="1600200" y="1981200"/>
            <a:ext cx="6781800" cy="4114800"/>
          </a:xfrm>
        </p:spPr>
        <p:txBody>
          <a:bodyPr/>
          <a:lstStyle/>
          <a:p>
            <a:r>
              <a:rPr lang="en-US" sz="2800" dirty="0"/>
              <a:t>Leaders will want to learn about Leave No Trace to facilitate youth advancement</a:t>
            </a:r>
          </a:p>
          <a:p>
            <a:endParaRPr lang="en-US" sz="2800" dirty="0"/>
          </a:p>
          <a:p>
            <a:r>
              <a:rPr lang="en-US" sz="2800" dirty="0"/>
              <a:t>Youth will </a:t>
            </a:r>
            <a:r>
              <a:rPr lang="en-US" sz="2800" dirty="0" smtClean="0"/>
              <a:t>need </a:t>
            </a:r>
            <a:r>
              <a:rPr lang="en-US" sz="2800" dirty="0"/>
              <a:t>to learn Leave No Trace principles and skills to advance.</a:t>
            </a:r>
          </a:p>
          <a:p>
            <a:endParaRPr lang="en-US" sz="2800" dirty="0"/>
          </a:p>
          <a:p>
            <a:r>
              <a:rPr lang="en-US" sz="2800" dirty="0"/>
              <a:t>Youth will </a:t>
            </a:r>
            <a:r>
              <a:rPr lang="en-US" sz="2800" dirty="0" smtClean="0"/>
              <a:t>need </a:t>
            </a:r>
            <a:r>
              <a:rPr lang="en-US" sz="2800" dirty="0"/>
              <a:t>to qualify for Leave No Trace Instructor and Trainer positions</a:t>
            </a:r>
          </a:p>
        </p:txBody>
      </p:sp>
      <p:pic>
        <p:nvPicPr>
          <p:cNvPr id="37892" name="Picture 4" descr="LNTpatch"/>
          <p:cNvPicPr>
            <a:picLocks noChangeAspect="1" noChangeArrowheads="1"/>
          </p:cNvPicPr>
          <p:nvPr/>
        </p:nvPicPr>
        <p:blipFill>
          <a:blip r:embed="rId2" cstate="print"/>
          <a:srcRect/>
          <a:stretch>
            <a:fillRect/>
          </a:stretch>
        </p:blipFill>
        <p:spPr bwMode="auto">
          <a:xfrm>
            <a:off x="609600" y="2133600"/>
            <a:ext cx="914400" cy="906463"/>
          </a:xfrm>
          <a:prstGeom prst="rect">
            <a:avLst/>
          </a:prstGeom>
          <a:noFill/>
        </p:spPr>
      </p:pic>
      <p:pic>
        <p:nvPicPr>
          <p:cNvPr id="37894" name="Picture 6" descr="Second Class large"/>
          <p:cNvPicPr>
            <a:picLocks noChangeAspect="1" noChangeArrowheads="1"/>
          </p:cNvPicPr>
          <p:nvPr/>
        </p:nvPicPr>
        <p:blipFill>
          <a:blip r:embed="rId3" cstate="print"/>
          <a:srcRect/>
          <a:stretch>
            <a:fillRect/>
          </a:stretch>
        </p:blipFill>
        <p:spPr bwMode="auto">
          <a:xfrm>
            <a:off x="152400" y="3581400"/>
            <a:ext cx="685800" cy="685800"/>
          </a:xfrm>
          <a:prstGeom prst="rect">
            <a:avLst/>
          </a:prstGeom>
          <a:noFill/>
        </p:spPr>
      </p:pic>
      <p:pic>
        <p:nvPicPr>
          <p:cNvPr id="37895" name="Picture 7" descr="First Class large"/>
          <p:cNvPicPr>
            <a:picLocks noChangeAspect="1" noChangeArrowheads="1"/>
          </p:cNvPicPr>
          <p:nvPr/>
        </p:nvPicPr>
        <p:blipFill>
          <a:blip r:embed="rId4" cstate="print"/>
          <a:srcRect/>
          <a:stretch>
            <a:fillRect/>
          </a:stretch>
        </p:blipFill>
        <p:spPr bwMode="auto">
          <a:xfrm>
            <a:off x="838200" y="3581400"/>
            <a:ext cx="685800" cy="685800"/>
          </a:xfrm>
          <a:prstGeom prst="rect">
            <a:avLst/>
          </a:prstGeom>
          <a:noFill/>
        </p:spPr>
      </p:pic>
      <p:pic>
        <p:nvPicPr>
          <p:cNvPr id="8" name="Picture 7" descr="LNT Trainer.jpg"/>
          <p:cNvPicPr>
            <a:picLocks noChangeAspect="1"/>
          </p:cNvPicPr>
          <p:nvPr/>
        </p:nvPicPr>
        <p:blipFill>
          <a:blip r:embed="rId5" cstate="print"/>
          <a:stretch>
            <a:fillRect/>
          </a:stretch>
        </p:blipFill>
        <p:spPr>
          <a:xfrm>
            <a:off x="304800" y="4876800"/>
            <a:ext cx="990600" cy="9906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4000" dirty="0"/>
              <a:t>How </a:t>
            </a:r>
            <a:r>
              <a:rPr lang="en-US" sz="4000" dirty="0" smtClean="0"/>
              <a:t>Outdoor Ethics</a:t>
            </a:r>
            <a:br>
              <a:rPr lang="en-US" sz="4000" dirty="0" smtClean="0"/>
            </a:br>
            <a:r>
              <a:rPr lang="en-US" sz="4000" dirty="0" smtClean="0"/>
              <a:t>Is Being Rolled Out</a:t>
            </a:r>
            <a:endParaRPr lang="en-US" sz="4000" dirty="0"/>
          </a:p>
        </p:txBody>
      </p:sp>
      <p:sp>
        <p:nvSpPr>
          <p:cNvPr id="45059" name="Rectangle 3"/>
          <p:cNvSpPr>
            <a:spLocks noGrp="1" noChangeArrowheads="1"/>
          </p:cNvSpPr>
          <p:nvPr>
            <p:ph type="body" idx="1"/>
          </p:nvPr>
        </p:nvSpPr>
        <p:spPr>
          <a:xfrm>
            <a:off x="457200" y="1600200"/>
            <a:ext cx="8229600" cy="4876800"/>
          </a:xfrm>
        </p:spPr>
        <p:txBody>
          <a:bodyPr/>
          <a:lstStyle/>
          <a:p>
            <a:r>
              <a:rPr lang="en-US" dirty="0"/>
              <a:t>The Leave No Trace roll out plan</a:t>
            </a:r>
          </a:p>
          <a:p>
            <a:pPr lvl="1"/>
            <a:r>
              <a:rPr lang="en-US" dirty="0"/>
              <a:t>National Task Force established</a:t>
            </a:r>
          </a:p>
          <a:p>
            <a:pPr lvl="1"/>
            <a:r>
              <a:rPr lang="en-US" dirty="0"/>
              <a:t>National goal established</a:t>
            </a:r>
          </a:p>
          <a:p>
            <a:pPr lvl="1"/>
            <a:r>
              <a:rPr lang="en-US" dirty="0"/>
              <a:t>BSA Master Educator courses across the United States during 2007-2010. </a:t>
            </a:r>
          </a:p>
          <a:p>
            <a:pPr lvl="1"/>
            <a:r>
              <a:rPr lang="en-US" dirty="0"/>
              <a:t>BSA specific Leave No Trace training programs (training continuum)</a:t>
            </a:r>
          </a:p>
          <a:p>
            <a:pPr lvl="1"/>
            <a:r>
              <a:rPr lang="en-US" dirty="0"/>
              <a:t>New council-level volunteer position </a:t>
            </a:r>
            <a:r>
              <a:rPr lang="en-US" dirty="0" smtClean="0"/>
              <a:t>created:</a:t>
            </a:r>
            <a:endParaRPr lang="en-US" dirty="0"/>
          </a:p>
          <a:p>
            <a:pPr lvl="1"/>
            <a:endParaRPr lang="en-US" dirty="0"/>
          </a:p>
        </p:txBody>
      </p:sp>
      <p:pic>
        <p:nvPicPr>
          <p:cNvPr id="45060" name="Picture 4" descr="bsa_logo_clipart_rwb"/>
          <p:cNvPicPr>
            <a:picLocks noChangeAspect="1" noChangeArrowheads="1"/>
          </p:cNvPicPr>
          <p:nvPr/>
        </p:nvPicPr>
        <p:blipFill>
          <a:blip r:embed="rId2" cstate="print"/>
          <a:srcRect/>
          <a:stretch>
            <a:fillRect/>
          </a:stretch>
        </p:blipFill>
        <p:spPr bwMode="auto">
          <a:xfrm>
            <a:off x="533400" y="381000"/>
            <a:ext cx="990405" cy="1139825"/>
          </a:xfrm>
          <a:prstGeom prst="rect">
            <a:avLst/>
          </a:prstGeom>
          <a:noFill/>
        </p:spPr>
      </p:pic>
      <p:pic>
        <p:nvPicPr>
          <p:cNvPr id="45061" name="Picture 5" descr="LNTpatch"/>
          <p:cNvPicPr>
            <a:picLocks noChangeAspect="1" noChangeArrowheads="1"/>
          </p:cNvPicPr>
          <p:nvPr/>
        </p:nvPicPr>
        <p:blipFill>
          <a:blip r:embed="rId3" cstate="print"/>
          <a:srcRect/>
          <a:stretch>
            <a:fillRect/>
          </a:stretch>
        </p:blipFill>
        <p:spPr bwMode="auto">
          <a:xfrm>
            <a:off x="7162800" y="457200"/>
            <a:ext cx="1289050" cy="1277938"/>
          </a:xfrm>
          <a:prstGeom prst="rect">
            <a:avLst/>
          </a:prstGeom>
          <a:noFill/>
        </p:spPr>
      </p:pic>
      <p:sp>
        <p:nvSpPr>
          <p:cNvPr id="6" name="TextBox 5"/>
          <p:cNvSpPr txBox="1"/>
          <p:nvPr/>
        </p:nvSpPr>
        <p:spPr>
          <a:xfrm>
            <a:off x="1143000" y="5715000"/>
            <a:ext cx="6477000" cy="646331"/>
          </a:xfrm>
          <a:prstGeom prst="rect">
            <a:avLst/>
          </a:prstGeom>
          <a:noFill/>
        </p:spPr>
        <p:txBody>
          <a:bodyPr wrap="square" rtlCol="0">
            <a:spAutoFit/>
          </a:bodyPr>
          <a:lstStyle/>
          <a:p>
            <a:r>
              <a:rPr lang="en-US" sz="3600" dirty="0" smtClean="0">
                <a:solidFill>
                  <a:srgbClr val="92D050"/>
                </a:solidFill>
              </a:rPr>
              <a:t>Council Outdoor Ethics Advocate</a:t>
            </a:r>
            <a:endParaRPr lang="en-US" sz="3600" dirty="0">
              <a:solidFill>
                <a:srgbClr val="92D05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4000" dirty="0" smtClean="0"/>
              <a:t>Council Outdoor Ethics Advocate</a:t>
            </a:r>
          </a:p>
        </p:txBody>
      </p:sp>
      <p:sp>
        <p:nvSpPr>
          <p:cNvPr id="7171" name="Rectangle 3"/>
          <p:cNvSpPr>
            <a:spLocks noGrp="1" noChangeArrowheads="1"/>
          </p:cNvSpPr>
          <p:nvPr>
            <p:ph type="body" idx="1"/>
          </p:nvPr>
        </p:nvSpPr>
        <p:spPr/>
        <p:txBody>
          <a:bodyPr/>
          <a:lstStyle/>
          <a:p>
            <a:pPr eaLnBrk="1" hangingPunct="1">
              <a:lnSpc>
                <a:spcPct val="80000"/>
              </a:lnSpc>
              <a:defRPr/>
            </a:pPr>
            <a:r>
              <a:rPr lang="en-US" sz="2800" dirty="0" smtClean="0"/>
              <a:t>The </a:t>
            </a:r>
            <a:r>
              <a:rPr lang="en-US" sz="2800" b="1" dirty="0" smtClean="0"/>
              <a:t>council outdoor ethics advocate </a:t>
            </a:r>
            <a:r>
              <a:rPr lang="en-US" sz="2800" dirty="0" smtClean="0"/>
              <a:t>is a</a:t>
            </a:r>
            <a:r>
              <a:rPr lang="en-US" sz="2800" b="1" dirty="0" smtClean="0"/>
              <a:t> </a:t>
            </a:r>
            <a:r>
              <a:rPr lang="en-US" sz="2800" dirty="0" smtClean="0"/>
              <a:t>volunteer position that coordinates the local council’s Leave No Trace training and similar outdoor ethics programs for BSA youth and adult members. </a:t>
            </a:r>
          </a:p>
          <a:p>
            <a:pPr eaLnBrk="1" hangingPunct="1">
              <a:lnSpc>
                <a:spcPct val="80000"/>
              </a:lnSpc>
              <a:defRPr/>
            </a:pPr>
            <a:endParaRPr lang="en-US" sz="2800" dirty="0" smtClean="0"/>
          </a:p>
          <a:p>
            <a:pPr lvl="1" eaLnBrk="1" hangingPunct="1">
              <a:lnSpc>
                <a:spcPct val="80000"/>
              </a:lnSpc>
              <a:defRPr/>
            </a:pPr>
            <a:r>
              <a:rPr lang="en-US" sz="2400" dirty="0" smtClean="0"/>
              <a:t>The </a:t>
            </a:r>
            <a:r>
              <a:rPr lang="en-US" sz="2400" b="1" dirty="0" smtClean="0"/>
              <a:t>council outdoor ethics advocate </a:t>
            </a:r>
            <a:r>
              <a:rPr lang="en-US" sz="2400" dirty="0" smtClean="0"/>
              <a:t>will</a:t>
            </a:r>
            <a:r>
              <a:rPr lang="en-US" sz="2400" dirty="0" smtClean="0"/>
              <a:t> </a:t>
            </a:r>
            <a:r>
              <a:rPr lang="en-US" sz="2400" dirty="0" smtClean="0"/>
              <a:t>coordinate with the council’s Training, Camping, Conservation, and/or Program committees. </a:t>
            </a:r>
          </a:p>
          <a:p>
            <a:pPr lvl="1" eaLnBrk="1" hangingPunct="1">
              <a:lnSpc>
                <a:spcPct val="80000"/>
              </a:lnSpc>
              <a:defRPr/>
            </a:pPr>
            <a:endParaRPr lang="en-US" sz="2400" dirty="0" smtClean="0"/>
          </a:p>
          <a:p>
            <a:pPr lvl="1" eaLnBrk="1" hangingPunct="1">
              <a:lnSpc>
                <a:spcPct val="80000"/>
              </a:lnSpc>
              <a:defRPr/>
            </a:pPr>
            <a:r>
              <a:rPr lang="en-US" sz="2400" dirty="0" smtClean="0"/>
              <a:t>A Leave No Trace Master Educator, but it is not required if the individual commits to obtaining the training.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smtClean="0"/>
              <a:t>Responsibilities</a:t>
            </a:r>
          </a:p>
        </p:txBody>
      </p:sp>
      <p:sp>
        <p:nvSpPr>
          <p:cNvPr id="8195" name="Rectangle 3"/>
          <p:cNvSpPr>
            <a:spLocks noGrp="1" noChangeArrowheads="1"/>
          </p:cNvSpPr>
          <p:nvPr>
            <p:ph type="body" idx="1"/>
          </p:nvPr>
        </p:nvSpPr>
        <p:spPr>
          <a:xfrm>
            <a:off x="457200" y="1371600"/>
            <a:ext cx="8229600" cy="5486400"/>
          </a:xfrm>
        </p:spPr>
        <p:txBody>
          <a:bodyPr/>
          <a:lstStyle/>
          <a:p>
            <a:pPr eaLnBrk="1" hangingPunct="1">
              <a:lnSpc>
                <a:spcPct val="80000"/>
              </a:lnSpc>
              <a:defRPr/>
            </a:pPr>
            <a:r>
              <a:rPr lang="en-US" sz="2000" dirty="0" smtClean="0"/>
              <a:t>Specific responsibilities expected of a </a:t>
            </a:r>
            <a:r>
              <a:rPr lang="en-US" sz="2000" b="1" dirty="0" smtClean="0"/>
              <a:t>Council Outdoor Ethics Advocate </a:t>
            </a:r>
            <a:r>
              <a:rPr lang="en-US" sz="2000" dirty="0" smtClean="0"/>
              <a:t>include, but are not limited to, the following:</a:t>
            </a:r>
          </a:p>
          <a:p>
            <a:pPr eaLnBrk="1" hangingPunct="1">
              <a:lnSpc>
                <a:spcPct val="80000"/>
              </a:lnSpc>
              <a:defRPr/>
            </a:pPr>
            <a:endParaRPr lang="en-US" sz="2000" dirty="0" smtClean="0"/>
          </a:p>
          <a:p>
            <a:pPr lvl="1" eaLnBrk="1" hangingPunct="1">
              <a:lnSpc>
                <a:spcPct val="80000"/>
              </a:lnSpc>
              <a:defRPr/>
            </a:pPr>
            <a:r>
              <a:rPr lang="en-US" sz="3200" b="1" dirty="0" smtClean="0"/>
              <a:t>Training. </a:t>
            </a:r>
            <a:r>
              <a:rPr lang="en-US" sz="1800" dirty="0" smtClean="0"/>
              <a:t>Serves as the primary point of contact for facilitating and ensuring quality outdoor ethics training for local council.  </a:t>
            </a:r>
          </a:p>
          <a:p>
            <a:pPr lvl="1" eaLnBrk="1" hangingPunct="1">
              <a:lnSpc>
                <a:spcPct val="80000"/>
              </a:lnSpc>
              <a:defRPr/>
            </a:pPr>
            <a:endParaRPr lang="en-US" sz="1800" dirty="0" smtClean="0"/>
          </a:p>
          <a:p>
            <a:pPr lvl="1" eaLnBrk="1" hangingPunct="1">
              <a:lnSpc>
                <a:spcPct val="80000"/>
              </a:lnSpc>
              <a:defRPr/>
            </a:pPr>
            <a:r>
              <a:rPr lang="en-US" sz="3200" b="1" dirty="0" smtClean="0"/>
              <a:t>Recruiting. </a:t>
            </a:r>
            <a:r>
              <a:rPr lang="en-US" sz="1800" dirty="0" smtClean="0"/>
              <a:t>Responsible for leading efforts to recruit Master Educator and Trainer candidates. </a:t>
            </a:r>
          </a:p>
          <a:p>
            <a:pPr lvl="2" eaLnBrk="1" hangingPunct="1">
              <a:lnSpc>
                <a:spcPct val="80000"/>
              </a:lnSpc>
              <a:defRPr/>
            </a:pPr>
            <a:r>
              <a:rPr lang="en-US" sz="1400" dirty="0" smtClean="0"/>
              <a:t>The BSA Leave No Trace Task Force has established a goal that each local council recruit and train one or more Master Educators per council and one or more Trainers per district.</a:t>
            </a:r>
          </a:p>
          <a:p>
            <a:pPr lvl="2" eaLnBrk="1" hangingPunct="1">
              <a:lnSpc>
                <a:spcPct val="80000"/>
              </a:lnSpc>
              <a:defRPr/>
            </a:pPr>
            <a:endParaRPr lang="en-US" sz="1400" dirty="0" smtClean="0"/>
          </a:p>
          <a:p>
            <a:pPr lvl="1" eaLnBrk="1" hangingPunct="1">
              <a:lnSpc>
                <a:spcPct val="80000"/>
              </a:lnSpc>
              <a:defRPr/>
            </a:pPr>
            <a:r>
              <a:rPr lang="en-US" sz="3200" b="1" dirty="0" smtClean="0"/>
              <a:t>Program Promotion. </a:t>
            </a:r>
            <a:r>
              <a:rPr lang="en-US" sz="1800" dirty="0" smtClean="0"/>
              <a:t>Responsible for leading and managing the promotion of the Leave No Trace program throughout Scouting and by serving as a resource to local council, district, and unit leaders.</a:t>
            </a:r>
          </a:p>
          <a:p>
            <a:pPr lvl="1" eaLnBrk="1" hangingPunct="1">
              <a:lnSpc>
                <a:spcPct val="80000"/>
              </a:lnSpc>
              <a:defRPr/>
            </a:pPr>
            <a:endParaRPr lang="en-US" sz="1800" dirty="0" smtClean="0"/>
          </a:p>
          <a:p>
            <a:pPr lvl="1" eaLnBrk="1" hangingPunct="1">
              <a:lnSpc>
                <a:spcPct val="80000"/>
              </a:lnSpc>
              <a:defRPr/>
            </a:pPr>
            <a:r>
              <a:rPr lang="en-US" sz="3200" b="1" dirty="0" smtClean="0"/>
              <a:t>Reporting. </a:t>
            </a:r>
            <a:r>
              <a:rPr lang="en-US" sz="1800" dirty="0" smtClean="0"/>
              <a:t>Responsible for collecting information on Outdoor Ethics training conducted in the local council and reporting it to the National Council annually.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mtClean="0"/>
              <a:t>Training</a:t>
            </a:r>
          </a:p>
        </p:txBody>
      </p:sp>
      <p:sp>
        <p:nvSpPr>
          <p:cNvPr id="10243" name="Rectangle 3"/>
          <p:cNvSpPr>
            <a:spLocks noGrp="1" noChangeArrowheads="1"/>
          </p:cNvSpPr>
          <p:nvPr>
            <p:ph type="body" idx="1"/>
          </p:nvPr>
        </p:nvSpPr>
        <p:spPr/>
        <p:txBody>
          <a:bodyPr/>
          <a:lstStyle/>
          <a:p>
            <a:pPr eaLnBrk="1" hangingPunct="1">
              <a:lnSpc>
                <a:spcPct val="90000"/>
              </a:lnSpc>
              <a:defRPr/>
            </a:pPr>
            <a:r>
              <a:rPr lang="en-US" sz="2400" dirty="0" smtClean="0"/>
              <a:t>The advocate will ensure that the number of Leave No Trace Trainers courses and Leave No Trace awareness workshops is adequate to meet local program needs.  </a:t>
            </a:r>
          </a:p>
          <a:p>
            <a:pPr eaLnBrk="1" hangingPunct="1">
              <a:lnSpc>
                <a:spcPct val="90000"/>
              </a:lnSpc>
              <a:defRPr/>
            </a:pPr>
            <a:endParaRPr lang="en-US" sz="2400" dirty="0" smtClean="0"/>
          </a:p>
          <a:p>
            <a:pPr eaLnBrk="1" hangingPunct="1">
              <a:lnSpc>
                <a:spcPct val="90000"/>
              </a:lnSpc>
              <a:defRPr/>
            </a:pPr>
            <a:r>
              <a:rPr lang="en-US" sz="2400" dirty="0" smtClean="0"/>
              <a:t>The advocate is also responsible for monitoring the quality of local council–sponsored courses to ensure that they meet BSA and Leave No Trace Center for Outdoor Ethics guidelines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National Goal</a:t>
            </a:r>
          </a:p>
        </p:txBody>
      </p:sp>
      <p:sp>
        <p:nvSpPr>
          <p:cNvPr id="46083" name="Rectangle 3"/>
          <p:cNvSpPr>
            <a:spLocks noGrp="1" noChangeArrowheads="1"/>
          </p:cNvSpPr>
          <p:nvPr>
            <p:ph type="body" idx="1"/>
          </p:nvPr>
        </p:nvSpPr>
        <p:spPr>
          <a:xfrm>
            <a:off x="381000" y="1905000"/>
            <a:ext cx="8229600" cy="4530725"/>
          </a:xfrm>
        </p:spPr>
        <p:txBody>
          <a:bodyPr/>
          <a:lstStyle/>
          <a:p>
            <a:r>
              <a:rPr lang="en-US" sz="2800" dirty="0"/>
              <a:t>BSA Leave No Trace Task Force established the following goals:</a:t>
            </a:r>
          </a:p>
          <a:p>
            <a:pPr lvl="1"/>
            <a:r>
              <a:rPr lang="en-US" sz="2400" dirty="0"/>
              <a:t>One or more Leave No Trace Master Educators in every local council</a:t>
            </a:r>
          </a:p>
          <a:p>
            <a:pPr lvl="1"/>
            <a:r>
              <a:rPr lang="en-US" sz="2400" dirty="0"/>
              <a:t>One or more Leave No Trace Trainers in every district</a:t>
            </a:r>
            <a:r>
              <a:rPr lang="en-US" sz="2400" dirty="0" smtClean="0"/>
              <a:t>.</a:t>
            </a:r>
          </a:p>
          <a:p>
            <a:pPr lvl="1"/>
            <a:endParaRPr lang="en-US" sz="2400" dirty="0"/>
          </a:p>
          <a:p>
            <a:r>
              <a:rPr lang="en-US" sz="2800" dirty="0"/>
              <a:t>Master Educators will train Trainers.  Trainers will provide training to youth and adult who desire to learn more about Leave No Trace.</a:t>
            </a:r>
          </a:p>
        </p:txBody>
      </p:sp>
      <p:pic>
        <p:nvPicPr>
          <p:cNvPr id="46084" name="Picture 4" descr="bsa_logo_clipart_rwb"/>
          <p:cNvPicPr>
            <a:picLocks noChangeAspect="1" noChangeArrowheads="1"/>
          </p:cNvPicPr>
          <p:nvPr/>
        </p:nvPicPr>
        <p:blipFill>
          <a:blip r:embed="rId2" cstate="print"/>
          <a:srcRect/>
          <a:stretch>
            <a:fillRect/>
          </a:stretch>
        </p:blipFill>
        <p:spPr bwMode="auto">
          <a:xfrm>
            <a:off x="762000" y="457200"/>
            <a:ext cx="1189038" cy="1368425"/>
          </a:xfrm>
          <a:prstGeom prst="rect">
            <a:avLst/>
          </a:prstGeom>
          <a:noFill/>
        </p:spPr>
      </p:pic>
      <p:pic>
        <p:nvPicPr>
          <p:cNvPr id="46085" name="Picture 5" descr="LNTpatch"/>
          <p:cNvPicPr>
            <a:picLocks noChangeAspect="1" noChangeArrowheads="1"/>
          </p:cNvPicPr>
          <p:nvPr/>
        </p:nvPicPr>
        <p:blipFill>
          <a:blip r:embed="rId3" cstate="print"/>
          <a:srcRect/>
          <a:stretch>
            <a:fillRect/>
          </a:stretch>
        </p:blipFill>
        <p:spPr bwMode="auto">
          <a:xfrm>
            <a:off x="7162800" y="457200"/>
            <a:ext cx="1289050" cy="127793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124200" y="457200"/>
            <a:ext cx="3886200" cy="1143000"/>
          </a:xfrm>
        </p:spPr>
        <p:txBody>
          <a:bodyPr/>
          <a:lstStyle/>
          <a:p>
            <a:r>
              <a:rPr lang="en-US" sz="3200" dirty="0"/>
              <a:t>BSA </a:t>
            </a:r>
            <a:r>
              <a:rPr lang="en-US" sz="3200" dirty="0" smtClean="0"/>
              <a:t>Outdoor Ethics</a:t>
            </a:r>
            <a:r>
              <a:rPr lang="en-US" sz="3200" dirty="0"/>
              <a:t/>
            </a:r>
            <a:br>
              <a:rPr lang="en-US" sz="3200" dirty="0"/>
            </a:br>
            <a:r>
              <a:rPr lang="en-US" sz="3200" dirty="0"/>
              <a:t>Training Continuum</a:t>
            </a:r>
          </a:p>
        </p:txBody>
      </p:sp>
      <p:sp>
        <p:nvSpPr>
          <p:cNvPr id="55299" name="Rectangle 3"/>
          <p:cNvSpPr>
            <a:spLocks noGrp="1" noChangeArrowheads="1"/>
          </p:cNvSpPr>
          <p:nvPr>
            <p:ph type="body" idx="1"/>
          </p:nvPr>
        </p:nvSpPr>
        <p:spPr>
          <a:xfrm>
            <a:off x="533400" y="1981200"/>
            <a:ext cx="8229600" cy="4530725"/>
          </a:xfrm>
        </p:spPr>
        <p:txBody>
          <a:bodyPr/>
          <a:lstStyle/>
          <a:p>
            <a:r>
              <a:rPr lang="en-US" dirty="0"/>
              <a:t>Awareness Workshop</a:t>
            </a:r>
          </a:p>
          <a:p>
            <a:r>
              <a:rPr lang="en-US" dirty="0"/>
              <a:t>In-Unit Training by Youth or Adults</a:t>
            </a:r>
          </a:p>
          <a:p>
            <a:r>
              <a:rPr lang="en-US" dirty="0"/>
              <a:t>Leave No Trace 101</a:t>
            </a:r>
          </a:p>
          <a:p>
            <a:r>
              <a:rPr lang="en-US" dirty="0"/>
              <a:t>Leave No Trace Trainer Course</a:t>
            </a:r>
          </a:p>
          <a:p>
            <a:r>
              <a:rPr lang="en-US" dirty="0"/>
              <a:t>Leave No Trace Master Educator </a:t>
            </a:r>
            <a:r>
              <a:rPr lang="en-US" dirty="0" smtClean="0"/>
              <a:t>Course</a:t>
            </a:r>
          </a:p>
          <a:p>
            <a:r>
              <a:rPr lang="en-US" dirty="0" smtClean="0"/>
              <a:t>Tread Trainer Course</a:t>
            </a:r>
          </a:p>
          <a:p>
            <a:r>
              <a:rPr lang="en-US" dirty="0" smtClean="0"/>
              <a:t>Master Tread Trainer Course</a:t>
            </a:r>
            <a:endParaRPr lang="en-US" dirty="0"/>
          </a:p>
        </p:txBody>
      </p:sp>
      <p:pic>
        <p:nvPicPr>
          <p:cNvPr id="55302" name="Picture 6" descr="LNTpatch"/>
          <p:cNvPicPr>
            <a:picLocks noChangeAspect="1" noChangeArrowheads="1"/>
          </p:cNvPicPr>
          <p:nvPr/>
        </p:nvPicPr>
        <p:blipFill>
          <a:blip r:embed="rId2" cstate="print"/>
          <a:srcRect/>
          <a:stretch>
            <a:fillRect/>
          </a:stretch>
        </p:blipFill>
        <p:spPr bwMode="auto">
          <a:xfrm>
            <a:off x="7391400" y="304800"/>
            <a:ext cx="1289050" cy="1277938"/>
          </a:xfrm>
          <a:prstGeom prst="rect">
            <a:avLst/>
          </a:prstGeom>
          <a:noFill/>
        </p:spPr>
      </p:pic>
      <p:pic>
        <p:nvPicPr>
          <p:cNvPr id="6" name="Picture 5" descr="http://c.ocho.purlsmail.com/eb_members/25144/ftp/Tread%20Trainer/smTLLogo.jpg"/>
          <p:cNvPicPr/>
          <p:nvPr/>
        </p:nvPicPr>
        <p:blipFill>
          <a:blip r:embed="rId3" r:link="rId4" cstate="print"/>
          <a:srcRect/>
          <a:stretch>
            <a:fillRect/>
          </a:stretch>
        </p:blipFill>
        <p:spPr bwMode="auto">
          <a:xfrm>
            <a:off x="152400" y="609600"/>
            <a:ext cx="2486025"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4000" dirty="0"/>
              <a:t>BSA </a:t>
            </a:r>
            <a:r>
              <a:rPr lang="en-US" sz="4000" dirty="0" smtClean="0"/>
              <a:t>Outdoor Ethics </a:t>
            </a:r>
            <a:r>
              <a:rPr lang="en-US" sz="4000" dirty="0"/>
              <a:t/>
            </a:r>
            <a:br>
              <a:rPr lang="en-US" sz="4000" dirty="0"/>
            </a:br>
            <a:r>
              <a:rPr lang="en-US" sz="4000" dirty="0"/>
              <a:t>Training Continuum</a:t>
            </a:r>
          </a:p>
        </p:txBody>
      </p:sp>
      <p:sp>
        <p:nvSpPr>
          <p:cNvPr id="57347" name="Rectangle 3"/>
          <p:cNvSpPr>
            <a:spLocks noGrp="1" noChangeArrowheads="1"/>
          </p:cNvSpPr>
          <p:nvPr>
            <p:ph type="body" idx="1"/>
          </p:nvPr>
        </p:nvSpPr>
        <p:spPr>
          <a:xfrm>
            <a:off x="457200" y="1828800"/>
            <a:ext cx="8229600" cy="4530725"/>
          </a:xfrm>
        </p:spPr>
        <p:txBody>
          <a:bodyPr/>
          <a:lstStyle/>
          <a:p>
            <a:r>
              <a:rPr lang="en-US" sz="2800" dirty="0"/>
              <a:t>In-Unit Training by Youth and Adults</a:t>
            </a:r>
          </a:p>
          <a:p>
            <a:pPr lvl="1"/>
            <a:r>
              <a:rPr lang="en-US" sz="2400" b="1" dirty="0"/>
              <a:t>Goal</a:t>
            </a:r>
            <a:r>
              <a:rPr lang="en-US" sz="2400" dirty="0"/>
              <a:t>:  Unit program specific training</a:t>
            </a:r>
          </a:p>
          <a:p>
            <a:pPr lvl="1"/>
            <a:r>
              <a:rPr lang="en-US" sz="2400" b="1" dirty="0"/>
              <a:t>Instructor</a:t>
            </a:r>
            <a:r>
              <a:rPr lang="en-US" sz="2400" dirty="0"/>
              <a:t>:</a:t>
            </a:r>
          </a:p>
          <a:p>
            <a:pPr lvl="2"/>
            <a:r>
              <a:rPr lang="en-US" sz="2000" dirty="0"/>
              <a:t>Cub Scouts—unit adult, Boy Scout or </a:t>
            </a:r>
            <a:r>
              <a:rPr lang="en-US" sz="2000" dirty="0" err="1"/>
              <a:t>Venturer</a:t>
            </a:r>
            <a:r>
              <a:rPr lang="en-US" sz="2000" dirty="0"/>
              <a:t> having at least BSA LNT 101, if possible</a:t>
            </a:r>
          </a:p>
          <a:p>
            <a:pPr lvl="2"/>
            <a:r>
              <a:rPr lang="en-US" sz="2000" dirty="0"/>
              <a:t>Boy Scouts/Varsity Scouts—youth Instructor (if BSA LNT 101) or Trainer (if LNT Trainer Course)</a:t>
            </a:r>
          </a:p>
          <a:p>
            <a:pPr lvl="2"/>
            <a:r>
              <a:rPr lang="en-US" sz="2000" dirty="0"/>
              <a:t>Venturing—typically a youth Trainer (if LNT Trainer Course)</a:t>
            </a:r>
          </a:p>
          <a:p>
            <a:pPr lvl="1"/>
            <a:r>
              <a:rPr lang="en-US" sz="2400" b="1" dirty="0"/>
              <a:t>Course:</a:t>
            </a:r>
            <a:r>
              <a:rPr lang="en-US" sz="2400" dirty="0"/>
              <a:t>  Varies by unit needs</a:t>
            </a:r>
            <a:endParaRPr lang="en-US" sz="2400" b="1" dirty="0"/>
          </a:p>
        </p:txBody>
      </p:sp>
      <p:pic>
        <p:nvPicPr>
          <p:cNvPr id="57348" name="Picture 4" descr="bsa_logo_clipart_rwb"/>
          <p:cNvPicPr>
            <a:picLocks noChangeAspect="1" noChangeArrowheads="1"/>
          </p:cNvPicPr>
          <p:nvPr/>
        </p:nvPicPr>
        <p:blipFill>
          <a:blip r:embed="rId2" cstate="print"/>
          <a:srcRect/>
          <a:stretch>
            <a:fillRect/>
          </a:stretch>
        </p:blipFill>
        <p:spPr bwMode="auto">
          <a:xfrm>
            <a:off x="685800" y="304800"/>
            <a:ext cx="990405" cy="1139825"/>
          </a:xfrm>
          <a:prstGeom prst="rect">
            <a:avLst/>
          </a:prstGeom>
          <a:noFill/>
        </p:spPr>
      </p:pic>
      <p:pic>
        <p:nvPicPr>
          <p:cNvPr id="57349" name="Picture 5" descr="LNTpatch"/>
          <p:cNvPicPr>
            <a:picLocks noChangeAspect="1" noChangeArrowheads="1"/>
          </p:cNvPicPr>
          <p:nvPr/>
        </p:nvPicPr>
        <p:blipFill>
          <a:blip r:embed="rId3" cstate="print"/>
          <a:srcRect/>
          <a:stretch>
            <a:fillRect/>
          </a:stretch>
        </p:blipFill>
        <p:spPr bwMode="auto">
          <a:xfrm>
            <a:off x="7162800" y="457200"/>
            <a:ext cx="1289050" cy="1277938"/>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4000" dirty="0"/>
              <a:t>BSA </a:t>
            </a:r>
            <a:r>
              <a:rPr lang="en-US" sz="4000" dirty="0" smtClean="0"/>
              <a:t>Outdoor Ethics</a:t>
            </a:r>
            <a:r>
              <a:rPr lang="en-US" sz="4000" dirty="0"/>
              <a:t/>
            </a:r>
            <a:br>
              <a:rPr lang="en-US" sz="4000" dirty="0"/>
            </a:br>
            <a:r>
              <a:rPr lang="en-US" sz="4000" dirty="0"/>
              <a:t>Training Continuum</a:t>
            </a:r>
          </a:p>
        </p:txBody>
      </p:sp>
      <p:sp>
        <p:nvSpPr>
          <p:cNvPr id="49155" name="Rectangle 3"/>
          <p:cNvSpPr>
            <a:spLocks noGrp="1" noChangeArrowheads="1"/>
          </p:cNvSpPr>
          <p:nvPr>
            <p:ph type="body" idx="1"/>
          </p:nvPr>
        </p:nvSpPr>
        <p:spPr/>
        <p:txBody>
          <a:bodyPr/>
          <a:lstStyle/>
          <a:p>
            <a:r>
              <a:rPr lang="en-US" sz="2800" dirty="0"/>
              <a:t>BSA Leave No Trace 101</a:t>
            </a:r>
          </a:p>
          <a:p>
            <a:pPr lvl="1"/>
            <a:r>
              <a:rPr lang="en-US" sz="2400" b="1" dirty="0"/>
              <a:t>Goal</a:t>
            </a:r>
            <a:r>
              <a:rPr lang="en-US" sz="2400" dirty="0"/>
              <a:t>:  General introduction to Leave No Trace</a:t>
            </a:r>
          </a:p>
          <a:p>
            <a:pPr lvl="1"/>
            <a:r>
              <a:rPr lang="en-US" sz="2400" b="1" dirty="0"/>
              <a:t>Instructor</a:t>
            </a:r>
            <a:r>
              <a:rPr lang="en-US" sz="2400" dirty="0"/>
              <a:t>:  Leave No Trace Trainer</a:t>
            </a:r>
          </a:p>
          <a:p>
            <a:pPr lvl="1"/>
            <a:r>
              <a:rPr lang="en-US" sz="2400" b="1" dirty="0"/>
              <a:t>Syllabus</a:t>
            </a:r>
            <a:r>
              <a:rPr lang="en-US" sz="2400" dirty="0"/>
              <a:t>:  BSA Leave No Trace 101 Course Guide, minimum of 3 hours</a:t>
            </a:r>
          </a:p>
          <a:p>
            <a:pPr lvl="1"/>
            <a:r>
              <a:rPr lang="en-US" sz="2400" b="1" dirty="0"/>
              <a:t>Earn:  </a:t>
            </a:r>
            <a:r>
              <a:rPr lang="en-US" sz="2400" dirty="0"/>
              <a:t>BSA Leave No Trace Awareness Card</a:t>
            </a:r>
          </a:p>
          <a:p>
            <a:pPr lvl="1"/>
            <a:r>
              <a:rPr lang="en-US" sz="2400" dirty="0"/>
              <a:t>Recommended training course for Troop Leave No Trace Instructors, </a:t>
            </a:r>
            <a:r>
              <a:rPr lang="en-US" sz="2400" dirty="0" err="1"/>
              <a:t>Venturers</a:t>
            </a:r>
            <a:r>
              <a:rPr lang="en-US" sz="2400" dirty="0"/>
              <a:t>, and adults responsible for Leave No Trace Awareness Awards and advancement</a:t>
            </a:r>
          </a:p>
        </p:txBody>
      </p:sp>
      <p:pic>
        <p:nvPicPr>
          <p:cNvPr id="49156" name="Picture 4" descr="bsa_logo_clipart_rwb"/>
          <p:cNvPicPr>
            <a:picLocks noChangeAspect="1" noChangeArrowheads="1"/>
          </p:cNvPicPr>
          <p:nvPr/>
        </p:nvPicPr>
        <p:blipFill>
          <a:blip r:embed="rId2" cstate="print"/>
          <a:srcRect/>
          <a:stretch>
            <a:fillRect/>
          </a:stretch>
        </p:blipFill>
        <p:spPr bwMode="auto">
          <a:xfrm>
            <a:off x="609600" y="457200"/>
            <a:ext cx="857983" cy="987425"/>
          </a:xfrm>
          <a:prstGeom prst="rect">
            <a:avLst/>
          </a:prstGeom>
          <a:noFill/>
        </p:spPr>
      </p:pic>
      <p:pic>
        <p:nvPicPr>
          <p:cNvPr id="49157" name="Picture 5" descr="LNTpatch"/>
          <p:cNvPicPr>
            <a:picLocks noChangeAspect="1" noChangeArrowheads="1"/>
          </p:cNvPicPr>
          <p:nvPr/>
        </p:nvPicPr>
        <p:blipFill>
          <a:blip r:embed="rId3" cstate="print"/>
          <a:srcRect/>
          <a:stretch>
            <a:fillRect/>
          </a:stretch>
        </p:blipFill>
        <p:spPr bwMode="auto">
          <a:xfrm>
            <a:off x="7162800" y="457200"/>
            <a:ext cx="1289050" cy="127793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subTitle" idx="1"/>
          </p:nvPr>
        </p:nvSpPr>
        <p:spPr/>
        <p:txBody>
          <a:bodyPr/>
          <a:lstStyle/>
          <a:p>
            <a:endParaRPr lang="en-US" dirty="0"/>
          </a:p>
          <a:p>
            <a:endParaRPr lang="en-US" dirty="0"/>
          </a:p>
        </p:txBody>
      </p:sp>
      <p:sp>
        <p:nvSpPr>
          <p:cNvPr id="60421" name="Rectangle 5"/>
          <p:cNvSpPr>
            <a:spLocks noChangeArrowheads="1"/>
          </p:cNvSpPr>
          <p:nvPr/>
        </p:nvSpPr>
        <p:spPr bwMode="auto">
          <a:xfrm>
            <a:off x="762000" y="2133600"/>
            <a:ext cx="7696200" cy="2308324"/>
          </a:xfrm>
          <a:prstGeom prst="rect">
            <a:avLst/>
          </a:prstGeom>
          <a:noFill/>
          <a:ln w="9525">
            <a:noFill/>
            <a:miter lim="800000"/>
            <a:headEnd/>
            <a:tailEnd/>
          </a:ln>
          <a:effectLst/>
        </p:spPr>
        <p:txBody>
          <a:bodyPr wrap="square">
            <a:spAutoFit/>
          </a:bodyPr>
          <a:lstStyle/>
          <a:p>
            <a:pPr algn="ctr"/>
            <a:r>
              <a:rPr lang="en-US" sz="4800" dirty="0" smtClean="0">
                <a:solidFill>
                  <a:schemeClr val="tx2"/>
                </a:solidFill>
              </a:rPr>
              <a:t>Woodcraft and the Outdoors</a:t>
            </a:r>
          </a:p>
          <a:p>
            <a:pPr algn="ctr"/>
            <a:endParaRPr lang="en-US" sz="4800" dirty="0">
              <a:solidFill>
                <a:schemeClr val="tx2"/>
              </a:solidFill>
            </a:endParaRPr>
          </a:p>
          <a:p>
            <a:pPr algn="ctr"/>
            <a:r>
              <a:rPr lang="en-US" sz="4800" dirty="0">
                <a:solidFill>
                  <a:schemeClr val="tx2"/>
                </a:solidFill>
              </a:rPr>
              <a:t>The Consumptive Ethic</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Promotion</a:t>
            </a:r>
          </a:p>
        </p:txBody>
      </p:sp>
      <p:sp>
        <p:nvSpPr>
          <p:cNvPr id="13315" name="Rectangle 3"/>
          <p:cNvSpPr>
            <a:spLocks noGrp="1" noChangeArrowheads="1"/>
          </p:cNvSpPr>
          <p:nvPr>
            <p:ph type="body" idx="1"/>
          </p:nvPr>
        </p:nvSpPr>
        <p:spPr>
          <a:xfrm>
            <a:off x="457200" y="1447800"/>
            <a:ext cx="8229600" cy="4876800"/>
          </a:xfrm>
        </p:spPr>
        <p:txBody>
          <a:bodyPr/>
          <a:lstStyle/>
          <a:p>
            <a:pPr eaLnBrk="1" hangingPunct="1">
              <a:lnSpc>
                <a:spcPct val="80000"/>
              </a:lnSpc>
              <a:defRPr/>
            </a:pPr>
            <a:r>
              <a:rPr lang="en-US" sz="2400" dirty="0" smtClean="0"/>
              <a:t>The council outdoor ethics advocate is responsible for the promotion of </a:t>
            </a:r>
            <a:r>
              <a:rPr lang="en-US" sz="2400" dirty="0" smtClean="0"/>
              <a:t>the </a:t>
            </a:r>
            <a:r>
              <a:rPr lang="en-US" sz="2400" dirty="0" smtClean="0"/>
              <a:t>O</a:t>
            </a:r>
            <a:r>
              <a:rPr lang="en-US" sz="2400" dirty="0" smtClean="0"/>
              <a:t>utdoor Ethics </a:t>
            </a:r>
            <a:r>
              <a:rPr lang="en-US" sz="2400" dirty="0" smtClean="0"/>
              <a:t>programs in the local council area. These responsibilities include:</a:t>
            </a:r>
          </a:p>
          <a:p>
            <a:pPr eaLnBrk="1" hangingPunct="1">
              <a:lnSpc>
                <a:spcPct val="80000"/>
              </a:lnSpc>
              <a:defRPr/>
            </a:pPr>
            <a:endParaRPr lang="en-US" sz="2400" dirty="0" smtClean="0"/>
          </a:p>
          <a:p>
            <a:pPr lvl="1" eaLnBrk="1" hangingPunct="1">
              <a:lnSpc>
                <a:spcPct val="80000"/>
              </a:lnSpc>
              <a:defRPr/>
            </a:pPr>
            <a:r>
              <a:rPr lang="en-US" sz="2000" dirty="0" smtClean="0"/>
              <a:t>Working with the council training committee to ensure that council and district training staffs are familiar with and reinforce Leave No Trace principles in all position specific and outdoor training</a:t>
            </a:r>
          </a:p>
          <a:p>
            <a:pPr lvl="1" eaLnBrk="1" hangingPunct="1">
              <a:lnSpc>
                <a:spcPct val="80000"/>
              </a:lnSpc>
              <a:defRPr/>
            </a:pPr>
            <a:endParaRPr lang="en-US" sz="2000" dirty="0" smtClean="0"/>
          </a:p>
          <a:p>
            <a:pPr lvl="1" eaLnBrk="1" hangingPunct="1">
              <a:lnSpc>
                <a:spcPct val="80000"/>
              </a:lnSpc>
              <a:defRPr/>
            </a:pPr>
            <a:r>
              <a:rPr lang="en-US" sz="2000" dirty="0" smtClean="0"/>
              <a:t>Promoting the importance of Leave No </a:t>
            </a:r>
            <a:r>
              <a:rPr lang="en-US" sz="2000" dirty="0" smtClean="0"/>
              <a:t>Trace, Tread Lightly and </a:t>
            </a:r>
            <a:r>
              <a:rPr lang="en-US" sz="2000" dirty="0" smtClean="0"/>
              <a:t>similar outdoor ethics programs in Scouting </a:t>
            </a:r>
          </a:p>
          <a:p>
            <a:pPr lvl="1" eaLnBrk="1" hangingPunct="1">
              <a:lnSpc>
                <a:spcPct val="80000"/>
              </a:lnSpc>
              <a:defRPr/>
            </a:pPr>
            <a:endParaRPr lang="en-US" sz="2000" dirty="0" smtClean="0"/>
          </a:p>
          <a:p>
            <a:pPr lvl="1" eaLnBrk="1" hangingPunct="1">
              <a:lnSpc>
                <a:spcPct val="80000"/>
              </a:lnSpc>
              <a:defRPr/>
            </a:pPr>
            <a:r>
              <a:rPr lang="en-US" sz="2000" dirty="0" smtClean="0"/>
              <a:t>Obtaining and promoting the Leave No Trace Awareness and Achievement Awards for Cub Scouts, Boy Scouts, Varsity Scouts, </a:t>
            </a:r>
            <a:r>
              <a:rPr lang="en-US" sz="2000" dirty="0" err="1" smtClean="0"/>
              <a:t>Venturers</a:t>
            </a:r>
            <a:r>
              <a:rPr lang="en-US" sz="2000" dirty="0" smtClean="0"/>
              <a:t>, and their leaders</a:t>
            </a:r>
          </a:p>
          <a:p>
            <a:pPr lvl="1" eaLnBrk="1" hangingPunct="1">
              <a:lnSpc>
                <a:spcPct val="80000"/>
              </a:lnSpc>
              <a:defRPr/>
            </a:pPr>
            <a:endParaRPr lang="en-US" sz="2000" dirty="0" smtClean="0"/>
          </a:p>
          <a:p>
            <a:pPr lvl="1" eaLnBrk="1" hangingPunct="1">
              <a:lnSpc>
                <a:spcPct val="80000"/>
              </a:lnSpc>
              <a:defRPr/>
            </a:pPr>
            <a:r>
              <a:rPr lang="en-US" sz="2000" dirty="0" smtClean="0"/>
              <a:t>Serving as a resource to council, district, and unit leaders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Reporting</a:t>
            </a:r>
          </a:p>
        </p:txBody>
      </p:sp>
      <p:sp>
        <p:nvSpPr>
          <p:cNvPr id="15363" name="Rectangle 3"/>
          <p:cNvSpPr>
            <a:spLocks noGrp="1" noChangeArrowheads="1"/>
          </p:cNvSpPr>
          <p:nvPr>
            <p:ph type="body" idx="1"/>
          </p:nvPr>
        </p:nvSpPr>
        <p:spPr/>
        <p:txBody>
          <a:bodyPr/>
          <a:lstStyle/>
          <a:p>
            <a:pPr eaLnBrk="1" hangingPunct="1">
              <a:lnSpc>
                <a:spcPct val="90000"/>
              </a:lnSpc>
              <a:defRPr/>
            </a:pPr>
            <a:r>
              <a:rPr lang="en-US" sz="2400" smtClean="0"/>
              <a:t>The council outdoor ethics advocate plays an important role in tracking the progress of Leave No Trace and outdoor ethics programs in the Scouting movement. These responsibilities include:</a:t>
            </a:r>
          </a:p>
          <a:p>
            <a:pPr lvl="1" eaLnBrk="1" hangingPunct="1">
              <a:lnSpc>
                <a:spcPct val="90000"/>
              </a:lnSpc>
              <a:defRPr/>
            </a:pPr>
            <a:r>
              <a:rPr lang="en-US" sz="2000" smtClean="0"/>
              <a:t>Collecting and reporting information on Leave No Trace training conducted in the local council and reporting it to the National Council annually</a:t>
            </a:r>
          </a:p>
          <a:p>
            <a:pPr lvl="1" eaLnBrk="1" hangingPunct="1">
              <a:lnSpc>
                <a:spcPct val="90000"/>
              </a:lnSpc>
              <a:defRPr/>
            </a:pPr>
            <a:r>
              <a:rPr lang="en-US" sz="2000" smtClean="0"/>
              <a:t>Acting as a connection for statewide Leave No Trace efforts including Master Educator courses, Trainer courses, traveling trainer visits, etc.</a:t>
            </a:r>
          </a:p>
          <a:p>
            <a:pPr lvl="1" eaLnBrk="1" hangingPunct="1">
              <a:lnSpc>
                <a:spcPct val="90000"/>
              </a:lnSpc>
              <a:defRPr/>
            </a:pPr>
            <a:r>
              <a:rPr lang="en-US" sz="2000" smtClean="0"/>
              <a:t>Maintaining contact with the BSA Leave No Trace Task Force and the Leave No Trace Center for Outdoor Ethics regarding suggestions on how the Leave No Trace program can be made more effective</a:t>
            </a:r>
          </a:p>
          <a:p>
            <a:pPr eaLnBrk="1" hangingPunct="1">
              <a:lnSpc>
                <a:spcPct val="90000"/>
              </a:lnSpc>
              <a:defRPr/>
            </a:pPr>
            <a:endParaRPr lang="en-US" sz="24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152400"/>
            <a:ext cx="7772400" cy="990600"/>
          </a:xfrm>
        </p:spPr>
        <p:txBody>
          <a:bodyPr/>
          <a:lstStyle/>
          <a:p>
            <a:r>
              <a:rPr lang="en-US" sz="3200"/>
              <a:t>Progress Toward National Goal, May 2009</a:t>
            </a:r>
          </a:p>
        </p:txBody>
      </p:sp>
      <p:sp>
        <p:nvSpPr>
          <p:cNvPr id="48131" name="Rectangle 3"/>
          <p:cNvSpPr>
            <a:spLocks noGrp="1" noChangeArrowheads="1"/>
          </p:cNvSpPr>
          <p:nvPr>
            <p:ph type="body" idx="1"/>
          </p:nvPr>
        </p:nvSpPr>
        <p:spPr/>
        <p:txBody>
          <a:bodyPr/>
          <a:lstStyle/>
          <a:p>
            <a:endParaRPr lang="en-US"/>
          </a:p>
        </p:txBody>
      </p:sp>
      <p:pic>
        <p:nvPicPr>
          <p:cNvPr id="48132" name="Picture 4" descr="National LNT Map 2009-05-14"/>
          <p:cNvPicPr>
            <a:picLocks noChangeAspect="1" noChangeArrowheads="1"/>
          </p:cNvPicPr>
          <p:nvPr/>
        </p:nvPicPr>
        <p:blipFill>
          <a:blip r:embed="rId2" cstate="print"/>
          <a:srcRect/>
          <a:stretch>
            <a:fillRect/>
          </a:stretch>
        </p:blipFill>
        <p:spPr bwMode="auto">
          <a:xfrm>
            <a:off x="76200" y="1230313"/>
            <a:ext cx="8991600" cy="5627687"/>
          </a:xfrm>
          <a:prstGeom prst="rect">
            <a:avLst/>
          </a:prstGeom>
          <a:noFill/>
        </p:spPr>
      </p:pic>
      <p:sp>
        <p:nvSpPr>
          <p:cNvPr id="48133" name="Text Box 5"/>
          <p:cNvSpPr txBox="1">
            <a:spLocks noChangeArrowheads="1"/>
          </p:cNvSpPr>
          <p:nvPr/>
        </p:nvSpPr>
        <p:spPr bwMode="auto">
          <a:xfrm>
            <a:off x="7756525" y="5070475"/>
            <a:ext cx="1282700" cy="1187450"/>
          </a:xfrm>
          <a:prstGeom prst="rect">
            <a:avLst/>
          </a:prstGeom>
          <a:noFill/>
          <a:ln w="9525">
            <a:noFill/>
            <a:miter lim="800000"/>
            <a:headEnd/>
            <a:tailEnd/>
          </a:ln>
          <a:effectLst/>
        </p:spPr>
        <p:txBody>
          <a:bodyPr wrap="none">
            <a:spAutoFit/>
          </a:bodyPr>
          <a:lstStyle/>
          <a:p>
            <a:r>
              <a:rPr lang="en-US"/>
              <a:t>Color =</a:t>
            </a:r>
          </a:p>
          <a:p>
            <a:r>
              <a:rPr lang="en-US"/>
              <a:t>Master</a:t>
            </a:r>
          </a:p>
          <a:p>
            <a:r>
              <a:rPr lang="en-US"/>
              <a:t>Educator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Future Goals</a:t>
            </a:r>
          </a:p>
        </p:txBody>
      </p:sp>
      <p:sp>
        <p:nvSpPr>
          <p:cNvPr id="52227" name="Rectangle 3"/>
          <p:cNvSpPr>
            <a:spLocks noGrp="1" noChangeArrowheads="1"/>
          </p:cNvSpPr>
          <p:nvPr>
            <p:ph type="body" idx="1"/>
          </p:nvPr>
        </p:nvSpPr>
        <p:spPr/>
        <p:txBody>
          <a:bodyPr/>
          <a:lstStyle/>
          <a:p>
            <a:r>
              <a:rPr lang="en-US" sz="2800" dirty="0"/>
              <a:t>Integration of BSA Leave No Trace 101 with Introduction to Outdoor Leadership Skills</a:t>
            </a:r>
          </a:p>
          <a:p>
            <a:pPr lvl="1"/>
            <a:r>
              <a:rPr lang="en-US" sz="2400" dirty="0"/>
              <a:t>All BSA outdoor trained leaders will learn basics of Leave No Trace during basic training</a:t>
            </a:r>
          </a:p>
          <a:p>
            <a:r>
              <a:rPr lang="en-US" sz="2800" dirty="0"/>
              <a:t>Revised Leave No Trace Awareness Award program</a:t>
            </a:r>
          </a:p>
          <a:p>
            <a:r>
              <a:rPr lang="en-US" sz="2800" dirty="0" smtClean="0"/>
              <a:t>Roll out of the Tread Lightly Programs</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743200" y="533400"/>
            <a:ext cx="6172200" cy="838200"/>
          </a:xfrm>
        </p:spPr>
        <p:txBody>
          <a:bodyPr/>
          <a:lstStyle/>
          <a:p>
            <a:r>
              <a:rPr lang="en-US" dirty="0" smtClean="0"/>
              <a:t>What is Tread Lightly?</a:t>
            </a:r>
            <a:endParaRPr lang="en-US" dirty="0"/>
          </a:p>
        </p:txBody>
      </p:sp>
      <p:sp>
        <p:nvSpPr>
          <p:cNvPr id="52227" name="Rectangle 3"/>
          <p:cNvSpPr>
            <a:spLocks noGrp="1" noChangeArrowheads="1"/>
          </p:cNvSpPr>
          <p:nvPr>
            <p:ph type="body" idx="1"/>
          </p:nvPr>
        </p:nvSpPr>
        <p:spPr/>
        <p:txBody>
          <a:bodyPr/>
          <a:lstStyle/>
          <a:p>
            <a:pPr>
              <a:buNone/>
            </a:pPr>
            <a:r>
              <a:rPr lang="en-US" sz="2800" b="1" dirty="0" smtClean="0"/>
              <a:t>Tread Lightly! Pledge</a:t>
            </a:r>
            <a:endParaRPr lang="en-US" sz="2800" dirty="0" smtClean="0"/>
          </a:p>
          <a:p>
            <a:r>
              <a:rPr lang="en-US" sz="2800" b="1" dirty="0" smtClean="0"/>
              <a:t>T</a:t>
            </a:r>
            <a:r>
              <a:rPr lang="en-US" sz="2800" i="1" dirty="0" smtClean="0"/>
              <a:t>ravel responsibly</a:t>
            </a:r>
            <a:r>
              <a:rPr lang="en-US" sz="2800" dirty="0" smtClean="0"/>
              <a:t>. </a:t>
            </a:r>
            <a:endParaRPr lang="en-US" sz="2800" dirty="0" smtClean="0"/>
          </a:p>
          <a:p>
            <a:r>
              <a:rPr lang="en-US" sz="2800" b="1" dirty="0" smtClean="0"/>
              <a:t>R</a:t>
            </a:r>
            <a:r>
              <a:rPr lang="en-US" sz="2800" i="1" dirty="0" smtClean="0"/>
              <a:t>espect </a:t>
            </a:r>
            <a:r>
              <a:rPr lang="en-US" sz="2800" i="1" dirty="0" smtClean="0"/>
              <a:t>the rights of others</a:t>
            </a:r>
            <a:r>
              <a:rPr lang="en-US" sz="2800" dirty="0" smtClean="0"/>
              <a:t>. </a:t>
            </a:r>
            <a:endParaRPr lang="en-US" sz="2800" dirty="0" smtClean="0"/>
          </a:p>
          <a:p>
            <a:r>
              <a:rPr lang="en-US" sz="2800" b="1" dirty="0" smtClean="0"/>
              <a:t>E</a:t>
            </a:r>
            <a:r>
              <a:rPr lang="en-US" sz="2800" i="1" dirty="0" smtClean="0"/>
              <a:t>ducate </a:t>
            </a:r>
            <a:r>
              <a:rPr lang="en-US" sz="2800" i="1" dirty="0" smtClean="0"/>
              <a:t>yourself. </a:t>
            </a:r>
            <a:endParaRPr lang="en-US" sz="2800" i="1" dirty="0" smtClean="0"/>
          </a:p>
          <a:p>
            <a:r>
              <a:rPr lang="en-US" sz="2800" b="1" dirty="0" smtClean="0"/>
              <a:t>A</a:t>
            </a:r>
            <a:r>
              <a:rPr lang="en-US" sz="2800" i="1" dirty="0" smtClean="0"/>
              <a:t>void </a:t>
            </a:r>
            <a:r>
              <a:rPr lang="en-US" sz="2800" i="1" dirty="0" smtClean="0"/>
              <a:t>sensitive areas</a:t>
            </a:r>
            <a:r>
              <a:rPr lang="en-US" sz="2800" dirty="0" smtClean="0"/>
              <a:t>. </a:t>
            </a:r>
            <a:endParaRPr lang="en-US" sz="2800" dirty="0" smtClean="0"/>
          </a:p>
          <a:p>
            <a:r>
              <a:rPr lang="en-US" sz="2800" b="1" dirty="0" smtClean="0"/>
              <a:t>D</a:t>
            </a:r>
            <a:r>
              <a:rPr lang="en-US" sz="2800" i="1" dirty="0" smtClean="0"/>
              <a:t>o </a:t>
            </a:r>
            <a:r>
              <a:rPr lang="en-US" sz="2800" i="1" dirty="0" smtClean="0"/>
              <a:t>your </a:t>
            </a:r>
            <a:r>
              <a:rPr lang="en-US" sz="2800" i="1" dirty="0" smtClean="0"/>
              <a:t>part</a:t>
            </a:r>
          </a:p>
          <a:p>
            <a:endParaRPr lang="en-US" sz="2800" dirty="0" smtClean="0"/>
          </a:p>
          <a:p>
            <a:pPr>
              <a:buNone/>
            </a:pPr>
            <a:r>
              <a:rPr lang="en-US" sz="2800" dirty="0" smtClean="0"/>
              <a:t>Tread </a:t>
            </a:r>
            <a:r>
              <a:rPr lang="en-US" sz="2800" dirty="0" err="1" smtClean="0"/>
              <a:t>Lightly!’s</a:t>
            </a:r>
            <a:r>
              <a:rPr lang="en-US" sz="2800" dirty="0" smtClean="0"/>
              <a:t> core focus is on people that use or are affected by motorized and mechanized vehicles.</a:t>
            </a:r>
            <a:endParaRPr lang="en-US" sz="2800" dirty="0"/>
          </a:p>
        </p:txBody>
      </p:sp>
      <p:pic>
        <p:nvPicPr>
          <p:cNvPr id="4" name="Picture 3" descr="http://c.ocho.purlsmail.com/eb_members/25144/ftp/Tread%20Trainer/smTLLogo.jpg"/>
          <p:cNvPicPr/>
          <p:nvPr/>
        </p:nvPicPr>
        <p:blipFill>
          <a:blip r:embed="rId2" r:link="rId3" cstate="print"/>
          <a:srcRect/>
          <a:stretch>
            <a:fillRect/>
          </a:stretch>
        </p:blipFill>
        <p:spPr bwMode="auto">
          <a:xfrm>
            <a:off x="304800" y="533400"/>
            <a:ext cx="2486025"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743200" y="533400"/>
            <a:ext cx="6172200" cy="838200"/>
          </a:xfrm>
        </p:spPr>
        <p:txBody>
          <a:bodyPr/>
          <a:lstStyle/>
          <a:p>
            <a:r>
              <a:rPr lang="en-US" dirty="0" smtClean="0"/>
              <a:t>Why Tread Lightly?</a:t>
            </a:r>
            <a:endParaRPr lang="en-US" dirty="0"/>
          </a:p>
        </p:txBody>
      </p:sp>
      <p:sp>
        <p:nvSpPr>
          <p:cNvPr id="52227" name="Rectangle 3"/>
          <p:cNvSpPr>
            <a:spLocks noGrp="1" noChangeArrowheads="1"/>
          </p:cNvSpPr>
          <p:nvPr>
            <p:ph type="body" idx="1"/>
          </p:nvPr>
        </p:nvSpPr>
        <p:spPr/>
        <p:txBody>
          <a:bodyPr/>
          <a:lstStyle/>
          <a:p>
            <a:r>
              <a:rPr lang="en-US" sz="2800" dirty="0" smtClean="0"/>
              <a:t>Tread </a:t>
            </a:r>
            <a:r>
              <a:rPr lang="en-US" sz="2800" dirty="0" err="1" smtClean="0"/>
              <a:t>Lightly!’s</a:t>
            </a:r>
            <a:r>
              <a:rPr lang="en-US" sz="2800" dirty="0" smtClean="0"/>
              <a:t> core focus is on people that use or are affected by motorized and mechanized vehicles</a:t>
            </a:r>
            <a:r>
              <a:rPr lang="en-US" sz="2800" dirty="0" smtClean="0"/>
              <a:t>.</a:t>
            </a:r>
          </a:p>
          <a:p>
            <a:r>
              <a:rPr lang="en-US" sz="2800" b="1" dirty="0" smtClean="0"/>
              <a:t>Most activities that involve motorized vehicles are “banned” or “not authorized” </a:t>
            </a:r>
            <a:r>
              <a:rPr lang="en-US" sz="2800" b="1" dirty="0" smtClean="0"/>
              <a:t>within BSA (see the </a:t>
            </a:r>
            <a:r>
              <a:rPr lang="en-US" sz="2800" b="1" dirty="0" smtClean="0"/>
              <a:t>BSA Safety </a:t>
            </a:r>
            <a:r>
              <a:rPr lang="en-US" sz="2800" b="1" dirty="0" smtClean="0"/>
              <a:t>Manual)</a:t>
            </a:r>
          </a:p>
          <a:p>
            <a:r>
              <a:rPr lang="en-US" sz="2800" b="1" dirty="0" smtClean="0"/>
              <a:t>BSA National is considering allowing more motorized sports and has pilot programs.</a:t>
            </a:r>
          </a:p>
          <a:p>
            <a:r>
              <a:rPr lang="en-US" sz="2800" b="1" dirty="0" smtClean="0"/>
              <a:t>We must implement these programs in a safe and ethical manner!!!</a:t>
            </a:r>
            <a:endParaRPr lang="en-US" sz="2800" dirty="0" smtClean="0"/>
          </a:p>
          <a:p>
            <a:pPr>
              <a:buNone/>
            </a:pPr>
            <a:endParaRPr lang="en-US" sz="2800" dirty="0"/>
          </a:p>
        </p:txBody>
      </p:sp>
      <p:pic>
        <p:nvPicPr>
          <p:cNvPr id="4" name="Picture 3" descr="http://c.ocho.purlsmail.com/eb_members/25144/ftp/Tread%20Trainer/smTLLogo.jpg"/>
          <p:cNvPicPr/>
          <p:nvPr/>
        </p:nvPicPr>
        <p:blipFill>
          <a:blip r:embed="rId2" r:link="rId3" cstate="print"/>
          <a:srcRect/>
          <a:stretch>
            <a:fillRect/>
          </a:stretch>
        </p:blipFill>
        <p:spPr bwMode="auto">
          <a:xfrm>
            <a:off x="304800" y="533400"/>
            <a:ext cx="2486025"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743200" y="533400"/>
            <a:ext cx="6172200" cy="838200"/>
          </a:xfrm>
        </p:spPr>
        <p:txBody>
          <a:bodyPr/>
          <a:lstStyle/>
          <a:p>
            <a:r>
              <a:rPr lang="en-US" dirty="0" smtClean="0"/>
              <a:t>Why Tread Lightly?</a:t>
            </a:r>
            <a:endParaRPr lang="en-US" dirty="0"/>
          </a:p>
        </p:txBody>
      </p:sp>
      <p:sp>
        <p:nvSpPr>
          <p:cNvPr id="52227" name="Rectangle 3"/>
          <p:cNvSpPr>
            <a:spLocks noGrp="1" noChangeArrowheads="1"/>
          </p:cNvSpPr>
          <p:nvPr>
            <p:ph type="body" idx="1"/>
          </p:nvPr>
        </p:nvSpPr>
        <p:spPr/>
        <p:txBody>
          <a:bodyPr/>
          <a:lstStyle/>
          <a:p>
            <a:pPr>
              <a:buNone/>
            </a:pPr>
            <a:r>
              <a:rPr lang="en-US" dirty="0" smtClean="0"/>
              <a:t>BSA National Motorized Sports Pilot Programs:</a:t>
            </a:r>
          </a:p>
          <a:p>
            <a:r>
              <a:rPr lang="en-US" sz="2800" dirty="0" err="1" smtClean="0"/>
              <a:t>Motorboating</a:t>
            </a:r>
            <a:r>
              <a:rPr lang="en-US" sz="2800" dirty="0" smtClean="0"/>
              <a:t> </a:t>
            </a:r>
            <a:r>
              <a:rPr lang="en-US" sz="2400" dirty="0" smtClean="0"/>
              <a:t>(many existing Council waterfront programs)</a:t>
            </a:r>
          </a:p>
          <a:p>
            <a:r>
              <a:rPr lang="en-US" sz="2800" dirty="0" smtClean="0"/>
              <a:t>Snowmobiles </a:t>
            </a:r>
            <a:r>
              <a:rPr lang="en-US" sz="2800" dirty="0" smtClean="0"/>
              <a:t>(Venturing)</a:t>
            </a:r>
          </a:p>
          <a:p>
            <a:r>
              <a:rPr lang="en-US" sz="2800" dirty="0" smtClean="0"/>
              <a:t>Jet </a:t>
            </a:r>
            <a:r>
              <a:rPr lang="en-US" sz="2800" dirty="0" smtClean="0"/>
              <a:t>skis </a:t>
            </a:r>
            <a:r>
              <a:rPr lang="en-US" sz="2400" dirty="0" smtClean="0"/>
              <a:t>(pilot Council </a:t>
            </a:r>
            <a:r>
              <a:rPr lang="en-US" sz="2400" dirty="0" smtClean="0"/>
              <a:t>- Blue </a:t>
            </a:r>
            <a:r>
              <a:rPr lang="en-US" sz="2400" dirty="0" smtClean="0"/>
              <a:t>Ridge Mountains Council, </a:t>
            </a:r>
            <a:r>
              <a:rPr lang="en-US" sz="2400" dirty="0" smtClean="0"/>
              <a:t>VA)</a:t>
            </a:r>
            <a:endParaRPr lang="en-US" sz="2400" dirty="0" smtClean="0"/>
          </a:p>
          <a:p>
            <a:r>
              <a:rPr lang="en-US" sz="2800" dirty="0" smtClean="0"/>
              <a:t>ATVs (pilot Council </a:t>
            </a:r>
            <a:r>
              <a:rPr lang="en-US" sz="2800" dirty="0" smtClean="0"/>
              <a:t>- </a:t>
            </a:r>
            <a:r>
              <a:rPr lang="en-US" sz="2800" dirty="0" smtClean="0"/>
              <a:t>Buckskin Council, WV (setting up ATV program for </a:t>
            </a:r>
            <a:r>
              <a:rPr lang="en-US" sz="2800" dirty="0" smtClean="0"/>
              <a:t>this </a:t>
            </a:r>
            <a:r>
              <a:rPr lang="en-US" sz="2800" dirty="0" smtClean="0"/>
              <a:t>summer)</a:t>
            </a:r>
          </a:p>
          <a:p>
            <a:endParaRPr lang="en-US" sz="2800" dirty="0" smtClean="0"/>
          </a:p>
          <a:p>
            <a:r>
              <a:rPr lang="en-US" sz="2800" dirty="0" smtClean="0"/>
              <a:t>others (as identified)</a:t>
            </a:r>
          </a:p>
          <a:p>
            <a:endParaRPr lang="en-US" sz="2800" dirty="0" smtClean="0"/>
          </a:p>
          <a:p>
            <a:pPr>
              <a:buNone/>
            </a:pPr>
            <a:endParaRPr lang="en-US" sz="2800" dirty="0"/>
          </a:p>
        </p:txBody>
      </p:sp>
      <p:pic>
        <p:nvPicPr>
          <p:cNvPr id="4" name="Picture 3" descr="http://c.ocho.purlsmail.com/eb_members/25144/ftp/Tread%20Trainer/smTLLogo.jpg"/>
          <p:cNvPicPr/>
          <p:nvPr/>
        </p:nvPicPr>
        <p:blipFill>
          <a:blip r:embed="rId2" r:link="rId3" cstate="print"/>
          <a:srcRect/>
          <a:stretch>
            <a:fillRect/>
          </a:stretch>
        </p:blipFill>
        <p:spPr bwMode="auto">
          <a:xfrm>
            <a:off x="304800" y="533400"/>
            <a:ext cx="2486025"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971800" y="304800"/>
            <a:ext cx="6172200" cy="838200"/>
          </a:xfrm>
        </p:spPr>
        <p:txBody>
          <a:bodyPr/>
          <a:lstStyle/>
          <a:p>
            <a:r>
              <a:rPr lang="en-US" dirty="0" smtClean="0"/>
              <a:t>Tread Lightly Training</a:t>
            </a:r>
            <a:endParaRPr lang="en-US" dirty="0"/>
          </a:p>
        </p:txBody>
      </p:sp>
      <p:pic>
        <p:nvPicPr>
          <p:cNvPr id="5" name="Picture 4" descr="http://c.ocho.purlsmail.com/eb_members/25144/ftp/Tread%20Trainer/trainlogo.jpg"/>
          <p:cNvPicPr/>
          <p:nvPr/>
        </p:nvPicPr>
        <p:blipFill>
          <a:blip r:embed="rId2" r:link="rId3" cstate="print"/>
          <a:srcRect/>
          <a:stretch>
            <a:fillRect/>
          </a:stretch>
        </p:blipFill>
        <p:spPr bwMode="auto">
          <a:xfrm>
            <a:off x="457200" y="304800"/>
            <a:ext cx="2381250" cy="876300"/>
          </a:xfrm>
          <a:prstGeom prst="rect">
            <a:avLst/>
          </a:prstGeom>
          <a:noFill/>
          <a:ln w="9525">
            <a:noFill/>
            <a:miter lim="800000"/>
            <a:headEnd/>
            <a:tailEnd/>
          </a:ln>
        </p:spPr>
      </p:pic>
      <p:graphicFrame>
        <p:nvGraphicFramePr>
          <p:cNvPr id="6" name="Table 5"/>
          <p:cNvGraphicFramePr>
            <a:graphicFrameLocks noGrp="1"/>
          </p:cNvGraphicFramePr>
          <p:nvPr/>
        </p:nvGraphicFramePr>
        <p:xfrm>
          <a:off x="762000" y="1752600"/>
          <a:ext cx="7772400" cy="2061972"/>
        </p:xfrm>
        <a:graphic>
          <a:graphicData uri="http://schemas.openxmlformats.org/drawingml/2006/table">
            <a:tbl>
              <a:tblPr/>
              <a:tblGrid>
                <a:gridCol w="7772400"/>
              </a:tblGrid>
              <a:tr h="994806">
                <a:tc>
                  <a:txBody>
                    <a:bodyPr/>
                    <a:lstStyle/>
                    <a:p>
                      <a:pPr marL="0" marR="0">
                        <a:lnSpc>
                          <a:spcPct val="115000"/>
                        </a:lnSpc>
                      </a:pPr>
                      <a:r>
                        <a:rPr lang="en-US" sz="2000" b="1" dirty="0">
                          <a:latin typeface="Arial"/>
                          <a:ea typeface="Times New Roman"/>
                        </a:rPr>
                        <a:t>Fresno—April 2, 2011 </a:t>
                      </a:r>
                      <a:endParaRPr lang="en-US" sz="2000" dirty="0">
                        <a:latin typeface="Calibri"/>
                        <a:ea typeface="Times New Roman"/>
                      </a:endParaRPr>
                    </a:p>
                    <a:p>
                      <a:pPr marL="0" marR="0">
                        <a:lnSpc>
                          <a:spcPct val="115000"/>
                        </a:lnSpc>
                      </a:pPr>
                      <a:r>
                        <a:rPr lang="en-US" sz="2000" i="1" dirty="0">
                          <a:solidFill>
                            <a:srgbClr val="000000"/>
                          </a:solidFill>
                          <a:latin typeface="Arial"/>
                          <a:ea typeface="Times New Roman"/>
                        </a:rPr>
                        <a:t>Registration Opens February 28, 2011 Closes March 28, 2011</a:t>
                      </a:r>
                      <a:endParaRPr lang="en-US" sz="2000" dirty="0">
                        <a:latin typeface="Calibri"/>
                        <a:ea typeface="Times New Roman"/>
                      </a:endParaRPr>
                    </a:p>
                    <a:p>
                      <a:pPr marL="0" marR="0">
                        <a:lnSpc>
                          <a:spcPct val="115000"/>
                        </a:lnSpc>
                        <a:spcBef>
                          <a:spcPts val="0"/>
                        </a:spcBef>
                        <a:spcAft>
                          <a:spcPts val="1000"/>
                        </a:spcAft>
                      </a:pPr>
                      <a:r>
                        <a:rPr lang="en-US" sz="2000" u="sng" dirty="0">
                          <a:solidFill>
                            <a:srgbClr val="000000"/>
                          </a:solidFill>
                          <a:latin typeface="Calibri"/>
                          <a:ea typeface="Calibri"/>
                          <a:cs typeface="Times New Roman"/>
                          <a:hlinkClick r:id="rId4"/>
                        </a:rPr>
                        <a:t>Hampton Inn &amp; Suites </a:t>
                      </a:r>
                      <a:r>
                        <a:rPr lang="en-US" sz="2000" u="sng" dirty="0" smtClean="0">
                          <a:solidFill>
                            <a:srgbClr val="000000"/>
                          </a:solidFill>
                          <a:latin typeface="Calibri"/>
                          <a:ea typeface="Calibri"/>
                          <a:cs typeface="Times New Roman"/>
                          <a:hlinkClick r:id="rId4"/>
                        </a:rPr>
                        <a:t>Fresno</a:t>
                      </a:r>
                      <a:endParaRPr lang="en-US" sz="2000" dirty="0">
                        <a:latin typeface="Calibri"/>
                        <a:ea typeface="Calibri"/>
                        <a:cs typeface="Times New Roman"/>
                      </a:endParaRPr>
                    </a:p>
                  </a:txBody>
                  <a:tcPr marL="58615" marR="5861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6395">
                <a:tc>
                  <a:txBody>
                    <a:bodyPr/>
                    <a:lstStyle/>
                    <a:p>
                      <a:pPr marL="0" marR="0">
                        <a:lnSpc>
                          <a:spcPct val="115000"/>
                        </a:lnSpc>
                      </a:pPr>
                      <a:r>
                        <a:rPr lang="en-US" sz="2000" b="1" dirty="0" smtClean="0">
                          <a:latin typeface="Arial"/>
                          <a:ea typeface="Times New Roman"/>
                        </a:rPr>
                        <a:t>Livermore/Tracy </a:t>
                      </a:r>
                      <a:r>
                        <a:rPr lang="en-US" sz="2000" b="1" dirty="0">
                          <a:latin typeface="Arial"/>
                          <a:ea typeface="Times New Roman"/>
                        </a:rPr>
                        <a:t>Area—May 5, 2011 </a:t>
                      </a:r>
                      <a:endParaRPr lang="en-US" sz="2000" dirty="0">
                        <a:latin typeface="Calibri"/>
                        <a:ea typeface="Times New Roman"/>
                      </a:endParaRPr>
                    </a:p>
                    <a:p>
                      <a:pPr marL="0" marR="0">
                        <a:lnSpc>
                          <a:spcPct val="115000"/>
                        </a:lnSpc>
                      </a:pPr>
                      <a:r>
                        <a:rPr lang="en-US" sz="2000" i="1" dirty="0">
                          <a:solidFill>
                            <a:srgbClr val="000000"/>
                          </a:solidFill>
                          <a:latin typeface="Arial"/>
                          <a:ea typeface="Times New Roman"/>
                        </a:rPr>
                        <a:t>Registration Opens April 4, 2011 Closes May 2, 2011</a:t>
                      </a:r>
                      <a:endParaRPr lang="en-US" sz="2000" dirty="0">
                        <a:latin typeface="Calibri"/>
                        <a:ea typeface="Times New Roman"/>
                      </a:endParaRPr>
                    </a:p>
                    <a:p>
                      <a:pPr marL="0" marR="0">
                        <a:lnSpc>
                          <a:spcPct val="115000"/>
                        </a:lnSpc>
                        <a:spcBef>
                          <a:spcPts val="0"/>
                        </a:spcBef>
                        <a:spcAft>
                          <a:spcPts val="1000"/>
                        </a:spcAft>
                      </a:pPr>
                      <a:r>
                        <a:rPr lang="en-US" sz="2000" dirty="0" smtClean="0">
                          <a:latin typeface="Calibri"/>
                          <a:ea typeface="Calibri"/>
                          <a:cs typeface="Times New Roman"/>
                        </a:rPr>
                        <a:t>Tracey</a:t>
                      </a:r>
                      <a:r>
                        <a:rPr lang="en-US" sz="2000" dirty="0">
                          <a:latin typeface="Calibri"/>
                          <a:ea typeface="Calibri"/>
                          <a:cs typeface="Times New Roman"/>
                        </a:rPr>
                        <a:t>/ Livermore Area (Possibly Carnegie SVRA</a:t>
                      </a:r>
                      <a:r>
                        <a:rPr lang="en-US" sz="2000" dirty="0" smtClean="0">
                          <a:latin typeface="Calibri"/>
                          <a:ea typeface="Calibri"/>
                          <a:cs typeface="Times New Roman"/>
                        </a:rPr>
                        <a:t>)</a:t>
                      </a:r>
                      <a:endParaRPr lang="en-US" sz="2000" dirty="0">
                        <a:latin typeface="Calibri"/>
                        <a:ea typeface="Calibri"/>
                        <a:cs typeface="Times New Roman"/>
                      </a:endParaRPr>
                    </a:p>
                  </a:txBody>
                  <a:tcPr marL="58615" marR="5861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609600" y="1295400"/>
            <a:ext cx="2474139" cy="369332"/>
          </a:xfrm>
          <a:prstGeom prst="rect">
            <a:avLst/>
          </a:prstGeom>
        </p:spPr>
        <p:txBody>
          <a:bodyPr wrap="none">
            <a:spAutoFit/>
          </a:bodyPr>
          <a:lstStyle/>
          <a:p>
            <a:r>
              <a:rPr lang="en-US" b="1" dirty="0" smtClean="0"/>
              <a:t> Tread Trainer Courses</a:t>
            </a:r>
            <a:endParaRPr lang="en-US" dirty="0"/>
          </a:p>
        </p:txBody>
      </p:sp>
      <p:sp>
        <p:nvSpPr>
          <p:cNvPr id="9" name="Rectangle 8"/>
          <p:cNvSpPr/>
          <p:nvPr/>
        </p:nvSpPr>
        <p:spPr>
          <a:xfrm>
            <a:off x="685800" y="4724400"/>
            <a:ext cx="7848600" cy="1569660"/>
          </a:xfrm>
          <a:prstGeom prst="rect">
            <a:avLst/>
          </a:prstGeom>
        </p:spPr>
        <p:txBody>
          <a:bodyPr wrap="square">
            <a:spAutoFit/>
          </a:bodyPr>
          <a:lstStyle/>
          <a:p>
            <a:r>
              <a:rPr lang="en-US" sz="2000" b="1" dirty="0" smtClean="0"/>
              <a:t>Livermore/Tracy </a:t>
            </a:r>
            <a:r>
              <a:rPr lang="en-US" sz="2000" b="1" dirty="0" smtClean="0"/>
              <a:t>Area –May 6 and 7</a:t>
            </a:r>
            <a:endParaRPr lang="en-US" sz="2000" dirty="0" smtClean="0"/>
          </a:p>
          <a:p>
            <a:r>
              <a:rPr lang="en-US" sz="2000" i="1" dirty="0" smtClean="0"/>
              <a:t>Registration Opens March 28, 2011 Closes April 29, 2011</a:t>
            </a:r>
            <a:endParaRPr lang="en-US" sz="2000" dirty="0" smtClean="0"/>
          </a:p>
          <a:p>
            <a:r>
              <a:rPr lang="en-US" sz="2000" dirty="0" smtClean="0"/>
              <a:t>2850 Constitution </a:t>
            </a:r>
            <a:r>
              <a:rPr lang="en-US" sz="2000" dirty="0" smtClean="0"/>
              <a:t>Drive,  Livermore, CA 94551</a:t>
            </a:r>
            <a:r>
              <a:rPr lang="en-US" dirty="0" smtClean="0"/>
              <a:t/>
            </a:r>
            <a:br>
              <a:rPr lang="en-US" dirty="0" smtClean="0"/>
            </a:br>
            <a:endParaRPr lang="en-US" dirty="0" smtClean="0"/>
          </a:p>
          <a:p>
            <a:r>
              <a:rPr lang="en-US" dirty="0" err="1" smtClean="0"/>
              <a:t>Precourse</a:t>
            </a:r>
            <a:r>
              <a:rPr lang="en-US" dirty="0" smtClean="0"/>
              <a:t> Conference Call April 20 @ 10am or April 21 @ 3pm (Required)</a:t>
            </a:r>
            <a:endParaRPr lang="en-US" dirty="0"/>
          </a:p>
        </p:txBody>
      </p:sp>
      <p:sp>
        <p:nvSpPr>
          <p:cNvPr id="10" name="Rectangle 9"/>
          <p:cNvSpPr/>
          <p:nvPr/>
        </p:nvSpPr>
        <p:spPr>
          <a:xfrm>
            <a:off x="685800" y="4343400"/>
            <a:ext cx="3175293" cy="369332"/>
          </a:xfrm>
          <a:prstGeom prst="rect">
            <a:avLst/>
          </a:prstGeom>
        </p:spPr>
        <p:txBody>
          <a:bodyPr wrap="none">
            <a:spAutoFit/>
          </a:bodyPr>
          <a:lstStyle/>
          <a:p>
            <a:r>
              <a:rPr lang="en-US" b="1" dirty="0" smtClean="0"/>
              <a:t>Master Tread Trainer Courses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Successful Implementation</a:t>
            </a:r>
          </a:p>
        </p:txBody>
      </p:sp>
      <p:sp>
        <p:nvSpPr>
          <p:cNvPr id="53251" name="Rectangle 3"/>
          <p:cNvSpPr>
            <a:spLocks noGrp="1" noChangeArrowheads="1"/>
          </p:cNvSpPr>
          <p:nvPr>
            <p:ph type="body" idx="1"/>
          </p:nvPr>
        </p:nvSpPr>
        <p:spPr/>
        <p:txBody>
          <a:bodyPr/>
          <a:lstStyle/>
          <a:p>
            <a:pPr>
              <a:lnSpc>
                <a:spcPct val="90000"/>
              </a:lnSpc>
            </a:pPr>
            <a:r>
              <a:rPr lang="en-US" sz="2800" dirty="0"/>
              <a:t>New “</a:t>
            </a:r>
            <a:r>
              <a:rPr lang="en-US" sz="2800" b="1" i="1" dirty="0"/>
              <a:t>Council Outdoor Ethics Advocate</a:t>
            </a:r>
            <a:r>
              <a:rPr lang="en-US" sz="2800" dirty="0"/>
              <a:t>” position will help council succeed with challenges of Leave No Trace implementation</a:t>
            </a:r>
          </a:p>
          <a:p>
            <a:pPr lvl="1">
              <a:lnSpc>
                <a:spcPct val="90000"/>
              </a:lnSpc>
            </a:pPr>
            <a:r>
              <a:rPr lang="en-US" sz="2400" dirty="0"/>
              <a:t>Recruit Leave No Trace Trainers and Master Educators</a:t>
            </a:r>
          </a:p>
          <a:p>
            <a:pPr lvl="1">
              <a:lnSpc>
                <a:spcPct val="90000"/>
              </a:lnSpc>
            </a:pPr>
            <a:r>
              <a:rPr lang="en-US" sz="2400" dirty="0"/>
              <a:t>Promote and coordinate Leave No Trace training efforts at local council level</a:t>
            </a:r>
          </a:p>
          <a:p>
            <a:pPr lvl="1">
              <a:lnSpc>
                <a:spcPct val="90000"/>
              </a:lnSpc>
            </a:pPr>
            <a:r>
              <a:rPr lang="en-US" sz="2400" dirty="0"/>
              <a:t>Coordinate with, and serve as a member </a:t>
            </a:r>
            <a:r>
              <a:rPr lang="en-US" sz="2400" dirty="0" smtClean="0"/>
              <a:t>Training</a:t>
            </a:r>
            <a:r>
              <a:rPr lang="en-US" sz="2400" dirty="0"/>
              <a:t>, Camping, Program and Conservation committee(s)</a:t>
            </a:r>
          </a:p>
          <a:p>
            <a:pPr lvl="1">
              <a:lnSpc>
                <a:spcPct val="90000"/>
              </a:lnSpc>
            </a:pPr>
            <a:r>
              <a:rPr lang="en-US" sz="2400" dirty="0"/>
              <a:t>Report progress to the National Task </a:t>
            </a:r>
            <a:r>
              <a:rPr lang="en-US" sz="2400" dirty="0" smtClean="0"/>
              <a:t>Force</a:t>
            </a:r>
          </a:p>
          <a:p>
            <a:pPr>
              <a:lnSpc>
                <a:spcPct val="90000"/>
              </a:lnSpc>
            </a:pPr>
            <a:r>
              <a:rPr lang="en-US" dirty="0" smtClean="0"/>
              <a:t>Commissioner’s are a link to the units in providing information and access to resources.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dirty="0" smtClean="0"/>
              <a:t>Commissioner’s </a:t>
            </a:r>
            <a:r>
              <a:rPr lang="en-US" dirty="0"/>
              <a:t>Roll Out Plan</a:t>
            </a:r>
          </a:p>
        </p:txBody>
      </p:sp>
      <p:sp>
        <p:nvSpPr>
          <p:cNvPr id="58371" name="Rectangle 3"/>
          <p:cNvSpPr>
            <a:spLocks noGrp="1" noChangeArrowheads="1"/>
          </p:cNvSpPr>
          <p:nvPr>
            <p:ph type="body" idx="1"/>
          </p:nvPr>
        </p:nvSpPr>
        <p:spPr>
          <a:xfrm>
            <a:off x="2743200" y="1295400"/>
            <a:ext cx="6172200" cy="5410200"/>
          </a:xfrm>
        </p:spPr>
        <p:txBody>
          <a:bodyPr/>
          <a:lstStyle/>
          <a:p>
            <a:pPr>
              <a:lnSpc>
                <a:spcPct val="90000"/>
              </a:lnSpc>
            </a:pPr>
            <a:r>
              <a:rPr lang="en-US" sz="2800" dirty="0"/>
              <a:t>Identify </a:t>
            </a:r>
            <a:r>
              <a:rPr lang="en-US" sz="2800" dirty="0" smtClean="0"/>
              <a:t>your Council Outdoor </a:t>
            </a:r>
            <a:r>
              <a:rPr lang="en-US" sz="2800" dirty="0"/>
              <a:t>Ethics Advocate </a:t>
            </a:r>
          </a:p>
          <a:p>
            <a:pPr>
              <a:lnSpc>
                <a:spcPct val="90000"/>
              </a:lnSpc>
            </a:pPr>
            <a:r>
              <a:rPr lang="en-US" sz="2800" dirty="0" smtClean="0"/>
              <a:t>Identify </a:t>
            </a:r>
            <a:r>
              <a:rPr lang="en-US" sz="2800" dirty="0"/>
              <a:t>Trainers and Master </a:t>
            </a:r>
            <a:r>
              <a:rPr lang="en-US" sz="2800" dirty="0" smtClean="0"/>
              <a:t>Educators</a:t>
            </a:r>
          </a:p>
          <a:p>
            <a:pPr lvl="1">
              <a:lnSpc>
                <a:spcPct val="90000"/>
              </a:lnSpc>
            </a:pPr>
            <a:r>
              <a:rPr lang="en-US" dirty="0" smtClean="0"/>
              <a:t>Provide training schedules to units</a:t>
            </a:r>
            <a:endParaRPr lang="en-US" dirty="0"/>
          </a:p>
          <a:p>
            <a:pPr>
              <a:lnSpc>
                <a:spcPct val="90000"/>
              </a:lnSpc>
            </a:pPr>
            <a:r>
              <a:rPr lang="en-US" sz="2800" dirty="0" smtClean="0"/>
              <a:t>Promote </a:t>
            </a:r>
            <a:r>
              <a:rPr lang="en-US" sz="2800" dirty="0"/>
              <a:t>Leave No Trace Awareness</a:t>
            </a:r>
          </a:p>
          <a:p>
            <a:pPr lvl="1">
              <a:lnSpc>
                <a:spcPct val="90000"/>
              </a:lnSpc>
            </a:pPr>
            <a:r>
              <a:rPr lang="en-US" dirty="0" smtClean="0"/>
              <a:t>Roundtables</a:t>
            </a:r>
            <a:r>
              <a:rPr lang="en-US" dirty="0"/>
              <a:t>, </a:t>
            </a:r>
            <a:r>
              <a:rPr lang="en-US" dirty="0" err="1"/>
              <a:t>camporees</a:t>
            </a:r>
            <a:r>
              <a:rPr lang="en-US" dirty="0"/>
              <a:t>, etc.</a:t>
            </a:r>
          </a:p>
          <a:p>
            <a:pPr lvl="1">
              <a:lnSpc>
                <a:spcPct val="90000"/>
              </a:lnSpc>
            </a:pPr>
            <a:r>
              <a:rPr lang="en-US" dirty="0" smtClean="0"/>
              <a:t>Attend </a:t>
            </a:r>
            <a:r>
              <a:rPr lang="en-US" dirty="0"/>
              <a:t>BSA LNT 101 </a:t>
            </a:r>
            <a:r>
              <a:rPr lang="en-US" dirty="0" smtClean="0"/>
              <a:t>course to come </a:t>
            </a:r>
            <a:r>
              <a:rPr lang="en-US" dirty="0"/>
              <a:t>up to speed on </a:t>
            </a:r>
            <a:r>
              <a:rPr lang="en-US" dirty="0" smtClean="0"/>
              <a:t>basics </a:t>
            </a:r>
            <a:r>
              <a:rPr lang="en-US" dirty="0" smtClean="0">
                <a:solidFill>
                  <a:srgbClr val="92D050"/>
                </a:solidFill>
              </a:rPr>
              <a:t>(Set the Example)</a:t>
            </a:r>
            <a:endParaRPr lang="en-US" dirty="0">
              <a:solidFill>
                <a:srgbClr val="92D050"/>
              </a:solidFill>
            </a:endParaRPr>
          </a:p>
          <a:p>
            <a:pPr>
              <a:lnSpc>
                <a:spcPct val="90000"/>
              </a:lnSpc>
            </a:pPr>
            <a:r>
              <a:rPr lang="en-US" sz="2800" dirty="0" smtClean="0"/>
              <a:t>Review progress of your units in the annual Council Outdoor </a:t>
            </a:r>
            <a:r>
              <a:rPr lang="en-US" sz="2800" dirty="0"/>
              <a:t>Ethics Advocate report</a:t>
            </a:r>
          </a:p>
        </p:txBody>
      </p:sp>
      <p:pic>
        <p:nvPicPr>
          <p:cNvPr id="5" name="Picture 4"/>
          <p:cNvPicPr/>
          <p:nvPr/>
        </p:nvPicPr>
        <p:blipFill>
          <a:blip r:embed="rId2" cstate="print"/>
          <a:srcRect/>
          <a:stretch>
            <a:fillRect/>
          </a:stretch>
        </p:blipFill>
        <p:spPr bwMode="auto">
          <a:xfrm>
            <a:off x="228600" y="1295400"/>
            <a:ext cx="2438400" cy="3733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 </a:t>
            </a:r>
            <a:r>
              <a:rPr lang="en-US" dirty="0">
                <a:solidFill>
                  <a:srgbClr val="006600"/>
                </a:solidFill>
              </a:rPr>
              <a:t>Outdoor Recreational Visitations</a:t>
            </a:r>
          </a:p>
        </p:txBody>
      </p:sp>
      <p:sp>
        <p:nvSpPr>
          <p:cNvPr id="11267" name="Rectangle 3"/>
          <p:cNvSpPr>
            <a:spLocks noGrp="1" noChangeArrowheads="1"/>
          </p:cNvSpPr>
          <p:nvPr>
            <p:ph type="body" sz="half" idx="1"/>
          </p:nvPr>
        </p:nvSpPr>
        <p:spPr>
          <a:xfrm>
            <a:off x="685800" y="1981200"/>
            <a:ext cx="3810000" cy="2667000"/>
          </a:xfrm>
        </p:spPr>
        <p:txBody>
          <a:bodyPr/>
          <a:lstStyle/>
          <a:p>
            <a:pPr algn="ctr">
              <a:buFontTx/>
              <a:buNone/>
            </a:pPr>
            <a:r>
              <a:rPr lang="en-US"/>
              <a:t>Wilderness Recreation Visitation Days</a:t>
            </a:r>
          </a:p>
          <a:p>
            <a:r>
              <a:rPr lang="en-US"/>
              <a:t>1975	7 Million</a:t>
            </a:r>
          </a:p>
          <a:p>
            <a:r>
              <a:rPr lang="en-US"/>
              <a:t>1985	15 Million</a:t>
            </a:r>
          </a:p>
          <a:p>
            <a:r>
              <a:rPr lang="en-US"/>
              <a:t>2000	20 Million</a:t>
            </a:r>
          </a:p>
        </p:txBody>
      </p:sp>
      <p:sp>
        <p:nvSpPr>
          <p:cNvPr id="11268" name="Rectangle 4"/>
          <p:cNvSpPr>
            <a:spLocks noGrp="1" noChangeArrowheads="1"/>
          </p:cNvSpPr>
          <p:nvPr>
            <p:ph type="body" sz="half" idx="2"/>
          </p:nvPr>
        </p:nvSpPr>
        <p:spPr>
          <a:xfrm>
            <a:off x="4648200" y="1981200"/>
            <a:ext cx="3810000" cy="2667000"/>
          </a:xfrm>
        </p:spPr>
        <p:txBody>
          <a:bodyPr/>
          <a:lstStyle/>
          <a:p>
            <a:r>
              <a:rPr lang="en-US" dirty="0">
                <a:solidFill>
                  <a:schemeClr val="tx2"/>
                </a:solidFill>
              </a:rPr>
              <a:t>National Park Visitations</a:t>
            </a:r>
          </a:p>
          <a:p>
            <a:r>
              <a:rPr lang="en-US" dirty="0">
                <a:solidFill>
                  <a:schemeClr val="tx2"/>
                </a:solidFill>
              </a:rPr>
              <a:t>1950	33 Million</a:t>
            </a:r>
          </a:p>
          <a:p>
            <a:r>
              <a:rPr lang="en-US" dirty="0">
                <a:solidFill>
                  <a:schemeClr val="tx2"/>
                </a:solidFill>
              </a:rPr>
              <a:t>1970	172 Million</a:t>
            </a:r>
          </a:p>
          <a:p>
            <a:r>
              <a:rPr lang="en-US" dirty="0">
                <a:solidFill>
                  <a:schemeClr val="tx2"/>
                </a:solidFill>
              </a:rPr>
              <a:t>2000	287 Million</a:t>
            </a:r>
          </a:p>
        </p:txBody>
      </p:sp>
      <p:sp>
        <p:nvSpPr>
          <p:cNvPr id="11270" name="Rectangle 6"/>
          <p:cNvSpPr>
            <a:spLocks noChangeArrowheads="1"/>
          </p:cNvSpPr>
          <p:nvPr/>
        </p:nvSpPr>
        <p:spPr bwMode="auto">
          <a:xfrm>
            <a:off x="762000" y="5181600"/>
            <a:ext cx="7620000" cy="990600"/>
          </a:xfrm>
          <a:prstGeom prst="rect">
            <a:avLst/>
          </a:prstGeom>
          <a:noFill/>
          <a:ln w="9525">
            <a:noFill/>
            <a:miter lim="800000"/>
            <a:headEnd/>
            <a:tailEnd/>
          </a:ln>
          <a:effectLst/>
        </p:spPr>
        <p:txBody>
          <a:bodyPr/>
          <a:lstStyle/>
          <a:p>
            <a:pPr marL="457200" indent="-457200" algn="ctr">
              <a:spcBef>
                <a:spcPct val="20000"/>
              </a:spcBef>
            </a:pPr>
            <a:r>
              <a:rPr lang="en-US" sz="2800" dirty="0">
                <a:solidFill>
                  <a:schemeClr val="tx2"/>
                </a:solidFill>
              </a:rPr>
              <a:t>Combined Visitations to Public Lands</a:t>
            </a:r>
          </a:p>
          <a:p>
            <a:pPr marL="457200" indent="-457200" algn="ctr">
              <a:spcBef>
                <a:spcPct val="20000"/>
              </a:spcBef>
              <a:buFontTx/>
              <a:buChar char="•"/>
            </a:pPr>
            <a:r>
              <a:rPr lang="en-US" sz="2800" dirty="0">
                <a:solidFill>
                  <a:schemeClr val="tx2"/>
                </a:solidFill>
              </a:rPr>
              <a:t>2000 		 </a:t>
            </a:r>
            <a:r>
              <a:rPr lang="en-US" sz="2800" b="1" dirty="0">
                <a:solidFill>
                  <a:srgbClr val="92D050"/>
                </a:solidFill>
              </a:rPr>
              <a:t>Over 700 Million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438400" y="471101"/>
            <a:ext cx="48768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"Conservation Pledge“</a:t>
            </a:r>
            <a:endParaRPr kumimoji="0" lang="en-US" sz="36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cs typeface="Arial" pitchFamily="34" charset="0"/>
            </a:endParaRPr>
          </a:p>
        </p:txBody>
      </p:sp>
      <p:pic>
        <p:nvPicPr>
          <p:cNvPr id="29697" name="Picture 1" descr="Picture2"/>
          <p:cNvPicPr>
            <a:picLocks noChangeAspect="1" noChangeArrowheads="1"/>
          </p:cNvPicPr>
          <p:nvPr/>
        </p:nvPicPr>
        <p:blipFill>
          <a:blip r:embed="rId2" cstate="print"/>
          <a:srcRect/>
          <a:stretch>
            <a:fillRect/>
          </a:stretch>
        </p:blipFill>
        <p:spPr bwMode="auto">
          <a:xfrm>
            <a:off x="457200" y="1600200"/>
            <a:ext cx="1600200" cy="2607067"/>
          </a:xfrm>
          <a:prstGeom prst="rect">
            <a:avLst/>
          </a:prstGeom>
          <a:noFill/>
        </p:spPr>
      </p:pic>
      <p:sp>
        <p:nvSpPr>
          <p:cNvPr id="29699" name="Rectangle 3"/>
          <p:cNvSpPr>
            <a:spLocks noChangeArrowheads="1"/>
          </p:cNvSpPr>
          <p:nvPr/>
        </p:nvSpPr>
        <p:spPr bwMode="auto">
          <a:xfrm>
            <a:off x="3124200" y="1295400"/>
            <a:ext cx="32766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"I give my pledge as an American to save and faithfully to defend from waste the natural resources of my Country — its soil and minerals, its forests, water and wildlife."</a:t>
            </a:r>
            <a:r>
              <a:rPr kumimoji="0" lang="en-US" sz="2800" b="0" i="0" u="none" strike="noStrike" cap="none" normalizeH="0" baseline="0" dirty="0" smtClean="0">
                <a:ln>
                  <a:noFill/>
                </a:ln>
                <a:solidFill>
                  <a:schemeClr val="tx1"/>
                </a:solidFill>
                <a:effectLst/>
                <a:latin typeface="Times New Roman" pitchFamily="18" charset="0"/>
                <a:cs typeface="Arial" pitchFamily="34" charset="0"/>
              </a:rPr>
              <a:t> </a:t>
            </a:r>
          </a:p>
        </p:txBody>
      </p:sp>
      <p:pic>
        <p:nvPicPr>
          <p:cNvPr id="40961" name="Picture 1"/>
          <p:cNvPicPr>
            <a:picLocks noChangeAspect="1" noChangeArrowheads="1"/>
          </p:cNvPicPr>
          <p:nvPr/>
        </p:nvPicPr>
        <p:blipFill>
          <a:blip r:embed="rId3" cstate="print"/>
          <a:srcRect/>
          <a:stretch>
            <a:fillRect/>
          </a:stretch>
        </p:blipFill>
        <p:spPr bwMode="auto">
          <a:xfrm>
            <a:off x="6705600" y="1828800"/>
            <a:ext cx="2215798" cy="30773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762000" y="391180"/>
            <a:ext cx="6934200" cy="5170646"/>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4400" b="1" i="0" u="none" strike="noStrike" cap="none" normalizeH="0" baseline="0" dirty="0" smtClean="0">
                <a:ln>
                  <a:noFill/>
                </a:ln>
                <a:solidFill>
                  <a:schemeClr val="tx1"/>
                </a:solidFill>
                <a:effectLst/>
                <a:latin typeface="BalloonEFDropShadow" pitchFamily="2" charset="0"/>
                <a:cs typeface="Arial" pitchFamily="34" charset="0"/>
              </a:rPr>
              <a:t>T</a:t>
            </a:r>
            <a:r>
              <a:rPr kumimoji="0" lang="en-US" sz="4400" b="1" i="0" u="none" strike="noStrike" cap="none" normalizeH="0" baseline="0" dirty="0" smtClean="0" bmk="">
                <a:ln>
                  <a:noFill/>
                </a:ln>
                <a:solidFill>
                  <a:schemeClr val="tx1"/>
                </a:solidFill>
                <a:effectLst/>
                <a:latin typeface="BalloonEFDropShadow" pitchFamily="2" charset="0"/>
                <a:cs typeface="Arial" pitchFamily="34" charset="0"/>
              </a:rPr>
              <a:t>he Outdoor Code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BalloonEFDropShadow"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As an American, I will do my best to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DomCasual BT"/>
                <a:ea typeface="Times New Roman" pitchFamily="18" charset="0"/>
                <a:cs typeface="Arial" pitchFamily="34" charset="0"/>
              </a:rPr>
              <a:t> </a:t>
            </a:r>
            <a:endParaRPr kumimoji="0" lang="en-US" sz="2800" b="0" i="0" u="none" strike="noStrike" cap="none" normalizeH="0" baseline="0" dirty="0" smtClean="0">
              <a:ln>
                <a:noFill/>
              </a:ln>
              <a:solidFill>
                <a:schemeClr val="tx1"/>
              </a:solidFill>
              <a:effectLst/>
              <a:latin typeface="Times New Roman" pitchFamily="18" charset="0"/>
              <a:cs typeface="Arial" pitchFamily="34" charset="0"/>
            </a:endParaRP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Be clean in my outdoor manners</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 </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Be careful with fire</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 </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Be considerate in the outdoors, and</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 </a:t>
            </a:r>
          </a:p>
          <a:p>
            <a:pPr lvl="1" eaLnBrk="0" hangingPunct="0"/>
            <a:r>
              <a:rPr kumimoji="0" lang="en-US" sz="2800" b="0" i="0" u="none" strike="noStrike" cap="none" normalizeH="0" baseline="0" dirty="0" smtClean="0">
                <a:ln>
                  <a:noFill/>
                </a:ln>
                <a:solidFill>
                  <a:schemeClr val="tx1"/>
                </a:solidFill>
                <a:effectLst/>
                <a:latin typeface="BalloonEFDropShadow" pitchFamily="2" charset="0"/>
                <a:ea typeface="Times New Roman" pitchFamily="18" charset="0"/>
                <a:cs typeface="Arial" pitchFamily="34" charset="0"/>
              </a:rPr>
              <a:t>Be conservation minded. </a:t>
            </a:r>
            <a:endParaRPr kumimoji="0" lang="en-US" sz="2800" b="0" i="0" u="none" strike="noStrike" cap="none" normalizeH="0" baseline="0" dirty="0" smtClean="0">
              <a:ln>
                <a:noFill/>
              </a:ln>
              <a:solidFill>
                <a:schemeClr val="tx1"/>
              </a:solidFill>
              <a:effectLst/>
              <a:latin typeface="BalloonEFDropShadow"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Elephants In The Jungle ">
            <a:hlinkClick r:id="rId2" tooltip="Click to see printable version: Elephants In The Jungle "/>
          </p:cNvPr>
          <p:cNvPicPr>
            <a:picLocks noChangeAspect="1" noChangeArrowheads="1"/>
          </p:cNvPicPr>
          <p:nvPr/>
        </p:nvPicPr>
        <p:blipFill>
          <a:blip r:embed="rId3" cstate="print"/>
          <a:srcRect/>
          <a:stretch>
            <a:fillRect/>
          </a:stretch>
        </p:blipFill>
        <p:spPr bwMode="auto">
          <a:xfrm>
            <a:off x="533400" y="1752600"/>
            <a:ext cx="3327400" cy="4638675"/>
          </a:xfrm>
          <a:prstGeom prst="rect">
            <a:avLst/>
          </a:prstGeom>
          <a:noFill/>
        </p:spPr>
      </p:pic>
      <p:sp>
        <p:nvSpPr>
          <p:cNvPr id="20484" name="Rectangle 4"/>
          <p:cNvSpPr>
            <a:spLocks noGrp="1" noChangeArrowheads="1"/>
          </p:cNvSpPr>
          <p:nvPr>
            <p:ph type="title" idx="4294967295"/>
          </p:nvPr>
        </p:nvSpPr>
        <p:spPr/>
        <p:txBody>
          <a:bodyPr/>
          <a:lstStyle/>
          <a:p>
            <a:r>
              <a:rPr lang="en-US" dirty="0">
                <a:latin typeface="Verdana" pitchFamily="34" charset="0"/>
              </a:rPr>
              <a:t>Elephant in the woods?</a:t>
            </a:r>
          </a:p>
        </p:txBody>
      </p:sp>
      <p:sp>
        <p:nvSpPr>
          <p:cNvPr id="20489" name="Text Box 9"/>
          <p:cNvSpPr txBox="1">
            <a:spLocks noChangeArrowheads="1"/>
          </p:cNvSpPr>
          <p:nvPr/>
        </p:nvSpPr>
        <p:spPr bwMode="auto">
          <a:xfrm>
            <a:off x="5105400" y="1828800"/>
            <a:ext cx="3505200" cy="457200"/>
          </a:xfrm>
          <a:prstGeom prst="rect">
            <a:avLst/>
          </a:prstGeom>
          <a:noFill/>
          <a:ln w="9525">
            <a:noFill/>
            <a:miter lim="800000"/>
            <a:headEnd/>
            <a:tailEnd/>
          </a:ln>
          <a:effectLst/>
        </p:spPr>
        <p:txBody>
          <a:bodyPr>
            <a:spAutoFit/>
          </a:bodyPr>
          <a:lstStyle/>
          <a:p>
            <a:endParaRPr lang="en-US"/>
          </a:p>
        </p:txBody>
      </p:sp>
      <p:sp>
        <p:nvSpPr>
          <p:cNvPr id="20490" name="Text Box 10"/>
          <p:cNvSpPr txBox="1">
            <a:spLocks noChangeArrowheads="1"/>
          </p:cNvSpPr>
          <p:nvPr/>
        </p:nvSpPr>
        <p:spPr bwMode="auto">
          <a:xfrm>
            <a:off x="4648200" y="1676400"/>
            <a:ext cx="3276600" cy="954107"/>
          </a:xfrm>
          <a:prstGeom prst="rect">
            <a:avLst/>
          </a:prstGeom>
          <a:noFill/>
          <a:ln w="9525">
            <a:noFill/>
            <a:miter lim="800000"/>
            <a:headEnd/>
            <a:tailEnd/>
          </a:ln>
          <a:effectLst/>
        </p:spPr>
        <p:txBody>
          <a:bodyPr>
            <a:spAutoFit/>
          </a:bodyPr>
          <a:lstStyle/>
          <a:p>
            <a:pPr algn="ctr"/>
            <a:r>
              <a:rPr lang="en-US" sz="2800" dirty="0"/>
              <a:t>BSA Estimated Use:</a:t>
            </a:r>
          </a:p>
          <a:p>
            <a:pPr algn="ctr"/>
            <a:r>
              <a:rPr lang="en-US" sz="2800" b="1" dirty="0">
                <a:solidFill>
                  <a:srgbClr val="FF0000"/>
                </a:solidFill>
              </a:rPr>
              <a:t>30,000,000 DAYS!</a:t>
            </a:r>
          </a:p>
        </p:txBody>
      </p:sp>
      <p:sp>
        <p:nvSpPr>
          <p:cNvPr id="20491" name="Text Box 11"/>
          <p:cNvSpPr txBox="1">
            <a:spLocks noChangeArrowheads="1"/>
          </p:cNvSpPr>
          <p:nvPr/>
        </p:nvSpPr>
        <p:spPr bwMode="auto">
          <a:xfrm>
            <a:off x="5334000" y="4495800"/>
            <a:ext cx="2743200" cy="457200"/>
          </a:xfrm>
          <a:prstGeom prst="rect">
            <a:avLst/>
          </a:prstGeom>
          <a:noFill/>
          <a:ln w="9525">
            <a:noFill/>
            <a:miter lim="800000"/>
            <a:headEnd/>
            <a:tailEnd/>
          </a:ln>
          <a:effectLst/>
        </p:spPr>
        <p:txBody>
          <a:bodyPr>
            <a:spAutoFit/>
          </a:bodyPr>
          <a:lstStyle/>
          <a:p>
            <a:endParaRPr lang="en-US"/>
          </a:p>
        </p:txBody>
      </p:sp>
      <p:sp>
        <p:nvSpPr>
          <p:cNvPr id="20492" name="Text Box 12"/>
          <p:cNvSpPr txBox="1">
            <a:spLocks noChangeArrowheads="1"/>
          </p:cNvSpPr>
          <p:nvPr/>
        </p:nvSpPr>
        <p:spPr bwMode="auto">
          <a:xfrm>
            <a:off x="4191000" y="4343400"/>
            <a:ext cx="3935501" cy="1908215"/>
          </a:xfrm>
          <a:prstGeom prst="rect">
            <a:avLst/>
          </a:prstGeom>
          <a:noFill/>
          <a:ln w="9525">
            <a:noFill/>
            <a:miter lim="800000"/>
            <a:headEnd/>
            <a:tailEnd/>
          </a:ln>
          <a:effectLst/>
        </p:spPr>
        <p:txBody>
          <a:bodyPr wrap="none">
            <a:spAutoFit/>
          </a:bodyPr>
          <a:lstStyle/>
          <a:p>
            <a:r>
              <a:rPr lang="en-US" sz="3200" dirty="0"/>
              <a:t>BSA </a:t>
            </a:r>
            <a:r>
              <a:rPr lang="en-US" sz="3200" u="sng" dirty="0"/>
              <a:t>should</a:t>
            </a:r>
            <a:r>
              <a:rPr lang="en-US" sz="3200" dirty="0"/>
              <a:t> be part of </a:t>
            </a:r>
          </a:p>
          <a:p>
            <a:r>
              <a:rPr lang="en-US" sz="3200" dirty="0"/>
              <a:t>the solution.</a:t>
            </a:r>
          </a:p>
          <a:p>
            <a:endParaRPr lang="en-US" dirty="0"/>
          </a:p>
          <a:p>
            <a:r>
              <a:rPr lang="en-US" sz="3600" dirty="0"/>
              <a:t>Are we?</a:t>
            </a:r>
          </a:p>
        </p:txBody>
      </p:sp>
      <p:pic>
        <p:nvPicPr>
          <p:cNvPr id="20493" name="Picture 13" descr="bsa_logo_clipart_rwb"/>
          <p:cNvPicPr>
            <a:picLocks noChangeAspect="1" noChangeArrowheads="1"/>
          </p:cNvPicPr>
          <p:nvPr/>
        </p:nvPicPr>
        <p:blipFill>
          <a:blip r:embed="rId4" cstate="print"/>
          <a:srcRect/>
          <a:stretch>
            <a:fillRect/>
          </a:stretch>
        </p:blipFill>
        <p:spPr bwMode="auto">
          <a:xfrm>
            <a:off x="5486400" y="2819400"/>
            <a:ext cx="1114425" cy="12827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685800" y="1371600"/>
            <a:ext cx="7772400" cy="5029200"/>
          </a:xfrm>
        </p:spPr>
        <p:txBody>
          <a:bodyPr/>
          <a:lstStyle/>
          <a:p>
            <a:pPr eaLnBrk="0" hangingPunct="0">
              <a:lnSpc>
                <a:spcPct val="90000"/>
              </a:lnSpc>
              <a:spcBef>
                <a:spcPct val="0"/>
              </a:spcBef>
            </a:pPr>
            <a:r>
              <a:rPr lang="en-US" sz="2400" dirty="0">
                <a:solidFill>
                  <a:schemeClr val="tx2"/>
                </a:solidFill>
                <a:latin typeface="Verdana" pitchFamily="34" charset="0"/>
              </a:rPr>
              <a:t>Common perceptions by Federal land management agencies about BSA units on federal land</a:t>
            </a:r>
            <a:r>
              <a:rPr lang="en-US" sz="2400" dirty="0" smtClean="0">
                <a:solidFill>
                  <a:schemeClr val="tx2"/>
                </a:solidFill>
                <a:latin typeface="Verdana" pitchFamily="34" charset="0"/>
              </a:rPr>
              <a:t>:</a:t>
            </a:r>
          </a:p>
          <a:p>
            <a:pPr eaLnBrk="0" hangingPunct="0">
              <a:lnSpc>
                <a:spcPct val="90000"/>
              </a:lnSpc>
              <a:spcBef>
                <a:spcPct val="0"/>
              </a:spcBef>
            </a:pPr>
            <a:endParaRPr lang="en-US" sz="2400" dirty="0">
              <a:solidFill>
                <a:schemeClr val="tx2"/>
              </a:solidFill>
              <a:latin typeface="Verdana" pitchFamily="34" charset="0"/>
            </a:endParaRPr>
          </a:p>
          <a:p>
            <a:pPr lvl="1" eaLnBrk="0" hangingPunct="0">
              <a:lnSpc>
                <a:spcPct val="90000"/>
              </a:lnSpc>
              <a:spcBef>
                <a:spcPct val="0"/>
              </a:spcBef>
              <a:buFontTx/>
              <a:buChar char="•"/>
            </a:pPr>
            <a:r>
              <a:rPr lang="en-US" sz="2000" dirty="0">
                <a:solidFill>
                  <a:schemeClr val="tx2"/>
                </a:solidFill>
                <a:latin typeface="Verdana" pitchFamily="34" charset="0"/>
              </a:rPr>
              <a:t>Kids out of control</a:t>
            </a:r>
          </a:p>
          <a:p>
            <a:pPr lvl="1" eaLnBrk="0" hangingPunct="0">
              <a:lnSpc>
                <a:spcPct val="90000"/>
              </a:lnSpc>
              <a:spcBef>
                <a:spcPct val="0"/>
              </a:spcBef>
              <a:buFontTx/>
              <a:buChar char="•"/>
            </a:pPr>
            <a:r>
              <a:rPr lang="en-US" sz="2000" dirty="0">
                <a:solidFill>
                  <a:schemeClr val="tx2"/>
                </a:solidFill>
                <a:latin typeface="Verdana" pitchFamily="34" charset="0"/>
              </a:rPr>
              <a:t>Too  much noise</a:t>
            </a:r>
          </a:p>
          <a:p>
            <a:pPr lvl="1" eaLnBrk="0" hangingPunct="0">
              <a:lnSpc>
                <a:spcPct val="90000"/>
              </a:lnSpc>
              <a:spcBef>
                <a:spcPct val="0"/>
              </a:spcBef>
              <a:buFontTx/>
              <a:buChar char="•"/>
            </a:pPr>
            <a:r>
              <a:rPr lang="en-US" sz="2000" dirty="0">
                <a:solidFill>
                  <a:schemeClr val="tx2"/>
                </a:solidFill>
                <a:latin typeface="Verdana" pitchFamily="34" charset="0"/>
              </a:rPr>
              <a:t>Group sizes too big</a:t>
            </a:r>
          </a:p>
          <a:p>
            <a:pPr lvl="1" eaLnBrk="0" hangingPunct="0">
              <a:lnSpc>
                <a:spcPct val="90000"/>
              </a:lnSpc>
              <a:spcBef>
                <a:spcPct val="0"/>
              </a:spcBef>
              <a:buFontTx/>
              <a:buChar char="•"/>
            </a:pPr>
            <a:r>
              <a:rPr lang="en-US" sz="2000" dirty="0">
                <a:solidFill>
                  <a:schemeClr val="tx2"/>
                </a:solidFill>
                <a:latin typeface="Verdana" pitchFamily="34" charset="0"/>
              </a:rPr>
              <a:t>Camping skills badly out of date</a:t>
            </a:r>
          </a:p>
          <a:p>
            <a:pPr lvl="1" eaLnBrk="0" hangingPunct="0">
              <a:lnSpc>
                <a:spcPct val="90000"/>
              </a:lnSpc>
              <a:spcBef>
                <a:spcPct val="0"/>
              </a:spcBef>
              <a:buFontTx/>
              <a:buChar char="•"/>
            </a:pPr>
            <a:r>
              <a:rPr lang="en-US" sz="2000" dirty="0">
                <a:solidFill>
                  <a:schemeClr val="tx2"/>
                </a:solidFill>
                <a:latin typeface="Verdana" pitchFamily="34" charset="0"/>
              </a:rPr>
              <a:t>Inappropriate play damages the backcountry</a:t>
            </a:r>
          </a:p>
          <a:p>
            <a:pPr lvl="1" eaLnBrk="0" hangingPunct="0">
              <a:lnSpc>
                <a:spcPct val="90000"/>
              </a:lnSpc>
              <a:spcBef>
                <a:spcPct val="0"/>
              </a:spcBef>
              <a:buFontTx/>
              <a:buChar char="•"/>
            </a:pPr>
            <a:r>
              <a:rPr lang="en-US" sz="2000" dirty="0">
                <a:solidFill>
                  <a:schemeClr val="tx2"/>
                </a:solidFill>
                <a:latin typeface="Verdana" pitchFamily="34" charset="0"/>
              </a:rPr>
              <a:t>Don't keep appointments to do service work</a:t>
            </a:r>
          </a:p>
          <a:p>
            <a:pPr lvl="1" eaLnBrk="0" hangingPunct="0">
              <a:lnSpc>
                <a:spcPct val="90000"/>
              </a:lnSpc>
              <a:spcBef>
                <a:spcPct val="0"/>
              </a:spcBef>
              <a:buFontTx/>
              <a:buChar char="•"/>
            </a:pPr>
            <a:r>
              <a:rPr lang="en-US" sz="2000" dirty="0">
                <a:solidFill>
                  <a:schemeClr val="tx2"/>
                </a:solidFill>
                <a:latin typeface="Verdana" pitchFamily="34" charset="0"/>
              </a:rPr>
              <a:t>Completely soak up popular campsites or shelters</a:t>
            </a:r>
          </a:p>
          <a:p>
            <a:pPr lvl="1" eaLnBrk="0" hangingPunct="0">
              <a:lnSpc>
                <a:spcPct val="90000"/>
              </a:lnSpc>
              <a:spcBef>
                <a:spcPct val="0"/>
              </a:spcBef>
              <a:buFontTx/>
              <a:buChar char="•"/>
            </a:pPr>
            <a:r>
              <a:rPr lang="en-US" sz="2000" dirty="0">
                <a:solidFill>
                  <a:schemeClr val="tx2"/>
                </a:solidFill>
                <a:latin typeface="Verdana" pitchFamily="34" charset="0"/>
              </a:rPr>
              <a:t>Unskilled campers using areas that call for expert skills</a:t>
            </a:r>
          </a:p>
          <a:p>
            <a:pPr lvl="1" eaLnBrk="0" hangingPunct="0">
              <a:lnSpc>
                <a:spcPct val="90000"/>
              </a:lnSpc>
              <a:spcBef>
                <a:spcPct val="0"/>
              </a:spcBef>
              <a:buFontTx/>
              <a:buChar char="•"/>
            </a:pPr>
            <a:r>
              <a:rPr lang="en-US" sz="2000" dirty="0">
                <a:solidFill>
                  <a:schemeClr val="tx2"/>
                </a:solidFill>
                <a:latin typeface="Verdana" pitchFamily="34" charset="0"/>
              </a:rPr>
              <a:t>Using inappropriate areas (hi-use, fragile) to train new campers</a:t>
            </a:r>
          </a:p>
          <a:p>
            <a:pPr eaLnBrk="0" hangingPunct="0">
              <a:lnSpc>
                <a:spcPct val="90000"/>
              </a:lnSpc>
              <a:spcBef>
                <a:spcPct val="0"/>
              </a:spcBef>
            </a:pPr>
            <a:endParaRPr lang="en-US" sz="2400" dirty="0">
              <a:solidFill>
                <a:schemeClr val="tx2"/>
              </a:solidFill>
              <a:latin typeface="Verdana" pitchFamily="34" charset="0"/>
            </a:endParaRPr>
          </a:p>
          <a:p>
            <a:pPr lvl="1" eaLnBrk="0" hangingPunct="0">
              <a:lnSpc>
                <a:spcPct val="90000"/>
              </a:lnSpc>
              <a:spcBef>
                <a:spcPct val="0"/>
              </a:spcBef>
              <a:buFontTx/>
              <a:buChar char="•"/>
            </a:pPr>
            <a:r>
              <a:rPr lang="en-US" sz="2000" dirty="0">
                <a:solidFill>
                  <a:schemeClr val="tx2"/>
                </a:solidFill>
                <a:latin typeface="Verdana" pitchFamily="34" charset="0"/>
              </a:rPr>
              <a:t>and on and on and on...</a:t>
            </a:r>
          </a:p>
          <a:p>
            <a:pPr>
              <a:lnSpc>
                <a:spcPct val="90000"/>
              </a:lnSpc>
              <a:buFontTx/>
              <a:buNone/>
            </a:pPr>
            <a:endParaRPr lang="en-US" sz="2400" dirty="0">
              <a:solidFill>
                <a:srgbClr val="663300"/>
              </a:solidFill>
              <a:latin typeface="Verdana" pitchFamily="34" charset="0"/>
            </a:endParaRPr>
          </a:p>
        </p:txBody>
      </p:sp>
      <p:pic>
        <p:nvPicPr>
          <p:cNvPr id="24580" name="Picture 4" descr="smbsa"/>
          <p:cNvPicPr>
            <a:picLocks noChangeAspect="1" noChangeArrowheads="1"/>
          </p:cNvPicPr>
          <p:nvPr>
            <p:ph type="title"/>
          </p:nvPr>
        </p:nvPicPr>
        <p:blipFill>
          <a:blip r:embed="rId2" cstate="print"/>
          <a:srcRect/>
          <a:stretch>
            <a:fillRect/>
          </a:stretch>
        </p:blipFill>
        <p:spPr>
          <a:xfrm>
            <a:off x="4097338" y="304800"/>
            <a:ext cx="931862" cy="850900"/>
          </a:xfr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85800" y="685800"/>
            <a:ext cx="7772400" cy="5410200"/>
          </a:xfrm>
        </p:spPr>
        <p:txBody>
          <a:bodyPr/>
          <a:lstStyle/>
          <a:p>
            <a:r>
              <a:rPr lang="en-US" sz="1200">
                <a:latin typeface="Impact" pitchFamily="34" charset="0"/>
              </a:rPr>
              <a:t>IMPACTS</a:t>
            </a:r>
            <a:r>
              <a:rPr lang="en-US" sz="8000">
                <a:latin typeface="Impact" pitchFamily="34" charset="0"/>
              </a:rPr>
              <a:t/>
            </a:r>
            <a:br>
              <a:rPr lang="en-US" sz="8000">
                <a:latin typeface="Impact" pitchFamily="34" charset="0"/>
              </a:rPr>
            </a:br>
            <a:r>
              <a:rPr lang="en-US" sz="2400">
                <a:latin typeface="Impact" pitchFamily="34" charset="0"/>
              </a:rPr>
              <a:t>IMPACTS</a:t>
            </a:r>
            <a:r>
              <a:rPr lang="en-US" sz="8000">
                <a:latin typeface="Impact" pitchFamily="34" charset="0"/>
              </a:rPr>
              <a:t> </a:t>
            </a:r>
            <a:br>
              <a:rPr lang="en-US" sz="8000">
                <a:latin typeface="Impact" pitchFamily="34" charset="0"/>
              </a:rPr>
            </a:br>
            <a:r>
              <a:rPr lang="en-US" sz="4800">
                <a:latin typeface="Impact" pitchFamily="34" charset="0"/>
              </a:rPr>
              <a:t>IMPACTS</a:t>
            </a:r>
            <a:r>
              <a:rPr lang="en-US" sz="8000">
                <a:latin typeface="Impact" pitchFamily="34" charset="0"/>
              </a:rPr>
              <a:t> </a:t>
            </a:r>
            <a:br>
              <a:rPr lang="en-US" sz="8000">
                <a:latin typeface="Impact" pitchFamily="34" charset="0"/>
              </a:rPr>
            </a:br>
            <a:r>
              <a:rPr lang="en-US" sz="7200">
                <a:latin typeface="Impact" pitchFamily="34" charset="0"/>
              </a:rPr>
              <a:t>IMPACTS</a:t>
            </a:r>
            <a:r>
              <a:rPr lang="en-US" sz="8000">
                <a:latin typeface="Impact" pitchFamily="34" charset="0"/>
              </a:rPr>
              <a:t> </a:t>
            </a:r>
            <a:br>
              <a:rPr lang="en-US" sz="8000">
                <a:latin typeface="Impact" pitchFamily="34" charset="0"/>
              </a:rPr>
            </a:br>
            <a:r>
              <a:rPr lang="en-US" sz="9600">
                <a:latin typeface="Impact" pitchFamily="34" charset="0"/>
              </a:rPr>
              <a:t>IMPACTS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iterate type="wd">
                                    <p:tmPct val="100000"/>
                                  </p:iterate>
                                  <p:childTnLst>
                                    <p:set>
                                      <p:cBhvr>
                                        <p:cTn id="6" dur="1" fill="hold">
                                          <p:stCondLst>
                                            <p:cond delay="0"/>
                                          </p:stCondLst>
                                        </p:cTn>
                                        <p:tgtEl>
                                          <p:spTgt spid="12290"/>
                                        </p:tgtEl>
                                        <p:attrNameLst>
                                          <p:attrName>style.visibility</p:attrName>
                                        </p:attrNameLst>
                                      </p:cBhvr>
                                      <p:to>
                                        <p:strVal val="visible"/>
                                      </p:to>
                                    </p:set>
                                    <p:animEffect transition="in" filter="strips(downLeft)">
                                      <p:cBhvr>
                                        <p:cTn id="7" dur="3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772400" cy="1143000"/>
          </a:xfrm>
        </p:spPr>
        <p:txBody>
          <a:bodyPr/>
          <a:lstStyle/>
          <a:p>
            <a:r>
              <a:rPr lang="en-US" sz="4300" b="1">
                <a:solidFill>
                  <a:srgbClr val="006600"/>
                </a:solidFill>
                <a:effectLst>
                  <a:outerShdw blurRad="38100" dist="38100" dir="2700000" algn="tl">
                    <a:srgbClr val="000000"/>
                  </a:outerShdw>
                </a:effectLst>
                <a:latin typeface="Verdana" pitchFamily="34" charset="0"/>
              </a:rPr>
              <a:t>Vegetation Impacts</a:t>
            </a:r>
          </a:p>
        </p:txBody>
      </p:sp>
      <p:sp>
        <p:nvSpPr>
          <p:cNvPr id="14340" name="Rectangle 4"/>
          <p:cNvSpPr>
            <a:spLocks noGrp="1" noChangeArrowheads="1"/>
          </p:cNvSpPr>
          <p:nvPr>
            <p:ph type="body" sz="half" idx="2"/>
          </p:nvPr>
        </p:nvSpPr>
        <p:spPr>
          <a:xfrm>
            <a:off x="5257800" y="2514600"/>
            <a:ext cx="3581400" cy="3886200"/>
          </a:xfrm>
        </p:spPr>
        <p:txBody>
          <a:bodyPr/>
          <a:lstStyle/>
          <a:p>
            <a:pPr eaLnBrk="0" hangingPunct="0">
              <a:lnSpc>
                <a:spcPct val="140000"/>
              </a:lnSpc>
              <a:spcBef>
                <a:spcPct val="0"/>
              </a:spcBef>
            </a:pPr>
            <a:r>
              <a:rPr lang="en-US" sz="2400" b="1" dirty="0">
                <a:solidFill>
                  <a:schemeClr val="tx2"/>
                </a:solidFill>
                <a:latin typeface="Verdana" pitchFamily="34" charset="0"/>
              </a:rPr>
              <a:t>Vegetation loss</a:t>
            </a:r>
          </a:p>
          <a:p>
            <a:pPr eaLnBrk="0" hangingPunct="0">
              <a:lnSpc>
                <a:spcPct val="140000"/>
              </a:lnSpc>
              <a:spcBef>
                <a:spcPct val="0"/>
              </a:spcBef>
            </a:pPr>
            <a:r>
              <a:rPr lang="en-US" sz="2400" b="1" dirty="0">
                <a:solidFill>
                  <a:schemeClr val="tx2"/>
                </a:solidFill>
                <a:latin typeface="Verdana" pitchFamily="34" charset="0"/>
              </a:rPr>
              <a:t>Spread of </a:t>
            </a:r>
          </a:p>
          <a:p>
            <a:pPr eaLnBrk="0" hangingPunct="0">
              <a:lnSpc>
                <a:spcPct val="140000"/>
              </a:lnSpc>
              <a:spcBef>
                <a:spcPct val="0"/>
              </a:spcBef>
              <a:buFontTx/>
              <a:buNone/>
            </a:pPr>
            <a:r>
              <a:rPr lang="en-US" sz="2400" b="1" dirty="0">
                <a:solidFill>
                  <a:schemeClr val="tx2"/>
                </a:solidFill>
                <a:latin typeface="Verdana" pitchFamily="34" charset="0"/>
              </a:rPr>
              <a:t>non-native species</a:t>
            </a:r>
          </a:p>
          <a:p>
            <a:pPr eaLnBrk="0" hangingPunct="0">
              <a:lnSpc>
                <a:spcPct val="140000"/>
              </a:lnSpc>
              <a:spcBef>
                <a:spcPct val="0"/>
              </a:spcBef>
            </a:pPr>
            <a:r>
              <a:rPr lang="en-US" sz="2400" b="1" dirty="0">
                <a:solidFill>
                  <a:schemeClr val="tx2"/>
                </a:solidFill>
                <a:latin typeface="Verdana" pitchFamily="34" charset="0"/>
              </a:rPr>
              <a:t>Tree damage</a:t>
            </a:r>
          </a:p>
        </p:txBody>
      </p:sp>
      <p:sp>
        <p:nvSpPr>
          <p:cNvPr id="14344" name="Rectangle 8"/>
          <p:cNvSpPr>
            <a:spLocks noChangeArrowheads="1"/>
          </p:cNvSpPr>
          <p:nvPr/>
        </p:nvSpPr>
        <p:spPr bwMode="auto">
          <a:xfrm>
            <a:off x="228600" y="2514600"/>
            <a:ext cx="4800600" cy="3200400"/>
          </a:xfrm>
          <a:prstGeom prst="rect">
            <a:avLst/>
          </a:prstGeom>
          <a:solidFill>
            <a:srgbClr val="663300"/>
          </a:solidFill>
          <a:ln w="9525">
            <a:solidFill>
              <a:schemeClr val="tx1"/>
            </a:solidFill>
            <a:miter lim="800000"/>
            <a:headEnd/>
            <a:tailEnd/>
          </a:ln>
          <a:effectLst/>
        </p:spPr>
        <p:txBody>
          <a:bodyPr wrap="none" anchor="ctr"/>
          <a:lstStyle/>
          <a:p>
            <a:endParaRPr lang="en-US"/>
          </a:p>
        </p:txBody>
      </p:sp>
      <p:grpSp>
        <p:nvGrpSpPr>
          <p:cNvPr id="2" name="Group 9"/>
          <p:cNvGrpSpPr>
            <a:grpSpLocks/>
          </p:cNvGrpSpPr>
          <p:nvPr/>
        </p:nvGrpSpPr>
        <p:grpSpPr bwMode="auto">
          <a:xfrm>
            <a:off x="304800" y="2651125"/>
            <a:ext cx="7118350" cy="2987675"/>
            <a:chOff x="284" y="2253"/>
            <a:chExt cx="4484" cy="1882"/>
          </a:xfrm>
        </p:grpSpPr>
        <p:sp>
          <p:nvSpPr>
            <p:cNvPr id="14346" name="Text Box 10"/>
            <p:cNvSpPr txBox="1">
              <a:spLocks noChangeArrowheads="1"/>
            </p:cNvSpPr>
            <p:nvPr/>
          </p:nvSpPr>
          <p:spPr bwMode="auto">
            <a:xfrm>
              <a:off x="4644" y="2448"/>
              <a:ext cx="124" cy="437"/>
            </a:xfrm>
            <a:prstGeom prst="rect">
              <a:avLst/>
            </a:prstGeom>
            <a:noFill/>
            <a:ln w="9525">
              <a:noFill/>
              <a:miter lim="800000"/>
              <a:headEnd/>
              <a:tailEnd/>
            </a:ln>
            <a:effectLst/>
          </p:spPr>
          <p:txBody>
            <a:bodyPr wrap="none" lIns="97970" tIns="48985" rIns="97970" bIns="48985">
              <a:spAutoFit/>
            </a:bodyPr>
            <a:lstStyle/>
            <a:p>
              <a:pPr algn="ctr" defTabSz="981075" eaLnBrk="0" hangingPunct="0">
                <a:lnSpc>
                  <a:spcPct val="150000"/>
                </a:lnSpc>
              </a:pPr>
              <a:endParaRPr lang="en-US" sz="2600" b="1">
                <a:solidFill>
                  <a:schemeClr val="accent1"/>
                </a:solidFill>
                <a:effectLst>
                  <a:outerShdw blurRad="38100" dist="38100" dir="2700000" algn="tl">
                    <a:srgbClr val="000000"/>
                  </a:outerShdw>
                </a:effectLst>
                <a:latin typeface="Verdana" pitchFamily="34" charset="0"/>
              </a:endParaRPr>
            </a:p>
          </p:txBody>
        </p:sp>
        <p:pic>
          <p:nvPicPr>
            <p:cNvPr id="14347" name="Picture 11" descr="Acadia-Exposed roots"/>
            <p:cNvPicPr preferRelativeResize="0">
              <a:picLocks noChangeAspect="1" noChangeArrowheads="1"/>
            </p:cNvPicPr>
            <p:nvPr/>
          </p:nvPicPr>
          <p:blipFill>
            <a:blip r:embed="rId2" cstate="print"/>
            <a:srcRect/>
            <a:stretch>
              <a:fillRect/>
            </a:stretch>
          </p:blipFill>
          <p:spPr bwMode="auto">
            <a:xfrm>
              <a:off x="284" y="2253"/>
              <a:ext cx="2910" cy="1882"/>
            </a:xfrm>
            <a:prstGeom prst="rect">
              <a:avLst/>
            </a:prstGeom>
            <a:noFill/>
            <a:ln w="12700">
              <a:solidFill>
                <a:schemeClr val="folHlink"/>
              </a:solid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40">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4340">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4340">
                                            <p:txEl>
                                              <p:pRg st="2" end="2"/>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143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81000"/>
            <a:ext cx="7772400" cy="1143000"/>
          </a:xfrm>
        </p:spPr>
        <p:txBody>
          <a:bodyPr/>
          <a:lstStyle/>
          <a:p>
            <a:r>
              <a:rPr lang="en-US" sz="4300" b="1">
                <a:solidFill>
                  <a:srgbClr val="006600"/>
                </a:solidFill>
                <a:effectLst>
                  <a:outerShdw blurRad="38100" dist="38100" dir="2700000" algn="tl">
                    <a:srgbClr val="000000"/>
                  </a:outerShdw>
                </a:effectLst>
                <a:latin typeface="Verdana" pitchFamily="34" charset="0"/>
              </a:rPr>
              <a:t>Soil Impacts</a:t>
            </a:r>
          </a:p>
        </p:txBody>
      </p:sp>
      <p:sp>
        <p:nvSpPr>
          <p:cNvPr id="17411" name="Rectangle 3"/>
          <p:cNvSpPr>
            <a:spLocks noGrp="1" noChangeArrowheads="1"/>
          </p:cNvSpPr>
          <p:nvPr>
            <p:ph type="body" sz="half" idx="1"/>
          </p:nvPr>
        </p:nvSpPr>
        <p:spPr>
          <a:xfrm>
            <a:off x="533400" y="2819400"/>
            <a:ext cx="3810000" cy="3657600"/>
          </a:xfrm>
        </p:spPr>
        <p:txBody>
          <a:bodyPr/>
          <a:lstStyle/>
          <a:p>
            <a:pPr eaLnBrk="0" hangingPunct="0">
              <a:lnSpc>
                <a:spcPct val="150000"/>
              </a:lnSpc>
              <a:spcBef>
                <a:spcPct val="0"/>
              </a:spcBef>
            </a:pPr>
            <a:r>
              <a:rPr lang="en-US" sz="2400" b="1" dirty="0">
                <a:solidFill>
                  <a:schemeClr val="tx2"/>
                </a:solidFill>
                <a:latin typeface="Verdana" pitchFamily="34" charset="0"/>
              </a:rPr>
              <a:t>Soil compaction</a:t>
            </a:r>
          </a:p>
          <a:p>
            <a:pPr eaLnBrk="0" hangingPunct="0">
              <a:lnSpc>
                <a:spcPct val="150000"/>
              </a:lnSpc>
              <a:spcBef>
                <a:spcPct val="0"/>
              </a:spcBef>
            </a:pPr>
            <a:r>
              <a:rPr lang="en-US" sz="2400" b="1" dirty="0">
                <a:solidFill>
                  <a:schemeClr val="tx2"/>
                </a:solidFill>
                <a:latin typeface="Verdana" pitchFamily="34" charset="0"/>
              </a:rPr>
              <a:t>Soil erosion</a:t>
            </a:r>
          </a:p>
          <a:p>
            <a:pPr eaLnBrk="0" hangingPunct="0">
              <a:lnSpc>
                <a:spcPct val="150000"/>
              </a:lnSpc>
              <a:spcBef>
                <a:spcPct val="0"/>
              </a:spcBef>
            </a:pPr>
            <a:r>
              <a:rPr lang="en-US" sz="2400" b="1" dirty="0">
                <a:solidFill>
                  <a:schemeClr val="tx2"/>
                </a:solidFill>
                <a:latin typeface="Verdana" pitchFamily="34" charset="0"/>
              </a:rPr>
              <a:t>Loss of organic litter</a:t>
            </a:r>
          </a:p>
          <a:p>
            <a:pPr eaLnBrk="0" hangingPunct="0">
              <a:lnSpc>
                <a:spcPct val="150000"/>
              </a:lnSpc>
              <a:spcBef>
                <a:spcPct val="0"/>
              </a:spcBef>
              <a:buFontTx/>
              <a:buNone/>
            </a:pPr>
            <a:endParaRPr lang="en-US" sz="2400" b="1" dirty="0">
              <a:solidFill>
                <a:srgbClr val="663300"/>
              </a:solidFill>
              <a:latin typeface="Verdana" pitchFamily="34" charset="0"/>
            </a:endParaRPr>
          </a:p>
        </p:txBody>
      </p:sp>
      <p:sp>
        <p:nvSpPr>
          <p:cNvPr id="17416" name="Rectangle 8"/>
          <p:cNvSpPr>
            <a:spLocks noChangeArrowheads="1"/>
          </p:cNvSpPr>
          <p:nvPr/>
        </p:nvSpPr>
        <p:spPr bwMode="auto">
          <a:xfrm>
            <a:off x="3962400" y="2667000"/>
            <a:ext cx="4953000" cy="3124200"/>
          </a:xfrm>
          <a:prstGeom prst="rect">
            <a:avLst/>
          </a:prstGeom>
          <a:solidFill>
            <a:srgbClr val="663300"/>
          </a:solidFill>
          <a:ln w="9525">
            <a:solidFill>
              <a:schemeClr val="tx1"/>
            </a:solidFill>
            <a:miter lim="800000"/>
            <a:headEnd/>
            <a:tailEnd/>
          </a:ln>
          <a:effectLst/>
        </p:spPr>
        <p:txBody>
          <a:bodyPr wrap="none" anchor="ctr"/>
          <a:lstStyle/>
          <a:p>
            <a:endParaRPr lang="en-US"/>
          </a:p>
        </p:txBody>
      </p:sp>
      <p:grpSp>
        <p:nvGrpSpPr>
          <p:cNvPr id="2" name="Group 9"/>
          <p:cNvGrpSpPr>
            <a:grpSpLocks/>
          </p:cNvGrpSpPr>
          <p:nvPr/>
        </p:nvGrpSpPr>
        <p:grpSpPr bwMode="auto">
          <a:xfrm>
            <a:off x="1522413" y="2819400"/>
            <a:ext cx="7269162" cy="2814638"/>
            <a:chOff x="1554" y="314"/>
            <a:chExt cx="4627" cy="1821"/>
          </a:xfrm>
        </p:grpSpPr>
        <p:sp>
          <p:nvSpPr>
            <p:cNvPr id="17418" name="Text Box 10"/>
            <p:cNvSpPr txBox="1">
              <a:spLocks noChangeArrowheads="1"/>
            </p:cNvSpPr>
            <p:nvPr/>
          </p:nvSpPr>
          <p:spPr bwMode="auto">
            <a:xfrm>
              <a:off x="1554" y="928"/>
              <a:ext cx="125" cy="405"/>
            </a:xfrm>
            <a:prstGeom prst="rect">
              <a:avLst/>
            </a:prstGeom>
            <a:noFill/>
            <a:ln w="12700">
              <a:noFill/>
              <a:miter lim="800000"/>
              <a:headEnd/>
              <a:tailEnd/>
            </a:ln>
            <a:effectLst/>
          </p:spPr>
          <p:txBody>
            <a:bodyPr wrap="none" lIns="98650" tIns="49326" rIns="98650" bIns="49326" anchor="ctr">
              <a:spAutoFit/>
            </a:bodyPr>
            <a:lstStyle/>
            <a:p>
              <a:pPr algn="ctr" defTabSz="981075" eaLnBrk="0" hangingPunct="0">
                <a:lnSpc>
                  <a:spcPct val="150000"/>
                </a:lnSpc>
              </a:pPr>
              <a:endParaRPr lang="en-US" sz="2300" b="1">
                <a:solidFill>
                  <a:schemeClr val="accent1"/>
                </a:solidFill>
                <a:latin typeface="Verdana" pitchFamily="34" charset="0"/>
              </a:endParaRPr>
            </a:p>
          </p:txBody>
        </p:sp>
        <p:pic>
          <p:nvPicPr>
            <p:cNvPr id="17419" name="Picture 11" descr="IMG0025"/>
            <p:cNvPicPr preferRelativeResize="0">
              <a:picLocks noChangeAspect="1" noChangeArrowheads="1"/>
            </p:cNvPicPr>
            <p:nvPr/>
          </p:nvPicPr>
          <p:blipFill>
            <a:blip r:embed="rId2" cstate="print"/>
            <a:srcRect/>
            <a:stretch>
              <a:fillRect/>
            </a:stretch>
          </p:blipFill>
          <p:spPr bwMode="auto">
            <a:xfrm>
              <a:off x="3168" y="314"/>
              <a:ext cx="3013" cy="1821"/>
            </a:xfrm>
            <a:prstGeom prst="rect">
              <a:avLst/>
            </a:prstGeom>
            <a:noFill/>
            <a:ln w="12700">
              <a:solidFill>
                <a:schemeClr val="folHlink"/>
              </a:solid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calcmode="lin" valueType="num">
                                      <p:cBhvr additive="base">
                                        <p:cTn id="12"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 calcmode="lin" valueType="num">
                                      <p:cBhvr additive="base">
                                        <p:cTn id="17"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advAuto="0"/>
    </p:bld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357</TotalTime>
  <Words>1917</Words>
  <Application>Microsoft Office PowerPoint</Application>
  <PresentationFormat>On-screen Show (4:3)</PresentationFormat>
  <Paragraphs>267</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Maple</vt:lpstr>
      <vt:lpstr>  Outdoor Ethics and the Commissioner</vt:lpstr>
      <vt:lpstr>BCS 213 Presentation Objectives</vt:lpstr>
      <vt:lpstr>Slide 3</vt:lpstr>
      <vt:lpstr> Outdoor Recreational Visitations</vt:lpstr>
      <vt:lpstr>Elephant in the woods?</vt:lpstr>
      <vt:lpstr>Slide 6</vt:lpstr>
      <vt:lpstr>IMPACTS IMPACTS  IMPACTS  IMPACTS  IMPACTS</vt:lpstr>
      <vt:lpstr>Vegetation Impacts</vt:lpstr>
      <vt:lpstr>Soil Impacts</vt:lpstr>
      <vt:lpstr>Wildlife Impacts</vt:lpstr>
      <vt:lpstr>Water Resource Impacts</vt:lpstr>
      <vt:lpstr>Social Impacts</vt:lpstr>
      <vt:lpstr>Cultural Resource  Impacts</vt:lpstr>
      <vt:lpstr>Loving our public lands to death!</vt:lpstr>
      <vt:lpstr>Regulate Usage?</vt:lpstr>
      <vt:lpstr>Education Not Legislation</vt:lpstr>
      <vt:lpstr>What Is Leave No Trace? (and why BSA chose it)</vt:lpstr>
      <vt:lpstr>What Is Leave No Trace? </vt:lpstr>
      <vt:lpstr>Scouting and Leave No Trace</vt:lpstr>
      <vt:lpstr>Scouting has Moved to the Next Level of Outdoor Ethics Emphasis:</vt:lpstr>
      <vt:lpstr>What This Partnership Means for the Commissioner</vt:lpstr>
      <vt:lpstr>How Outdoor Ethics Is Being Rolled Out</vt:lpstr>
      <vt:lpstr>Council Outdoor Ethics Advocate</vt:lpstr>
      <vt:lpstr>Responsibilities</vt:lpstr>
      <vt:lpstr>Training</vt:lpstr>
      <vt:lpstr>National Goal</vt:lpstr>
      <vt:lpstr>BSA Outdoor Ethics Training Continuum</vt:lpstr>
      <vt:lpstr>BSA Outdoor Ethics  Training Continuum</vt:lpstr>
      <vt:lpstr>BSA Outdoor Ethics Training Continuum</vt:lpstr>
      <vt:lpstr>Promotion</vt:lpstr>
      <vt:lpstr>Reporting</vt:lpstr>
      <vt:lpstr>Progress Toward National Goal, May 2009</vt:lpstr>
      <vt:lpstr>Future Goals</vt:lpstr>
      <vt:lpstr>What is Tread Lightly?</vt:lpstr>
      <vt:lpstr>Why Tread Lightly?</vt:lpstr>
      <vt:lpstr>Why Tread Lightly?</vt:lpstr>
      <vt:lpstr>Tread Lightly Training</vt:lpstr>
      <vt:lpstr>Successful Implementation</vt:lpstr>
      <vt:lpstr>Commissioner’s Roll Out Plan</vt:lpstr>
      <vt:lpstr>Slide 40</vt:lpstr>
      <vt:lpstr>Slide 41</vt:lpstr>
    </vt:vector>
  </TitlesOfParts>
  <Company>Jorden, Bischoff &amp; Hiser,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Council  Outdoor Ethics Advocate</dc:title>
  <dc:creator>EHiser</dc:creator>
  <cp:lastModifiedBy>William Nay</cp:lastModifiedBy>
  <cp:revision>32</cp:revision>
  <dcterms:created xsi:type="dcterms:W3CDTF">2009-09-23T13:43:09Z</dcterms:created>
  <dcterms:modified xsi:type="dcterms:W3CDTF">2011-02-26T01:04:38Z</dcterms:modified>
</cp:coreProperties>
</file>