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6"/>
  </p:notesMasterIdLst>
  <p:handoutMasterIdLst>
    <p:handoutMasterId r:id="rId147"/>
  </p:handoutMasterIdLst>
  <p:sldIdLst>
    <p:sldId id="391" r:id="rId2"/>
    <p:sldId id="392" r:id="rId3"/>
    <p:sldId id="393" r:id="rId4"/>
    <p:sldId id="394" r:id="rId5"/>
    <p:sldId id="449"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 id="410" r:id="rId21"/>
    <p:sldId id="411" r:id="rId22"/>
    <p:sldId id="412" r:id="rId23"/>
    <p:sldId id="413" r:id="rId24"/>
    <p:sldId id="414" r:id="rId25"/>
    <p:sldId id="415" r:id="rId26"/>
    <p:sldId id="416" r:id="rId27"/>
    <p:sldId id="384" r:id="rId28"/>
    <p:sldId id="301" r:id="rId29"/>
    <p:sldId id="388" r:id="rId30"/>
    <p:sldId id="285" r:id="rId31"/>
    <p:sldId id="286" r:id="rId32"/>
    <p:sldId id="287" r:id="rId33"/>
    <p:sldId id="288" r:id="rId34"/>
    <p:sldId id="289" r:id="rId35"/>
    <p:sldId id="291" r:id="rId36"/>
    <p:sldId id="292" r:id="rId37"/>
    <p:sldId id="293" r:id="rId38"/>
    <p:sldId id="294" r:id="rId39"/>
    <p:sldId id="295" r:id="rId40"/>
    <p:sldId id="296" r:id="rId41"/>
    <p:sldId id="297" r:id="rId42"/>
    <p:sldId id="308" r:id="rId43"/>
    <p:sldId id="309" r:id="rId44"/>
    <p:sldId id="310" r:id="rId45"/>
    <p:sldId id="311" r:id="rId46"/>
    <p:sldId id="312" r:id="rId47"/>
    <p:sldId id="313" r:id="rId48"/>
    <p:sldId id="299" r:id="rId49"/>
    <p:sldId id="385" r:id="rId50"/>
    <p:sldId id="387" r:id="rId51"/>
    <p:sldId id="303" r:id="rId52"/>
    <p:sldId id="304" r:id="rId53"/>
    <p:sldId id="420" r:id="rId54"/>
    <p:sldId id="305" r:id="rId55"/>
    <p:sldId id="306" r:id="rId56"/>
    <p:sldId id="419" r:id="rId57"/>
    <p:sldId id="421" r:id="rId58"/>
    <p:sldId id="307" r:id="rId59"/>
    <p:sldId id="377" r:id="rId60"/>
    <p:sldId id="376" r:id="rId61"/>
    <p:sldId id="378" r:id="rId62"/>
    <p:sldId id="428" r:id="rId63"/>
    <p:sldId id="429" r:id="rId64"/>
    <p:sldId id="434" r:id="rId65"/>
    <p:sldId id="435" r:id="rId66"/>
    <p:sldId id="433" r:id="rId67"/>
    <p:sldId id="436" r:id="rId68"/>
    <p:sldId id="437" r:id="rId69"/>
    <p:sldId id="432" r:id="rId70"/>
    <p:sldId id="438" r:id="rId71"/>
    <p:sldId id="439" r:id="rId72"/>
    <p:sldId id="431" r:id="rId73"/>
    <p:sldId id="440" r:id="rId74"/>
    <p:sldId id="430" r:id="rId75"/>
    <p:sldId id="441" r:id="rId76"/>
    <p:sldId id="442" r:id="rId77"/>
    <p:sldId id="443" r:id="rId78"/>
    <p:sldId id="379" r:id="rId79"/>
    <p:sldId id="444" r:id="rId80"/>
    <p:sldId id="445" r:id="rId81"/>
    <p:sldId id="446" r:id="rId82"/>
    <p:sldId id="448" r:id="rId83"/>
    <p:sldId id="447" r:id="rId84"/>
    <p:sldId id="422" r:id="rId85"/>
    <p:sldId id="321" r:id="rId86"/>
    <p:sldId id="258" r:id="rId87"/>
    <p:sldId id="380" r:id="rId88"/>
    <p:sldId id="381" r:id="rId89"/>
    <p:sldId id="386" r:id="rId90"/>
    <p:sldId id="314" r:id="rId91"/>
    <p:sldId id="315" r:id="rId92"/>
    <p:sldId id="316" r:id="rId93"/>
    <p:sldId id="317" r:id="rId94"/>
    <p:sldId id="318" r:id="rId95"/>
    <p:sldId id="319" r:id="rId96"/>
    <p:sldId id="320" r:id="rId97"/>
    <p:sldId id="329" r:id="rId98"/>
    <p:sldId id="330" r:id="rId99"/>
    <p:sldId id="331" r:id="rId100"/>
    <p:sldId id="332" r:id="rId101"/>
    <p:sldId id="333" r:id="rId102"/>
    <p:sldId id="334" r:id="rId103"/>
    <p:sldId id="335" r:id="rId104"/>
    <p:sldId id="336" r:id="rId105"/>
    <p:sldId id="337" r:id="rId106"/>
    <p:sldId id="338" r:id="rId107"/>
    <p:sldId id="339" r:id="rId108"/>
    <p:sldId id="340" r:id="rId109"/>
    <p:sldId id="341" r:id="rId110"/>
    <p:sldId id="342" r:id="rId111"/>
    <p:sldId id="343" r:id="rId112"/>
    <p:sldId id="344" r:id="rId113"/>
    <p:sldId id="345" r:id="rId114"/>
    <p:sldId id="375" r:id="rId115"/>
    <p:sldId id="382" r:id="rId116"/>
    <p:sldId id="389" r:id="rId117"/>
    <p:sldId id="346" r:id="rId118"/>
    <p:sldId id="347" r:id="rId119"/>
    <p:sldId id="348" r:id="rId120"/>
    <p:sldId id="349" r:id="rId121"/>
    <p:sldId id="372" r:id="rId122"/>
    <p:sldId id="352" r:id="rId123"/>
    <p:sldId id="353" r:id="rId124"/>
    <p:sldId id="354" r:id="rId125"/>
    <p:sldId id="355" r:id="rId126"/>
    <p:sldId id="356" r:id="rId127"/>
    <p:sldId id="357" r:id="rId128"/>
    <p:sldId id="358" r:id="rId129"/>
    <p:sldId id="359" r:id="rId130"/>
    <p:sldId id="390" r:id="rId131"/>
    <p:sldId id="351" r:id="rId132"/>
    <p:sldId id="360" r:id="rId133"/>
    <p:sldId id="373" r:id="rId134"/>
    <p:sldId id="361" r:id="rId135"/>
    <p:sldId id="362" r:id="rId136"/>
    <p:sldId id="363" r:id="rId137"/>
    <p:sldId id="364" r:id="rId138"/>
    <p:sldId id="365" r:id="rId139"/>
    <p:sldId id="366" r:id="rId140"/>
    <p:sldId id="367" r:id="rId141"/>
    <p:sldId id="368" r:id="rId142"/>
    <p:sldId id="369" r:id="rId143"/>
    <p:sldId id="370" r:id="rId144"/>
    <p:sldId id="371" r:id="rId14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105"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5"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5"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5"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5" charset="-128"/>
        <a:cs typeface="+mn-cs"/>
      </a:defRPr>
    </a:lvl5pPr>
    <a:lvl6pPr marL="2286000" algn="l" defTabSz="914400" rtl="0" eaLnBrk="1" latinLnBrk="0" hangingPunct="1">
      <a:defRPr kern="1200">
        <a:solidFill>
          <a:schemeClr val="tx1"/>
        </a:solidFill>
        <a:latin typeface="Arial" charset="0"/>
        <a:ea typeface="ＭＳ Ｐゴシック" pitchFamily="-105" charset="-128"/>
        <a:cs typeface="+mn-cs"/>
      </a:defRPr>
    </a:lvl6pPr>
    <a:lvl7pPr marL="2743200" algn="l" defTabSz="914400" rtl="0" eaLnBrk="1" latinLnBrk="0" hangingPunct="1">
      <a:defRPr kern="1200">
        <a:solidFill>
          <a:schemeClr val="tx1"/>
        </a:solidFill>
        <a:latin typeface="Arial" charset="0"/>
        <a:ea typeface="ＭＳ Ｐゴシック" pitchFamily="-105" charset="-128"/>
        <a:cs typeface="+mn-cs"/>
      </a:defRPr>
    </a:lvl7pPr>
    <a:lvl8pPr marL="3200400" algn="l" defTabSz="914400" rtl="0" eaLnBrk="1" latinLnBrk="0" hangingPunct="1">
      <a:defRPr kern="1200">
        <a:solidFill>
          <a:schemeClr val="tx1"/>
        </a:solidFill>
        <a:latin typeface="Arial" charset="0"/>
        <a:ea typeface="ＭＳ Ｐゴシック" pitchFamily="-105" charset="-128"/>
        <a:cs typeface="+mn-cs"/>
      </a:defRPr>
    </a:lvl8pPr>
    <a:lvl9pPr marL="3657600" algn="l" defTabSz="914400" rtl="0" eaLnBrk="1" latinLnBrk="0" hangingPunct="1">
      <a:defRPr kern="1200">
        <a:solidFill>
          <a:schemeClr val="tx1"/>
        </a:solidFill>
        <a:latin typeface="Arial" charset="0"/>
        <a:ea typeface="ＭＳ Ｐゴシック" pitchFamily="-105"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A1E7"/>
    <a:srgbClr val="0074EF"/>
    <a:srgbClr val="005AA3"/>
    <a:srgbClr val="CF0031"/>
    <a:srgbClr val="0041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snapToGrid="0" snapToObjects="1">
      <p:cViewPr>
        <p:scale>
          <a:sx n="104" d="100"/>
          <a:sy n="104" d="100"/>
        </p:scale>
        <p:origin x="-1800" y="-234"/>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56" d="100"/>
          <a:sy n="56" d="100"/>
        </p:scale>
        <p:origin x="-283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presProps" Target="presProps.xml"/><Relationship Id="rId15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105" charset="0"/>
              </a:defRPr>
            </a:lvl1pPr>
          </a:lstStyle>
          <a:p>
            <a:r>
              <a:rPr lang="en-US" smtClean="0"/>
              <a:t>2/25/2012</a:t>
            </a:r>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r>
              <a:rPr lang="en-US" smtClean="0"/>
              <a:t>Northern California Commissioner College</a:t>
            </a: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105" charset="0"/>
              </a:defRPr>
            </a:lvl1pPr>
          </a:lstStyle>
          <a:p>
            <a:fld id="{B617A3E1-4A13-4822-AA72-E909911037C2}" type="slidenum">
              <a:rPr lang="en-US"/>
              <a:pPr/>
              <a:t>‹#›</a:t>
            </a:fld>
            <a:endParaRPr lang="en-US"/>
          </a:p>
        </p:txBody>
      </p:sp>
    </p:spTree>
    <p:extLst>
      <p:ext uri="{BB962C8B-B14F-4D97-AF65-F5344CB8AC3E}">
        <p14:creationId xmlns:p14="http://schemas.microsoft.com/office/powerpoint/2010/main" val="26162234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105" charset="0"/>
              </a:defRPr>
            </a:lvl1pPr>
          </a:lstStyle>
          <a:p>
            <a:r>
              <a:rPr lang="en-US" smtClean="0"/>
              <a:t>2/25/2012</a:t>
            </a:r>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r>
              <a:rPr lang="en-US" smtClean="0"/>
              <a:t>Northern California Commissioner College</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105" charset="0"/>
              </a:defRPr>
            </a:lvl1pPr>
          </a:lstStyle>
          <a:p>
            <a:fld id="{6CFADEC0-3E05-4501-971C-47EF9F02E749}" type="slidenum">
              <a:rPr lang="en-US"/>
              <a:pPr/>
              <a:t>‹#›</a:t>
            </a:fld>
            <a:endParaRPr lang="en-US"/>
          </a:p>
        </p:txBody>
      </p:sp>
    </p:spTree>
    <p:extLst>
      <p:ext uri="{BB962C8B-B14F-4D97-AF65-F5344CB8AC3E}">
        <p14:creationId xmlns:p14="http://schemas.microsoft.com/office/powerpoint/2010/main" val="3188477890"/>
      </p:ext>
    </p:extLst>
  </p:cSld>
  <p:clrMap bg1="lt1" tx1="dk1" bg2="lt2" tx2="dk2" accent1="accent1" accent2="accent2" accent3="accent3" accent4="accent4" accent5="accent5" accent6="accent6" hlink="hlink" folHlink="folHlink"/>
  <p:hf hdr="0"/>
  <p:notesStyle>
    <a:lvl1pPr algn="l" defTabSz="457200" rtl="0" fontAlgn="base">
      <a:spcBef>
        <a:spcPct val="30000"/>
      </a:spcBef>
      <a:spcAft>
        <a:spcPct val="0"/>
      </a:spcAft>
      <a:defRPr sz="1200" kern="1200">
        <a:solidFill>
          <a:schemeClr val="tx1"/>
        </a:solidFill>
        <a:latin typeface="+mn-lt"/>
        <a:ea typeface="ＭＳ Ｐゴシック" pitchFamily="-105" charset="-128"/>
        <a:cs typeface="+mn-cs"/>
      </a:defRPr>
    </a:lvl1pPr>
    <a:lvl2pPr marL="457200" algn="l" defTabSz="457200" rtl="0" fontAlgn="base">
      <a:spcBef>
        <a:spcPct val="30000"/>
      </a:spcBef>
      <a:spcAft>
        <a:spcPct val="0"/>
      </a:spcAft>
      <a:defRPr sz="1200" kern="1200">
        <a:solidFill>
          <a:schemeClr val="tx1"/>
        </a:solidFill>
        <a:latin typeface="+mn-lt"/>
        <a:ea typeface="ＭＳ Ｐゴシック" pitchFamily="-105"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105"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105"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10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package" Target="../embeddings/Microsoft_PowerPoint_Slide1.sldx"/></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vmlDrawing" Target="../drawings/vmlDrawing2.vml"/><Relationship Id="rId5" Type="http://schemas.openxmlformats.org/officeDocument/2006/relationships/image" Target="../media/image12.emf"/><Relationship Id="rId4" Type="http://schemas.openxmlformats.org/officeDocument/2006/relationships/package" Target="../embeddings/Microsoft_PowerPoint_Slide2.sldx"/></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vmlDrawing" Target="../drawings/vmlDrawing3.vml"/><Relationship Id="rId5" Type="http://schemas.openxmlformats.org/officeDocument/2006/relationships/image" Target="../media/image12.emf"/><Relationship Id="rId4" Type="http://schemas.openxmlformats.org/officeDocument/2006/relationships/package" Target="../embeddings/Microsoft_PowerPoint_Slide3.sldx"/></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2059BB4-323E-4450-9B24-09DAC51E1998}" type="slidenum">
              <a:rPr lang="en-GB">
                <a:solidFill>
                  <a:prstClr val="black"/>
                </a:solidFill>
              </a:rPr>
              <a:pPr/>
              <a:t>1</a:t>
            </a:fld>
            <a:endParaRPr lang="en-GB">
              <a:solidFill>
                <a:prstClr val="black"/>
              </a:solidFill>
            </a:endParaRPr>
          </a:p>
        </p:txBody>
      </p:sp>
      <p:sp>
        <p:nvSpPr>
          <p:cNvPr id="12390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23906"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42393A4-B1FF-426C-B282-31AECE4A7132}" type="slidenum">
              <a:rPr lang="en-GB">
                <a:solidFill>
                  <a:prstClr val="black"/>
                </a:solidFill>
              </a:rPr>
              <a:pPr/>
              <a:t>10</a:t>
            </a:fld>
            <a:endParaRPr lang="en-GB">
              <a:solidFill>
                <a:prstClr val="black"/>
              </a:solidFill>
            </a:endParaRPr>
          </a:p>
        </p:txBody>
      </p:sp>
      <p:sp>
        <p:nvSpPr>
          <p:cNvPr id="13209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2098"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lnSpc>
                <a:spcPct val="80000"/>
              </a:lnSpc>
              <a:spcBef>
                <a:spcPts val="300"/>
              </a:spcBef>
              <a:buFont typeface="Arial" charset="0"/>
              <a:buNone/>
            </a:pPr>
            <a:r>
              <a:rPr lang="en-GB" sz="800" b="1" dirty="0" smtClean="0">
                <a:latin typeface="Arial" charset="0"/>
                <a:cs typeface="Arial Unicode MS" charset="0"/>
              </a:rPr>
              <a:t>Aims of the Boy Scouts of America</a:t>
            </a:r>
          </a:p>
          <a:p>
            <a:pPr marL="0" marR="0" indent="0" algn="l" defTabSz="914400" rtl="0" eaLnBrk="1" fontAlgn="auto" latinLnBrk="0" hangingPunct="1">
              <a:lnSpc>
                <a:spcPct val="80000"/>
              </a:lnSpc>
              <a:spcBef>
                <a:spcPts val="300"/>
              </a:spcBef>
              <a:spcAft>
                <a:spcPts val="0"/>
              </a:spcAft>
              <a:buClrTx/>
              <a:buSzTx/>
              <a:buFont typeface="Arial" charset="0"/>
              <a:buNone/>
              <a:tabLst/>
              <a:defRPr/>
            </a:pPr>
            <a:r>
              <a:rPr lang="en-GB" sz="800" dirty="0" smtClean="0">
                <a:latin typeface="Arial" charset="0"/>
                <a:cs typeface="Arial Unicode MS" charset="0"/>
              </a:rPr>
              <a:t>Review the aims of Scouting: character development, citizenship training, and personal fitness.  Elicit these aims from the group.</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694918"/>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F207B675-0172-4FB2-ACBB-1DF65E34DE28}" type="slidenum">
              <a:rPr lang="en-GB"/>
              <a:pPr/>
              <a:t>134</a:t>
            </a:fld>
            <a:endParaRPr lang="en-GB"/>
          </a:p>
        </p:txBody>
      </p:sp>
      <p:sp>
        <p:nvSpPr>
          <p:cNvPr id="22835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8354"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F0420CCA-DC86-40C2-8C86-E1D5EC0C6D36}" type="slidenum">
              <a:rPr lang="en-GB"/>
              <a:pPr/>
              <a:t>135</a:t>
            </a:fld>
            <a:endParaRPr lang="en-GB"/>
          </a:p>
        </p:txBody>
      </p:sp>
      <p:sp>
        <p:nvSpPr>
          <p:cNvPr id="22937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937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1:10—20 Minutes</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E650F98-88E6-4FBF-8829-BCF60F96F413}" type="slidenum">
              <a:rPr lang="en-GB"/>
              <a:pPr/>
              <a:t>136</a:t>
            </a:fld>
            <a:endParaRPr lang="en-GB"/>
          </a:p>
        </p:txBody>
      </p:sp>
      <p:sp>
        <p:nvSpPr>
          <p:cNvPr id="23040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040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(CF pp. 28-31)</a:t>
            </a:r>
          </a:p>
          <a:p>
            <a:pPr eaLnBrk="1" hangingPunct="1">
              <a:spcBef>
                <a:spcPts val="450"/>
              </a:spcBef>
              <a:buFont typeface="Arial" charset="0"/>
              <a:buNone/>
            </a:pPr>
            <a:r>
              <a:rPr lang="en-GB">
                <a:latin typeface="Arial" charset="0"/>
                <a:cs typeface="Arial Unicode MS" charset="0"/>
              </a:rPr>
              <a:t>Sometimes a commissioner is called on to save the life of a unit</a:t>
            </a:r>
          </a:p>
          <a:p>
            <a:pPr eaLnBrk="1" hangingPunct="1">
              <a:spcBef>
                <a:spcPts val="450"/>
              </a:spcBef>
              <a:buFont typeface="Arial" charset="0"/>
              <a:buNone/>
            </a:pPr>
            <a:r>
              <a:rPr lang="en-GB">
                <a:latin typeface="Arial" charset="0"/>
                <a:cs typeface="Arial Unicode MS" charset="0"/>
              </a:rPr>
              <a:t>How does he / she know when that needs to be done?</a:t>
            </a:r>
          </a:p>
          <a:p>
            <a:pPr eaLnBrk="1" hangingPunct="1">
              <a:spcBef>
                <a:spcPts val="450"/>
              </a:spcBef>
              <a:buFont typeface="Arial" charset="0"/>
              <a:buNone/>
            </a:pPr>
            <a:r>
              <a:rPr lang="en-GB">
                <a:latin typeface="Arial" charset="0"/>
                <a:cs typeface="Arial Unicode MS" charset="0"/>
              </a:rPr>
              <a:t>How do you go about it?</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27F68E6-320E-43BF-9D17-127AC98AE6B0}" type="slidenum">
              <a:rPr lang="en-GB"/>
              <a:pPr/>
              <a:t>137</a:t>
            </a:fld>
            <a:endParaRPr lang="en-GB"/>
          </a:p>
        </p:txBody>
      </p:sp>
      <p:sp>
        <p:nvSpPr>
          <p:cNvPr id="23142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142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Ask the students to identify what they are</a:t>
            </a:r>
          </a:p>
          <a:p>
            <a:pPr eaLnBrk="1" hangingPunct="1">
              <a:spcBef>
                <a:spcPts val="450"/>
              </a:spcBef>
              <a:buFont typeface="Arial" charset="0"/>
              <a:buNone/>
            </a:pPr>
            <a:r>
              <a:rPr lang="en-GB">
                <a:latin typeface="Arial" charset="0"/>
                <a:cs typeface="Arial Unicode MS" charset="0"/>
              </a:rPr>
              <a:t>List them on a flip chart or chalkboard</a:t>
            </a:r>
          </a:p>
          <a:p>
            <a:pPr eaLnBrk="1" hangingPunct="1">
              <a:spcBef>
                <a:spcPts val="450"/>
              </a:spcBef>
              <a:buFont typeface="Arial" charset="0"/>
              <a:buNone/>
            </a:pPr>
            <a:r>
              <a:rPr lang="en-GB">
                <a:latin typeface="Arial" charset="0"/>
                <a:cs typeface="Arial Unicode MS" charset="0"/>
              </a:rPr>
              <a:t>The BSA answers are on the next slide</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EB75EC1-19D6-488C-9E1A-1BAAD9EFB15E}" type="slidenum">
              <a:rPr lang="en-GB"/>
              <a:pPr/>
              <a:t>138</a:t>
            </a:fld>
            <a:endParaRPr lang="en-GB"/>
          </a:p>
        </p:txBody>
      </p:sp>
      <p:sp>
        <p:nvSpPr>
          <p:cNvPr id="23244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245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These are the vital signs the BSA has identified</a:t>
            </a:r>
          </a:p>
          <a:p>
            <a:pPr eaLnBrk="1" hangingPunct="1">
              <a:spcBef>
                <a:spcPts val="450"/>
              </a:spcBef>
              <a:buFont typeface="Arial" charset="0"/>
              <a:buNone/>
            </a:pPr>
            <a:r>
              <a:rPr lang="en-GB">
                <a:latin typeface="Arial" charset="0"/>
                <a:cs typeface="Arial Unicode MS" charset="0"/>
              </a:rPr>
              <a:t>Some of those you identified are probably also valid</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C9F694A-0514-437F-9B0D-C7BA68A9502E}" type="slidenum">
              <a:rPr lang="en-GB"/>
              <a:pPr/>
              <a:t>139</a:t>
            </a:fld>
            <a:endParaRPr lang="en-GB"/>
          </a:p>
        </p:txBody>
      </p:sp>
      <p:sp>
        <p:nvSpPr>
          <p:cNvPr id="23347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3474"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3DA393A-7A66-40DA-9929-CA172898E2DE}" type="slidenum">
              <a:rPr lang="en-GB"/>
              <a:pPr/>
              <a:t>140</a:t>
            </a:fld>
            <a:endParaRPr lang="en-GB"/>
          </a:p>
        </p:txBody>
      </p:sp>
      <p:sp>
        <p:nvSpPr>
          <p:cNvPr id="234497" name="Text Box 1"/>
          <p:cNvSpPr txBox="1">
            <a:spLocks noChangeArrowheads="1"/>
          </p:cNvSpPr>
          <p:nvPr/>
        </p:nvSpPr>
        <p:spPr bwMode="auto">
          <a:xfrm>
            <a:off x="1547813" y="866553"/>
            <a:ext cx="3687762" cy="271499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4498" name="Text Box 2"/>
          <p:cNvSpPr txBox="1">
            <a:spLocks noGrp="1" noChangeArrowheads="1"/>
          </p:cNvSpPr>
          <p:nvPr>
            <p:ph type="body"/>
          </p:nvPr>
        </p:nvSpPr>
        <p:spPr bwMode="auto">
          <a:xfrm>
            <a:off x="393700" y="3581543"/>
            <a:ext cx="6045200" cy="4714607"/>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Lapsed / dropped charter — Complete the paperwork, if a paperwork problem.  If there are deeper causes, solve those problems.</a:t>
            </a:r>
          </a:p>
          <a:p>
            <a:pPr eaLnBrk="1" hangingPunct="1">
              <a:spcBef>
                <a:spcPts val="450"/>
              </a:spcBef>
              <a:buFont typeface="Arial" charset="0"/>
              <a:buNone/>
            </a:pPr>
            <a:r>
              <a:rPr lang="en-GB">
                <a:latin typeface="Arial" charset="0"/>
                <a:cs typeface="Arial Unicode MS" charset="0"/>
              </a:rPr>
              <a:t>Not meeting “Stopped breathing” — Meet with unit leader and committee chairman, try to start meetings again, contact youth</a:t>
            </a:r>
          </a:p>
          <a:p>
            <a:pPr eaLnBrk="1" hangingPunct="1">
              <a:spcBef>
                <a:spcPts val="450"/>
              </a:spcBef>
              <a:buFont typeface="Arial" charset="0"/>
              <a:buNone/>
            </a:pPr>
            <a:r>
              <a:rPr lang="en-GB">
                <a:latin typeface="Arial" charset="0"/>
                <a:cs typeface="Arial Unicode MS" charset="0"/>
              </a:rPr>
              <a:t>No leader “No heartbeat” — Meet with committee chairman, committee and parents to find a new leader</a:t>
            </a:r>
          </a:p>
          <a:p>
            <a:pPr eaLnBrk="1" hangingPunct="1">
              <a:spcBef>
                <a:spcPts val="450"/>
              </a:spcBef>
              <a:buFont typeface="Arial" charset="0"/>
              <a:buNone/>
            </a:pPr>
            <a:r>
              <a:rPr lang="en-GB">
                <a:latin typeface="Arial" charset="0"/>
                <a:cs typeface="Arial Unicode MS" charset="0"/>
              </a:rPr>
              <a:t>No committee “Choking” — Discuss prospects with unit leader and committee chairman.  Coach Committee Chairman in recruiting.  Personally recruit people to committee positions.  Contact parents.</a:t>
            </a:r>
          </a:p>
          <a:p>
            <a:pPr eaLnBrk="1" hangingPunct="1">
              <a:spcBef>
                <a:spcPts val="450"/>
              </a:spcBef>
              <a:buFont typeface="Arial" charset="0"/>
              <a:buNone/>
            </a:pPr>
            <a:r>
              <a:rPr lang="en-GB">
                <a:latin typeface="Arial" charset="0"/>
                <a:cs typeface="Arial Unicode MS" charset="0"/>
              </a:rPr>
              <a:t>No new members “Severe bleeding” — Help unit leader understand need for new members.  Set up school rally.  Provide incentives for boys to recruit.</a:t>
            </a:r>
          </a:p>
          <a:p>
            <a:pPr eaLnBrk="1" hangingPunct="1">
              <a:spcBef>
                <a:spcPts val="450"/>
              </a:spcBef>
              <a:buFont typeface="Arial" charset="0"/>
              <a:buNone/>
            </a:pPr>
            <a:r>
              <a:rPr lang="en-GB">
                <a:latin typeface="Arial" charset="0"/>
                <a:cs typeface="Arial Unicode MS" charset="0"/>
              </a:rPr>
              <a:t>Conflict with chartered organization “Poisoning by mouth” — Try to determine the cause of the conflict.  Seek ways to defuse conflict.  Counsel leadership of both on ways to work together.</a:t>
            </a:r>
          </a:p>
          <a:p>
            <a:pPr eaLnBrk="1" hangingPunct="1">
              <a:spcBef>
                <a:spcPts val="450"/>
              </a:spcBef>
              <a:buFont typeface="Arial" charset="0"/>
              <a:buNone/>
            </a:pPr>
            <a:r>
              <a:rPr lang="en-GB">
                <a:latin typeface="Arial" charset="0"/>
                <a:cs typeface="Arial Unicode MS" charset="0"/>
              </a:rPr>
              <a:t>New untrained leader “Blue baby” — Conduct Fast Start training immediately.  Invite (take) leader to next basic training.  Identify additional training opportunities.</a:t>
            </a:r>
          </a:p>
          <a:p>
            <a:pPr eaLnBrk="1" hangingPunct="1">
              <a:spcBef>
                <a:spcPts val="450"/>
              </a:spcBef>
              <a:buFont typeface="Arial" charset="0"/>
              <a:buNone/>
            </a:pPr>
            <a:r>
              <a:rPr lang="en-GB">
                <a:latin typeface="Arial" charset="0"/>
                <a:cs typeface="Arial Unicode MS" charset="0"/>
              </a:rPr>
              <a:t>Weak leadership “Comatose” — Counsel leaders.   Coach leaders.  Identify new, stronger leaders.</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6A7B1FF-5C80-4814-A5E3-AE4B72416DA3}" type="slidenum">
              <a:rPr lang="en-GB"/>
              <a:pPr/>
              <a:t>141</a:t>
            </a:fld>
            <a:endParaRPr lang="en-GB"/>
          </a:p>
        </p:txBody>
      </p:sp>
      <p:sp>
        <p:nvSpPr>
          <p:cNvPr id="2355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552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Most lifesaving teams are probably </a:t>
            </a:r>
            <a:r>
              <a:rPr lang="en-GB" i="1">
                <a:latin typeface="Arial" charset="0"/>
                <a:cs typeface="Arial Unicode MS" charset="0"/>
              </a:rPr>
              <a:t>ad hoc</a:t>
            </a:r>
            <a:r>
              <a:rPr lang="en-GB">
                <a:latin typeface="Arial" charset="0"/>
                <a:cs typeface="Arial Unicode MS" charset="0"/>
              </a:rPr>
              <a:t>, made up of the UC, the ADC, a member of the training team, and/or a member of the membership team.  The DE should often be involved.</a:t>
            </a:r>
          </a:p>
          <a:p>
            <a:pPr eaLnBrk="1" hangingPunct="1">
              <a:spcBef>
                <a:spcPts val="450"/>
              </a:spcBef>
              <a:buFont typeface="Arial" charset="0"/>
              <a:buNone/>
            </a:pPr>
            <a:r>
              <a:rPr lang="en-GB">
                <a:latin typeface="Arial" charset="0"/>
                <a:cs typeface="Arial Unicode MS" charset="0"/>
              </a:rPr>
              <a:t>If there are sufficient resources to do this, some people could specialize in this function.</a:t>
            </a:r>
          </a:p>
          <a:p>
            <a:pPr eaLnBrk="1" hangingPunct="1">
              <a:spcBef>
                <a:spcPts val="450"/>
              </a:spcBef>
              <a:buFont typeface="Arial" charset="0"/>
              <a:buNone/>
            </a:pPr>
            <a:r>
              <a:rPr lang="en-GB">
                <a:latin typeface="Arial" charset="0"/>
                <a:cs typeface="Arial Unicode MS" charset="0"/>
              </a:rPr>
              <a:t>Each team will have a little different emphasis, depending on the nature of the problem.  Some may need crisis resolution, others need recruiting skills, others may just need training.</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93037DF-8E1C-4743-9110-DE66636BA809}" type="slidenum">
              <a:rPr lang="en-GB"/>
              <a:pPr/>
              <a:t>142</a:t>
            </a:fld>
            <a:endParaRPr lang="en-GB"/>
          </a:p>
        </p:txBody>
      </p:sp>
      <p:sp>
        <p:nvSpPr>
          <p:cNvPr id="236545" name="Text Box 1"/>
          <p:cNvSpPr txBox="1">
            <a:spLocks noChangeArrowheads="1"/>
          </p:cNvSpPr>
          <p:nvPr/>
        </p:nvSpPr>
        <p:spPr bwMode="auto">
          <a:xfrm>
            <a:off x="1258889" y="861877"/>
            <a:ext cx="4384675" cy="322775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6546"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92D4B28-5470-4728-A680-9B21FABF8E7C}" type="slidenum">
              <a:rPr lang="en-GB"/>
              <a:pPr/>
              <a:t>143</a:t>
            </a:fld>
            <a:endParaRPr lang="en-GB"/>
          </a:p>
        </p:txBody>
      </p:sp>
      <p:sp>
        <p:nvSpPr>
          <p:cNvPr id="23756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757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1:30—5 Minutes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C86CF59-66BA-4BC7-97E0-2AC2A6FBF9D4}" type="slidenum">
              <a:rPr lang="en-GB">
                <a:solidFill>
                  <a:prstClr val="black"/>
                </a:solidFill>
              </a:rPr>
              <a:pPr/>
              <a:t>11</a:t>
            </a:fld>
            <a:endParaRPr lang="en-GB">
              <a:solidFill>
                <a:prstClr val="black"/>
              </a:solidFill>
            </a:endParaRPr>
          </a:p>
        </p:txBody>
      </p:sp>
      <p:sp>
        <p:nvSpPr>
          <p:cNvPr id="1331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312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marL="9144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lvl="1" indent="0" eaLnBrk="1" hangingPunct="1">
              <a:lnSpc>
                <a:spcPct val="80000"/>
              </a:lnSpc>
              <a:spcBef>
                <a:spcPts val="300"/>
              </a:spcBef>
              <a:buFont typeface="Arial" charset="0"/>
              <a:buNone/>
            </a:pPr>
            <a:r>
              <a:rPr lang="en-GB" sz="800" dirty="0" smtClean="0">
                <a:latin typeface="Arial" charset="0"/>
                <a:cs typeface="Arial Unicode MS" charset="0"/>
              </a:rPr>
              <a:t>Character </a:t>
            </a:r>
            <a:r>
              <a:rPr lang="en-GB" sz="800" dirty="0">
                <a:latin typeface="Arial" charset="0"/>
                <a:cs typeface="Arial Unicode MS" charset="0"/>
              </a:rPr>
              <a:t>development</a:t>
            </a:r>
          </a:p>
          <a:p>
            <a:pPr lvl="2" indent="0" eaLnBrk="1" hangingPunct="1">
              <a:lnSpc>
                <a:spcPct val="80000"/>
              </a:lnSpc>
              <a:spcBef>
                <a:spcPts val="300"/>
              </a:spcBef>
              <a:buFont typeface="Arial" charset="0"/>
              <a:buNone/>
            </a:pPr>
            <a:r>
              <a:rPr lang="en-GB" sz="800" dirty="0">
                <a:latin typeface="Arial" charset="0"/>
                <a:cs typeface="Arial Unicode MS" charset="0"/>
              </a:rPr>
              <a:t>Be confident but not conceited</a:t>
            </a:r>
          </a:p>
          <a:p>
            <a:pPr lvl="2" indent="0" eaLnBrk="1" hangingPunct="1">
              <a:lnSpc>
                <a:spcPct val="80000"/>
              </a:lnSpc>
              <a:spcBef>
                <a:spcPts val="300"/>
              </a:spcBef>
              <a:buFont typeface="Arial" charset="0"/>
              <a:buNone/>
            </a:pPr>
            <a:r>
              <a:rPr lang="en-GB" sz="800" dirty="0">
                <a:latin typeface="Arial" charset="0"/>
                <a:cs typeface="Arial Unicode MS" charset="0"/>
              </a:rPr>
              <a:t>Be honest with yourself and others</a:t>
            </a:r>
          </a:p>
          <a:p>
            <a:pPr lvl="2" indent="0" eaLnBrk="1" hangingPunct="1">
              <a:lnSpc>
                <a:spcPct val="80000"/>
              </a:lnSpc>
              <a:spcBef>
                <a:spcPts val="300"/>
              </a:spcBef>
              <a:buFont typeface="Arial" charset="0"/>
              <a:buNone/>
            </a:pPr>
            <a:r>
              <a:rPr lang="en-GB" sz="800" dirty="0">
                <a:latin typeface="Arial" charset="0"/>
                <a:cs typeface="Arial Unicode MS" charset="0"/>
              </a:rPr>
              <a:t>Have a positive personal appearance</a:t>
            </a:r>
          </a:p>
          <a:p>
            <a:pPr lvl="2" indent="0" eaLnBrk="1" hangingPunct="1">
              <a:lnSpc>
                <a:spcPct val="80000"/>
              </a:lnSpc>
              <a:spcBef>
                <a:spcPts val="300"/>
              </a:spcBef>
              <a:buFont typeface="Arial" charset="0"/>
              <a:buNone/>
            </a:pPr>
            <a:r>
              <a:rPr lang="en-GB" sz="800" dirty="0">
                <a:latin typeface="Arial" charset="0"/>
                <a:cs typeface="Arial Unicode MS" charset="0"/>
              </a:rPr>
              <a:t>Develop special skills and interests</a:t>
            </a:r>
          </a:p>
          <a:p>
            <a:pPr lvl="2" indent="0" eaLnBrk="1" hangingPunct="1">
              <a:lnSpc>
                <a:spcPct val="80000"/>
              </a:lnSpc>
              <a:spcBef>
                <a:spcPts val="300"/>
              </a:spcBef>
              <a:buFont typeface="Arial" charset="0"/>
              <a:buNone/>
            </a:pPr>
            <a:r>
              <a:rPr lang="en-GB" sz="800" dirty="0">
                <a:latin typeface="Arial" charset="0"/>
                <a:cs typeface="Arial Unicode MS" charset="0"/>
              </a:rPr>
              <a:t>Take care of yourself</a:t>
            </a:r>
          </a:p>
          <a:p>
            <a:pPr lvl="2" indent="0" eaLnBrk="1" hangingPunct="1">
              <a:lnSpc>
                <a:spcPct val="80000"/>
              </a:lnSpc>
              <a:spcBef>
                <a:spcPts val="300"/>
              </a:spcBef>
              <a:buFont typeface="Arial" charset="0"/>
              <a:buNone/>
            </a:pPr>
            <a:r>
              <a:rPr lang="en-GB" sz="800" dirty="0">
                <a:latin typeface="Arial" charset="0"/>
                <a:cs typeface="Arial Unicode MS" charset="0"/>
              </a:rPr>
              <a:t>Do your best in difficult situations </a:t>
            </a:r>
          </a:p>
          <a:p>
            <a:pPr lvl="2" indent="0" eaLnBrk="1" hangingPunct="1">
              <a:lnSpc>
                <a:spcPct val="80000"/>
              </a:lnSpc>
              <a:spcBef>
                <a:spcPts val="300"/>
              </a:spcBef>
              <a:buFont typeface="Arial" charset="0"/>
              <a:buNone/>
            </a:pPr>
            <a:r>
              <a:rPr lang="en-GB" sz="800" dirty="0">
                <a:latin typeface="Arial" charset="0"/>
                <a:cs typeface="Arial Unicode MS" charset="0"/>
              </a:rPr>
              <a:t>Practice your religious beliefs</a:t>
            </a:r>
          </a:p>
          <a:p>
            <a:pPr lvl="2" indent="0" eaLnBrk="1" hangingPunct="1">
              <a:lnSpc>
                <a:spcPct val="80000"/>
              </a:lnSpc>
              <a:spcBef>
                <a:spcPts val="300"/>
              </a:spcBef>
              <a:buFont typeface="Arial" charset="0"/>
              <a:buNone/>
            </a:pPr>
            <a:r>
              <a:rPr lang="en-GB" sz="800" dirty="0">
                <a:latin typeface="Arial" charset="0"/>
                <a:cs typeface="Arial Unicode MS" charset="0"/>
              </a:rPr>
              <a:t>Show respect for other people</a:t>
            </a:r>
          </a:p>
          <a:p>
            <a:pPr lvl="1" indent="0" eaLnBrk="1" hangingPunct="1">
              <a:lnSpc>
                <a:spcPct val="80000"/>
              </a:lnSpc>
              <a:spcBef>
                <a:spcPts val="300"/>
              </a:spcBef>
              <a:buFont typeface="Arial" charset="0"/>
              <a:buNone/>
            </a:pPr>
            <a:endParaRPr lang="en-GB" sz="800" dirty="0">
              <a:latin typeface="Arial" charset="0"/>
              <a:cs typeface="Arial Unicode MS"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14698274"/>
              </p:ext>
            </p:extLst>
          </p:nvPr>
        </p:nvGraphicFramePr>
        <p:xfrm>
          <a:off x="1187424" y="887518"/>
          <a:ext cx="4298976" cy="3223485"/>
        </p:xfrm>
        <a:graphic>
          <a:graphicData uri="http://schemas.openxmlformats.org/presentationml/2006/ole">
            <mc:AlternateContent xmlns:mc="http://schemas.openxmlformats.org/markup-compatibility/2006">
              <mc:Choice xmlns:v="urn:schemas-microsoft-com:vml" Requires="v">
                <p:oleObj spid="_x0000_s17423" name="Slide" r:id="rId4" imgW="4568804" imgH="3425985" progId="PowerPoint.Slide.12">
                  <p:embed/>
                </p:oleObj>
              </mc:Choice>
              <mc:Fallback>
                <p:oleObj name="Slide" r:id="rId4" imgW="4568804" imgH="3425985" progId="PowerPoint.Slide.12">
                  <p:embed/>
                  <p:pic>
                    <p:nvPicPr>
                      <p:cNvPr id="0" name=""/>
                      <p:cNvPicPr/>
                      <p:nvPr/>
                    </p:nvPicPr>
                    <p:blipFill>
                      <a:blip r:embed="rId5"/>
                      <a:stretch>
                        <a:fillRect/>
                      </a:stretch>
                    </p:blipFill>
                    <p:spPr>
                      <a:xfrm>
                        <a:off x="1187424" y="887518"/>
                        <a:ext cx="4298976" cy="3223485"/>
                      </a:xfrm>
                      <a:prstGeom prst="rect">
                        <a:avLst/>
                      </a:prstGeom>
                    </p:spPr>
                  </p:pic>
                </p:oleObj>
              </mc:Fallback>
            </mc:AlternateContent>
          </a:graphicData>
        </a:graphic>
      </p:graphicFrame>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578677F-B5A3-4069-B0B7-79C5CBF507E1}" type="slidenum">
              <a:rPr lang="en-GB"/>
              <a:pPr/>
              <a:t>144</a:t>
            </a:fld>
            <a:endParaRPr lang="en-GB"/>
          </a:p>
        </p:txBody>
      </p:sp>
      <p:sp>
        <p:nvSpPr>
          <p:cNvPr id="23859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859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1:35—10 Minutes</a:t>
            </a:r>
          </a:p>
          <a:p>
            <a:pPr eaLnBrk="1" hangingPunct="1">
              <a:spcBef>
                <a:spcPts val="450"/>
              </a:spcBef>
              <a:buFont typeface="Arial" charset="0"/>
              <a:buNone/>
            </a:pPr>
            <a:r>
              <a:rPr lang="en-GB">
                <a:latin typeface="Arial" charset="0"/>
                <a:cs typeface="Arial Unicode MS" charset="0"/>
              </a:rPr>
              <a:t>Present the training card, the “Trained” strip, and a copy of the scorecard for the Arrowhead and Commissioner’s Key (CF p. 47).  Some councils have other special certificates available.</a:t>
            </a:r>
          </a:p>
          <a:p>
            <a:pPr eaLnBrk="1" hangingPunct="1">
              <a:spcBef>
                <a:spcPts val="450"/>
              </a:spcBef>
              <a:buFont typeface="Arial" charset="0"/>
              <a:buNone/>
            </a:pPr>
            <a:r>
              <a:rPr lang="en-GB">
                <a:latin typeface="Arial" charset="0"/>
                <a:cs typeface="Arial Unicode MS" charset="0"/>
              </a:rPr>
              <a:t>Remind participants that the Arrowhead projects are those that really train a commissioner to do the job.  The immediate goal is to be a friend to unit leaders.  You improve your capability to do that by working your Arrowhead projects.</a:t>
            </a:r>
          </a:p>
          <a:p>
            <a:pPr eaLnBrk="1" hangingPunct="1">
              <a:spcBef>
                <a:spcPts val="450"/>
              </a:spcBef>
              <a:buFont typeface="Arial" charset="0"/>
              <a:buNone/>
            </a:pPr>
            <a:r>
              <a:rPr lang="en-GB">
                <a:latin typeface="Arial" charset="0"/>
                <a:cs typeface="Arial Unicode MS" charset="0"/>
              </a:rPr>
              <a:t>The final goal for all commissioners is to see that more youth have a better Scouting experience.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b="1">
                <a:latin typeface="Arial" charset="0"/>
                <a:cs typeface="Arial Unicode MS" charset="0"/>
              </a:rPr>
              <a:t>Departure 1:45 PM</a:t>
            </a:r>
          </a:p>
          <a:p>
            <a:pPr eaLnBrk="1" hangingPunct="1">
              <a:spcBef>
                <a:spcPts val="450"/>
              </a:spcBef>
              <a:buFont typeface="Arial" charset="0"/>
              <a:buNone/>
            </a:pPr>
            <a:endParaRPr lang="en-GB" b="1">
              <a:latin typeface="Arial" charset="0"/>
              <a:cs typeface="Arial Unicode MS" charset="0"/>
            </a:endParaRP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endParaRPr lang="en-GB">
              <a:latin typeface="Arial" charset="0"/>
              <a:cs typeface="Arial Unicode MS"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C86CF59-66BA-4BC7-97E0-2AC2A6FBF9D4}" type="slidenum">
              <a:rPr lang="en-GB">
                <a:solidFill>
                  <a:prstClr val="black"/>
                </a:solidFill>
              </a:rPr>
              <a:pPr/>
              <a:t>12</a:t>
            </a:fld>
            <a:endParaRPr lang="en-GB">
              <a:solidFill>
                <a:prstClr val="black"/>
              </a:solidFill>
            </a:endParaRPr>
          </a:p>
        </p:txBody>
      </p:sp>
      <p:sp>
        <p:nvSpPr>
          <p:cNvPr id="1331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312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marL="9144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lvl="1" indent="0" eaLnBrk="1" hangingPunct="1">
              <a:lnSpc>
                <a:spcPct val="80000"/>
              </a:lnSpc>
              <a:spcBef>
                <a:spcPts val="300"/>
              </a:spcBef>
              <a:buFont typeface="Arial" charset="0"/>
              <a:buNone/>
            </a:pPr>
            <a:r>
              <a:rPr lang="en-GB" sz="800" dirty="0" smtClean="0">
                <a:latin typeface="Arial" charset="0"/>
                <a:cs typeface="Arial Unicode MS" charset="0"/>
              </a:rPr>
              <a:t>Citizenship training</a:t>
            </a:r>
          </a:p>
          <a:p>
            <a:pPr lvl="2" indent="0" eaLnBrk="1" hangingPunct="1">
              <a:lnSpc>
                <a:spcPct val="80000"/>
              </a:lnSpc>
              <a:spcBef>
                <a:spcPts val="300"/>
              </a:spcBef>
              <a:buFont typeface="Arial" charset="0"/>
              <a:buNone/>
            </a:pPr>
            <a:r>
              <a:rPr lang="en-GB" sz="800" dirty="0" smtClean="0">
                <a:latin typeface="Arial" charset="0"/>
                <a:cs typeface="Arial Unicode MS" charset="0"/>
              </a:rPr>
              <a:t>Learn about and take pride in your national heritage</a:t>
            </a:r>
          </a:p>
          <a:p>
            <a:pPr lvl="2" indent="0" eaLnBrk="1" hangingPunct="1">
              <a:lnSpc>
                <a:spcPct val="80000"/>
              </a:lnSpc>
              <a:spcBef>
                <a:spcPts val="300"/>
              </a:spcBef>
              <a:buFont typeface="Arial" charset="0"/>
              <a:buNone/>
            </a:pPr>
            <a:r>
              <a:rPr lang="en-GB" sz="800" dirty="0" smtClean="0">
                <a:latin typeface="Arial" charset="0"/>
                <a:cs typeface="Arial Unicode MS" charset="0"/>
              </a:rPr>
              <a:t>Develop an understanding of our social, economic, and governmental systems</a:t>
            </a:r>
          </a:p>
          <a:p>
            <a:pPr lvl="2" indent="0" eaLnBrk="1" hangingPunct="1">
              <a:lnSpc>
                <a:spcPct val="80000"/>
              </a:lnSpc>
              <a:spcBef>
                <a:spcPts val="300"/>
              </a:spcBef>
              <a:buFont typeface="Arial" charset="0"/>
              <a:buNone/>
            </a:pPr>
            <a:r>
              <a:rPr lang="en-GB" sz="800" dirty="0" smtClean="0">
                <a:latin typeface="Arial" charset="0"/>
                <a:cs typeface="Arial Unicode MS" charset="0"/>
              </a:rPr>
              <a:t>Be of service to others</a:t>
            </a:r>
          </a:p>
          <a:p>
            <a:pPr lvl="2" indent="0" eaLnBrk="1" hangingPunct="1">
              <a:lnSpc>
                <a:spcPct val="80000"/>
              </a:lnSpc>
              <a:spcBef>
                <a:spcPts val="300"/>
              </a:spcBef>
              <a:buFont typeface="Arial" charset="0"/>
              <a:buNone/>
            </a:pPr>
            <a:r>
              <a:rPr lang="en-GB" sz="800" dirty="0" smtClean="0">
                <a:latin typeface="Arial" charset="0"/>
                <a:cs typeface="Arial Unicode MS" charset="0"/>
              </a:rPr>
              <a:t>Have knowledge and respect for other cultures and social groups</a:t>
            </a:r>
          </a:p>
          <a:p>
            <a:pPr lvl="2" indent="0" eaLnBrk="1" hangingPunct="1">
              <a:lnSpc>
                <a:spcPct val="80000"/>
              </a:lnSpc>
              <a:spcBef>
                <a:spcPts val="300"/>
              </a:spcBef>
              <a:buFont typeface="Arial" charset="0"/>
              <a:buNone/>
            </a:pPr>
            <a:r>
              <a:rPr lang="en-GB" sz="800" dirty="0" smtClean="0">
                <a:latin typeface="Arial" charset="0"/>
                <a:cs typeface="Arial Unicode MS" charset="0"/>
              </a:rPr>
              <a:t>Be aware of community organizations and their functions</a:t>
            </a:r>
          </a:p>
          <a:p>
            <a:pPr lvl="2" indent="0" eaLnBrk="1" hangingPunct="1">
              <a:lnSpc>
                <a:spcPct val="80000"/>
              </a:lnSpc>
              <a:spcBef>
                <a:spcPts val="300"/>
              </a:spcBef>
              <a:buFont typeface="Arial" charset="0"/>
              <a:buNone/>
            </a:pPr>
            <a:r>
              <a:rPr lang="en-GB" sz="800" dirty="0" smtClean="0">
                <a:latin typeface="Arial" charset="0"/>
                <a:cs typeface="Arial Unicode MS" charset="0"/>
              </a:rPr>
              <a:t>Understand and respect the ethnic and social relationships in your community</a:t>
            </a:r>
          </a:p>
          <a:p>
            <a:pPr lvl="2" indent="0" eaLnBrk="1" hangingPunct="1">
              <a:lnSpc>
                <a:spcPct val="80000"/>
              </a:lnSpc>
              <a:spcBef>
                <a:spcPts val="300"/>
              </a:spcBef>
              <a:buFont typeface="Arial" charset="0"/>
              <a:buNone/>
            </a:pPr>
            <a:r>
              <a:rPr lang="en-GB" sz="800" dirty="0" smtClean="0">
                <a:latin typeface="Arial" charset="0"/>
                <a:cs typeface="Arial Unicode MS" charset="0"/>
              </a:rPr>
              <a:t>Appreciate the environment and seek to protect it</a:t>
            </a:r>
          </a:p>
        </p:txBody>
      </p:sp>
      <p:graphicFrame>
        <p:nvGraphicFramePr>
          <p:cNvPr id="2" name="Object 1"/>
          <p:cNvGraphicFramePr>
            <a:graphicFrameLocks noChangeAspect="1"/>
          </p:cNvGraphicFramePr>
          <p:nvPr>
            <p:extLst>
              <p:ext uri="{D42A27DB-BD31-4B8C-83A1-F6EECF244321}">
                <p14:modId xmlns:p14="http://schemas.microsoft.com/office/powerpoint/2010/main" val="3214698274"/>
              </p:ext>
            </p:extLst>
          </p:nvPr>
        </p:nvGraphicFramePr>
        <p:xfrm>
          <a:off x="1187424" y="887518"/>
          <a:ext cx="4298976" cy="3223485"/>
        </p:xfrm>
        <a:graphic>
          <a:graphicData uri="http://schemas.openxmlformats.org/presentationml/2006/ole">
            <mc:AlternateContent xmlns:mc="http://schemas.openxmlformats.org/markup-compatibility/2006">
              <mc:Choice xmlns:v="urn:schemas-microsoft-com:vml" Requires="v">
                <p:oleObj spid="_x0000_s18447" name="Slide" r:id="rId4" imgW="4568804" imgH="3425985" progId="PowerPoint.Slide.12">
                  <p:embed/>
                </p:oleObj>
              </mc:Choice>
              <mc:Fallback>
                <p:oleObj name="Slide" r:id="rId4" imgW="4568804" imgH="3425985" progId="PowerPoint.Slide.12">
                  <p:embed/>
                  <p:pic>
                    <p:nvPicPr>
                      <p:cNvPr id="0" name=""/>
                      <p:cNvPicPr/>
                      <p:nvPr/>
                    </p:nvPicPr>
                    <p:blipFill>
                      <a:blip r:embed="rId5"/>
                      <a:stretch>
                        <a:fillRect/>
                      </a:stretch>
                    </p:blipFill>
                    <p:spPr>
                      <a:xfrm>
                        <a:off x="1187424" y="887518"/>
                        <a:ext cx="4298976" cy="3223485"/>
                      </a:xfrm>
                      <a:prstGeom prst="rect">
                        <a:avLst/>
                      </a:prstGeom>
                    </p:spPr>
                  </p:pic>
                </p:oleObj>
              </mc:Fallback>
            </mc:AlternateContent>
          </a:graphicData>
        </a:graphic>
      </p:graphicFrame>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indent="0" eaLnBrk="1" hangingPunct="1">
              <a:lnSpc>
                <a:spcPct val="80000"/>
              </a:lnSpc>
              <a:spcBef>
                <a:spcPts val="300"/>
              </a:spcBef>
              <a:buFont typeface="Arial" charset="0"/>
              <a:buNone/>
            </a:pPr>
            <a:r>
              <a:rPr lang="en-GB" sz="800" dirty="0" smtClean="0">
                <a:latin typeface="Arial" charset="0"/>
                <a:cs typeface="Arial Unicode MS" charset="0"/>
              </a:rPr>
              <a:t>Mental and physical fitness</a:t>
            </a:r>
          </a:p>
          <a:p>
            <a:pPr lvl="2" indent="0" eaLnBrk="1" hangingPunct="1">
              <a:lnSpc>
                <a:spcPct val="80000"/>
              </a:lnSpc>
              <a:spcBef>
                <a:spcPts val="300"/>
              </a:spcBef>
              <a:buFont typeface="Arial" charset="0"/>
              <a:buNone/>
            </a:pPr>
            <a:r>
              <a:rPr lang="en-GB" sz="800" dirty="0" smtClean="0">
                <a:latin typeface="Arial" charset="0"/>
                <a:cs typeface="Arial Unicode MS" charset="0"/>
              </a:rPr>
              <a:t>Exercise and participate in vigorous activities</a:t>
            </a:r>
          </a:p>
          <a:p>
            <a:pPr lvl="2" indent="0" eaLnBrk="1" hangingPunct="1">
              <a:lnSpc>
                <a:spcPct val="80000"/>
              </a:lnSpc>
              <a:spcBef>
                <a:spcPts val="300"/>
              </a:spcBef>
              <a:buFont typeface="Arial" charset="0"/>
              <a:buNone/>
            </a:pPr>
            <a:r>
              <a:rPr lang="en-GB" sz="800" dirty="0" smtClean="0">
                <a:latin typeface="Arial" charset="0"/>
                <a:cs typeface="Arial Unicode MS" charset="0"/>
              </a:rPr>
              <a:t>Adopt healthy habits</a:t>
            </a:r>
          </a:p>
          <a:p>
            <a:pPr lvl="2" indent="0" eaLnBrk="1" hangingPunct="1">
              <a:lnSpc>
                <a:spcPct val="80000"/>
              </a:lnSpc>
              <a:spcBef>
                <a:spcPts val="300"/>
              </a:spcBef>
              <a:buFont typeface="Arial" charset="0"/>
              <a:buNone/>
            </a:pPr>
            <a:r>
              <a:rPr lang="en-GB" sz="800" dirty="0" smtClean="0">
                <a:latin typeface="Arial" charset="0"/>
                <a:cs typeface="Arial Unicode MS" charset="0"/>
              </a:rPr>
              <a:t>Keep weight within a healthy range</a:t>
            </a:r>
          </a:p>
          <a:p>
            <a:pPr lvl="2" indent="0" eaLnBrk="1" hangingPunct="1">
              <a:lnSpc>
                <a:spcPct val="80000"/>
              </a:lnSpc>
              <a:spcBef>
                <a:spcPts val="300"/>
              </a:spcBef>
              <a:buFont typeface="Arial" charset="0"/>
              <a:buNone/>
            </a:pPr>
            <a:r>
              <a:rPr lang="en-GB" sz="800" dirty="0" smtClean="0">
                <a:latin typeface="Arial" charset="0"/>
                <a:cs typeface="Arial Unicode MS" charset="0"/>
              </a:rPr>
              <a:t>Avoid use of tobacco, drugs, and alcohol</a:t>
            </a:r>
          </a:p>
          <a:p>
            <a:pPr lvl="2" indent="0" eaLnBrk="1" hangingPunct="1">
              <a:lnSpc>
                <a:spcPct val="80000"/>
              </a:lnSpc>
              <a:spcBef>
                <a:spcPts val="300"/>
              </a:spcBef>
              <a:buFont typeface="Arial" charset="0"/>
              <a:buNone/>
            </a:pPr>
            <a:r>
              <a:rPr lang="en-GB" sz="800" dirty="0" smtClean="0">
                <a:latin typeface="Arial" charset="0"/>
                <a:cs typeface="Arial Unicode MS" charset="0"/>
              </a:rPr>
              <a:t>Strive to be mentally awake</a:t>
            </a:r>
          </a:p>
          <a:p>
            <a:pPr lvl="2" indent="0" eaLnBrk="1" hangingPunct="1">
              <a:lnSpc>
                <a:spcPct val="80000"/>
              </a:lnSpc>
              <a:spcBef>
                <a:spcPts val="300"/>
              </a:spcBef>
              <a:buFont typeface="Arial" charset="0"/>
              <a:buNone/>
            </a:pPr>
            <a:r>
              <a:rPr lang="en-GB" sz="800" dirty="0" smtClean="0">
                <a:latin typeface="Arial" charset="0"/>
                <a:cs typeface="Arial Unicode MS" charset="0"/>
              </a:rPr>
              <a:t>Use good judgment</a:t>
            </a:r>
          </a:p>
          <a:p>
            <a:pPr lvl="2" indent="0" eaLnBrk="1" hangingPunct="1">
              <a:lnSpc>
                <a:spcPct val="80000"/>
              </a:lnSpc>
              <a:spcBef>
                <a:spcPts val="300"/>
              </a:spcBef>
              <a:buFont typeface="Arial" charset="0"/>
              <a:buNone/>
            </a:pPr>
            <a:r>
              <a:rPr lang="en-GB" sz="800" dirty="0" smtClean="0">
                <a:latin typeface="Arial" charset="0"/>
                <a:cs typeface="Arial Unicode MS" charset="0"/>
              </a:rPr>
              <a:t>Be resourceful in solving problems</a:t>
            </a:r>
          </a:p>
          <a:p>
            <a:endParaRPr lang="en-US" dirty="0"/>
          </a:p>
        </p:txBody>
      </p:sp>
      <p:sp>
        <p:nvSpPr>
          <p:cNvPr id="4" name="Slide Number Placeholder 3"/>
          <p:cNvSpPr>
            <a:spLocks noGrp="1"/>
          </p:cNvSpPr>
          <p:nvPr>
            <p:ph type="sldNum" sz="quarter" idx="10"/>
          </p:nvPr>
        </p:nvSpPr>
        <p:spPr/>
        <p:txBody>
          <a:bodyPr/>
          <a:lstStyle/>
          <a:p>
            <a:fld id="{EE2D953A-DEC9-4609-86E8-862C1380A078}" type="slidenum">
              <a:rPr lang="en-US" smtClean="0"/>
              <a:t>13</a:t>
            </a:fld>
            <a:endParaRPr lang="en-US"/>
          </a:p>
        </p:txBody>
      </p:sp>
    </p:spTree>
    <p:extLst>
      <p:ext uri="{BB962C8B-B14F-4D97-AF65-F5344CB8AC3E}">
        <p14:creationId xmlns:p14="http://schemas.microsoft.com/office/powerpoint/2010/main" val="2745136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C86CF59-66BA-4BC7-97E0-2AC2A6FBF9D4}" type="slidenum">
              <a:rPr lang="en-GB">
                <a:solidFill>
                  <a:prstClr val="black"/>
                </a:solidFill>
              </a:rPr>
              <a:pPr/>
              <a:t>14</a:t>
            </a:fld>
            <a:endParaRPr lang="en-GB">
              <a:solidFill>
                <a:prstClr val="black"/>
              </a:solidFill>
            </a:endParaRPr>
          </a:p>
        </p:txBody>
      </p:sp>
      <p:sp>
        <p:nvSpPr>
          <p:cNvPr id="1331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312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marL="9144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sz="800" i="0" dirty="0" smtClean="0">
                <a:latin typeface="Arial" charset="0"/>
                <a:cs typeface="Arial Unicode MS" charset="0"/>
              </a:rPr>
              <a:t>What</a:t>
            </a:r>
            <a:r>
              <a:rPr lang="en-GB" sz="800" i="0" baseline="0" dirty="0" smtClean="0">
                <a:latin typeface="Arial" charset="0"/>
                <a:cs typeface="Arial Unicode MS" charset="0"/>
              </a:rPr>
              <a:t> is the Council Mission?</a:t>
            </a:r>
          </a:p>
          <a:p>
            <a:pPr eaLnBrk="1" hangingPunct="1">
              <a:spcBef>
                <a:spcPts val="450"/>
              </a:spcBef>
              <a:buFont typeface="Arial" charset="0"/>
              <a:buNone/>
            </a:pPr>
            <a:endParaRPr lang="en-GB" sz="800" dirty="0" smtClean="0">
              <a:latin typeface="Arial" charset="0"/>
              <a:cs typeface="Arial Unicode MS" charset="0"/>
            </a:endParaRPr>
          </a:p>
          <a:p>
            <a:pPr eaLnBrk="1" hangingPunct="1">
              <a:spcBef>
                <a:spcPts val="450"/>
              </a:spcBef>
              <a:buFont typeface="Arial" charset="0"/>
              <a:buNone/>
            </a:pPr>
            <a:r>
              <a:rPr lang="en-GB" sz="1200" dirty="0" smtClean="0">
                <a:latin typeface="Arial" charset="0"/>
                <a:cs typeface="Arial Unicode MS" charset="0"/>
              </a:rPr>
              <a:t>The council is a voluntary association of citizens, including representatives of organizations </a:t>
            </a:r>
            <a:r>
              <a:rPr lang="en-GB" sz="1200" b="1" dirty="0" smtClean="0">
                <a:latin typeface="Arial" charset="0"/>
                <a:cs typeface="Arial Unicode MS" charset="0"/>
              </a:rPr>
              <a:t>chartered by the BSA</a:t>
            </a:r>
            <a:r>
              <a:rPr lang="en-GB" sz="1200" dirty="0" smtClean="0">
                <a:latin typeface="Arial" charset="0"/>
                <a:cs typeface="Arial Unicode MS" charset="0"/>
              </a:rPr>
              <a:t>, which promotes the Scouting program within a geographical area.  </a:t>
            </a:r>
          </a:p>
          <a:p>
            <a:pPr eaLnBrk="1" hangingPunct="1">
              <a:spcBef>
                <a:spcPts val="450"/>
              </a:spcBef>
              <a:buFont typeface="Arial" charset="0"/>
              <a:buNone/>
            </a:pPr>
            <a:r>
              <a:rPr lang="en-GB" sz="1200" dirty="0" smtClean="0">
                <a:latin typeface="Arial" charset="0"/>
                <a:cs typeface="Arial Unicode MS" charset="0"/>
              </a:rPr>
              <a:t>Explain that the purpose of council is to guide and support districts for the achievement of Scouting’s purpose.</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Voluntary association of citizens &amp; chartered organization representatives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Promotes Scouting within a geographical area</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Guides &amp; supports districts to</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Make Scouting available to youth</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Provide adequate funds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Maintain standards and policies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Serve organizations using the Scouting programs</a:t>
            </a:r>
          </a:p>
          <a:p>
            <a:pPr eaLnBrk="1" hangingPunct="1">
              <a:lnSpc>
                <a:spcPct val="80000"/>
              </a:lnSpc>
              <a:spcBef>
                <a:spcPts val="300"/>
              </a:spcBef>
              <a:buFont typeface="Arial" charset="0"/>
              <a:buNone/>
            </a:pPr>
            <a:endParaRPr lang="en-GB" sz="800" dirty="0">
              <a:latin typeface="Arial" charset="0"/>
              <a:cs typeface="Arial Unicode MS"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14698274"/>
              </p:ext>
            </p:extLst>
          </p:nvPr>
        </p:nvGraphicFramePr>
        <p:xfrm>
          <a:off x="1187424" y="887518"/>
          <a:ext cx="4298976" cy="3223485"/>
        </p:xfrm>
        <a:graphic>
          <a:graphicData uri="http://schemas.openxmlformats.org/presentationml/2006/ole">
            <mc:AlternateContent xmlns:mc="http://schemas.openxmlformats.org/markup-compatibility/2006">
              <mc:Choice xmlns:v="urn:schemas-microsoft-com:vml" Requires="v">
                <p:oleObj spid="_x0000_s19471" name="Slide" r:id="rId4" imgW="4568804" imgH="3425985" progId="PowerPoint.Slide.12">
                  <p:embed/>
                </p:oleObj>
              </mc:Choice>
              <mc:Fallback>
                <p:oleObj name="Slide" r:id="rId4" imgW="4568804" imgH="3425985" progId="PowerPoint.Slide.12">
                  <p:embed/>
                  <p:pic>
                    <p:nvPicPr>
                      <p:cNvPr id="0" name=""/>
                      <p:cNvPicPr/>
                      <p:nvPr/>
                    </p:nvPicPr>
                    <p:blipFill>
                      <a:blip r:embed="rId5"/>
                      <a:stretch>
                        <a:fillRect/>
                      </a:stretch>
                    </p:blipFill>
                    <p:spPr>
                      <a:xfrm>
                        <a:off x="1187424" y="887518"/>
                        <a:ext cx="4298976" cy="3223485"/>
                      </a:xfrm>
                      <a:prstGeom prst="rect">
                        <a:avLst/>
                      </a:prstGeom>
                    </p:spPr>
                  </p:pic>
                </p:oleObj>
              </mc:Fallback>
            </mc:AlternateContent>
          </a:graphicData>
        </a:graphic>
      </p:graphicFrame>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6663003-A785-4DC2-9685-397F27A908DE}" type="slidenum">
              <a:rPr lang="en-GB">
                <a:solidFill>
                  <a:prstClr val="black"/>
                </a:solidFill>
              </a:rPr>
              <a:pPr/>
              <a:t>15</a:t>
            </a:fld>
            <a:endParaRPr lang="en-GB">
              <a:solidFill>
                <a:prstClr val="black"/>
              </a:solidFill>
            </a:endParaRPr>
          </a:p>
        </p:txBody>
      </p:sp>
      <p:sp>
        <p:nvSpPr>
          <p:cNvPr id="13516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517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smtClean="0">
                <a:latin typeface="Arial" charset="0"/>
                <a:cs typeface="Arial Unicode MS" charset="0"/>
              </a:rPr>
              <a:t>What is the D</a:t>
            </a:r>
            <a:r>
              <a:rPr lang="en-GB" i="1" dirty="0" smtClean="0">
                <a:latin typeface="Arial" charset="0"/>
                <a:cs typeface="Arial Unicode MS" charset="0"/>
              </a:rPr>
              <a:t>istrict</a:t>
            </a:r>
            <a:r>
              <a:rPr lang="en-GB" i="0" dirty="0" smtClean="0">
                <a:latin typeface="Arial" charset="0"/>
                <a:cs typeface="Arial Unicode MS" charset="0"/>
              </a:rPr>
              <a:t>?</a:t>
            </a:r>
            <a:r>
              <a:rPr lang="en-GB" i="0" baseline="0" dirty="0" smtClean="0">
                <a:latin typeface="Arial" charset="0"/>
                <a:cs typeface="Arial Unicode MS" charset="0"/>
              </a:rPr>
              <a:t> </a:t>
            </a:r>
            <a:r>
              <a:rPr lang="en-GB" dirty="0" smtClean="0">
                <a:latin typeface="Arial" charset="0"/>
                <a:cs typeface="Arial Unicode MS" charset="0"/>
              </a:rPr>
              <a:t> #33070E, pp. 2-9. </a:t>
            </a:r>
          </a:p>
          <a:p>
            <a:pPr eaLnBrk="1" hangingPunct="1">
              <a:spcBef>
                <a:spcPts val="450"/>
              </a:spcBef>
              <a:buFont typeface="Arial" charset="0"/>
              <a:buNone/>
            </a:pPr>
            <a:r>
              <a:rPr lang="en-GB" dirty="0" smtClean="0"/>
              <a:t>Ensures growth &amp; success of Scouting units within the district's territory</a:t>
            </a:r>
          </a:p>
          <a:p>
            <a:pPr eaLnBrk="1" hangingPunct="1">
              <a:spcBef>
                <a:spcPts val="450"/>
              </a:spcBef>
              <a:buFont typeface="Arial" charset="0"/>
              <a:buNone/>
            </a:pPr>
            <a:r>
              <a:rPr lang="en-GB" dirty="0" smtClean="0"/>
              <a:t>Works through chartered organizations and community groups to organize and support successful units      </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175" y="70525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A1884D1-55FB-43F4-8C6E-F7BE97998650}" type="slidenum">
              <a:rPr lang="en-GB">
                <a:solidFill>
                  <a:prstClr val="black"/>
                </a:solidFill>
              </a:rPr>
              <a:pPr/>
              <a:t>16</a:t>
            </a:fld>
            <a:endParaRPr lang="en-GB">
              <a:solidFill>
                <a:prstClr val="black"/>
              </a:solidFill>
            </a:endParaRPr>
          </a:p>
        </p:txBody>
      </p:sp>
      <p:sp>
        <p:nvSpPr>
          <p:cNvPr id="13619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619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smtClean="0">
                <a:latin typeface="Arial" charset="0"/>
                <a:cs typeface="Arial Unicode MS" charset="0"/>
              </a:rPr>
              <a:t>The council and district both achieve their purpose by fulfilling four functions:</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Membership/Relationships - to make Scouting available to all youth</a:t>
            </a:r>
          </a:p>
          <a:p>
            <a:pPr eaLnBrk="1" hangingPunct="1">
              <a:spcBef>
                <a:spcPts val="450"/>
              </a:spcBef>
              <a:buFont typeface="Arial" charset="0"/>
              <a:buNone/>
            </a:pPr>
            <a:r>
              <a:rPr lang="en-GB" dirty="0" smtClean="0">
                <a:latin typeface="Arial" charset="0"/>
                <a:cs typeface="Arial Unicode MS" charset="0"/>
              </a:rPr>
              <a:t>Finance - to provide adequate funds</a:t>
            </a:r>
          </a:p>
          <a:p>
            <a:pPr eaLnBrk="1" hangingPunct="1">
              <a:spcBef>
                <a:spcPts val="450"/>
              </a:spcBef>
              <a:buFont typeface="Arial" charset="0"/>
              <a:buNone/>
            </a:pPr>
            <a:r>
              <a:rPr lang="en-GB" dirty="0" smtClean="0">
                <a:latin typeface="Arial" charset="0"/>
                <a:cs typeface="Arial Unicode MS" charset="0"/>
              </a:rPr>
              <a:t>Program - to maintain standards and policies</a:t>
            </a:r>
          </a:p>
          <a:p>
            <a:pPr eaLnBrk="1" hangingPunct="1">
              <a:spcBef>
                <a:spcPts val="450"/>
              </a:spcBef>
              <a:buFont typeface="Arial" charset="0"/>
              <a:buNone/>
            </a:pPr>
            <a:r>
              <a:rPr lang="en-GB" dirty="0" smtClean="0">
                <a:latin typeface="Arial" charset="0"/>
                <a:cs typeface="Arial Unicode MS" charset="0"/>
              </a:rPr>
              <a:t>Unit service - to serve chartered organizations through a commissioner staff</a:t>
            </a: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AA15C0E-69C6-4A0C-B98F-DBE72547DFF6}" type="slidenum">
              <a:rPr lang="en-GB">
                <a:solidFill>
                  <a:prstClr val="black"/>
                </a:solidFill>
              </a:rPr>
              <a:pPr/>
              <a:t>17</a:t>
            </a:fld>
            <a:endParaRPr lang="en-GB">
              <a:solidFill>
                <a:prstClr val="black"/>
              </a:solidFill>
            </a:endParaRPr>
          </a:p>
        </p:txBody>
      </p:sp>
      <p:sp>
        <p:nvSpPr>
          <p:cNvPr id="13721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721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smtClean="0">
                <a:latin typeface="Arial" charset="0"/>
                <a:cs typeface="Arial Unicode MS" charset="0"/>
              </a:rPr>
              <a:t>Let’s move to why you are here:  the Commissioner</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Explain how to use morale-building features, including stunts, games, and songs.  Use one here for a change of pace.</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 </a:t>
            </a:r>
          </a:p>
          <a:p>
            <a:pPr eaLnBrk="1" hangingPunct="1">
              <a:spcBef>
                <a:spcPts val="450"/>
              </a:spcBef>
              <a:buFont typeface="Arial" charset="0"/>
              <a:buNone/>
            </a:pPr>
            <a:r>
              <a:rPr lang="en-GB" sz="1200" dirty="0" smtClean="0">
                <a:solidFill>
                  <a:srgbClr val="FFFFCC"/>
                </a:solidFill>
              </a:rPr>
              <a:t>Commissioner Service Role</a:t>
            </a:r>
            <a:endParaRPr lang="en-GB" dirty="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67E0465-FA8D-4518-A8FB-CE8AAB1A7F05}" type="slidenum">
              <a:rPr lang="en-GB">
                <a:solidFill>
                  <a:prstClr val="black"/>
                </a:solidFill>
              </a:rPr>
              <a:pPr/>
              <a:t>18</a:t>
            </a:fld>
            <a:endParaRPr lang="en-GB">
              <a:solidFill>
                <a:prstClr val="black"/>
              </a:solidFill>
            </a:endParaRPr>
          </a:p>
        </p:txBody>
      </p:sp>
      <p:sp>
        <p:nvSpPr>
          <p:cNvPr id="13824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824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a:latin typeface="Arial" charset="0"/>
                <a:cs typeface="Arial Unicode MS" charset="0"/>
              </a:rPr>
              <a:t>8:30—30 </a:t>
            </a:r>
            <a:r>
              <a:rPr lang="en-GB" b="1" dirty="0" smtClean="0">
                <a:latin typeface="Arial" charset="0"/>
                <a:cs typeface="Arial Unicode MS" charset="0"/>
              </a:rPr>
              <a:t>Minutes</a:t>
            </a:r>
          </a:p>
          <a:p>
            <a:pPr eaLnBrk="1" hangingPunct="1">
              <a:spcBef>
                <a:spcPts val="450"/>
              </a:spcBef>
              <a:buFont typeface="Arial" charset="0"/>
              <a:buNone/>
            </a:pPr>
            <a:endParaRPr lang="en-GB" b="1" dirty="0" smtClean="0">
              <a:latin typeface="Arial" charset="0"/>
              <a:cs typeface="Arial Unicode MS" charset="0"/>
            </a:endParaRPr>
          </a:p>
          <a:p>
            <a:pPr eaLnBrk="1" hangingPunct="1">
              <a:spcBef>
                <a:spcPts val="450"/>
              </a:spcBef>
              <a:buFont typeface="Arial" charset="0"/>
              <a:buNone/>
            </a:pPr>
            <a:r>
              <a:rPr lang="en-GB" b="1" dirty="0" smtClean="0"/>
              <a:t>What is The Commissioner Concept?</a:t>
            </a:r>
            <a:endParaRPr lang="en-GB" b="1" dirty="0" smtClean="0">
              <a:latin typeface="Arial" charset="0"/>
              <a:cs typeface="Arial Unicode MS" charset="0"/>
            </a:endParaRPr>
          </a:p>
          <a:p>
            <a:pPr eaLnBrk="1" hangingPunct="1">
              <a:spcBef>
                <a:spcPts val="450"/>
              </a:spcBef>
              <a:buFont typeface="Arial" charset="0"/>
              <a:buNone/>
            </a:pPr>
            <a:endParaRPr lang="en-GB" b="1" dirty="0" smtClean="0">
              <a:latin typeface="Arial" charset="0"/>
              <a:cs typeface="Arial Unicode MS" charset="0"/>
            </a:endParaRP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US" dirty="0" smtClean="0">
                <a:latin typeface="Arial" charset="0"/>
                <a:cs typeface="Arial Unicode MS" charset="0"/>
              </a:rPr>
              <a:t>The commissioner is the liaison between the local council and Scouting units.</a:t>
            </a:r>
          </a:p>
          <a:p>
            <a:pPr eaLnBrk="1" hangingPunct="1">
              <a:spcBef>
                <a:spcPts val="450"/>
              </a:spcBef>
              <a:buFont typeface="Arial" charset="0"/>
              <a:buNone/>
            </a:pPr>
            <a:r>
              <a:rPr lang="en-US" dirty="0" smtClean="0">
                <a:latin typeface="Arial" charset="0"/>
                <a:cs typeface="Arial Unicode MS" charset="0"/>
              </a:rPr>
              <a:t>The commissioner's mission is to: </a:t>
            </a:r>
          </a:p>
          <a:p>
            <a:pPr marL="171450" indent="-171450" eaLnBrk="1" hangingPunct="1">
              <a:spcBef>
                <a:spcPts val="450"/>
              </a:spcBef>
              <a:buFont typeface="Arial" pitchFamily="34" charset="0"/>
              <a:buChar char="•"/>
            </a:pPr>
            <a:r>
              <a:rPr lang="en-US" dirty="0" smtClean="0">
                <a:latin typeface="Arial" charset="0"/>
                <a:cs typeface="Arial Unicode MS" charset="0"/>
              </a:rPr>
              <a:t>Keep units operating at maximum efficiency, </a:t>
            </a:r>
          </a:p>
          <a:p>
            <a:pPr marL="171450" indent="-171450" eaLnBrk="1" hangingPunct="1">
              <a:spcBef>
                <a:spcPts val="450"/>
              </a:spcBef>
              <a:buFont typeface="Arial" pitchFamily="34" charset="0"/>
              <a:buChar char="•"/>
            </a:pPr>
            <a:r>
              <a:rPr lang="en-US" dirty="0" smtClean="0">
                <a:latin typeface="Arial" charset="0"/>
                <a:cs typeface="Arial Unicode MS" charset="0"/>
              </a:rPr>
              <a:t>Maintain regular contact with unit leaders, </a:t>
            </a:r>
          </a:p>
          <a:p>
            <a:pPr marL="171450" indent="-171450" eaLnBrk="1" hangingPunct="1">
              <a:spcBef>
                <a:spcPts val="450"/>
              </a:spcBef>
              <a:buFont typeface="Arial" pitchFamily="34" charset="0"/>
              <a:buChar char="•"/>
            </a:pPr>
            <a:r>
              <a:rPr lang="en-US" dirty="0" smtClean="0">
                <a:latin typeface="Arial" charset="0"/>
                <a:cs typeface="Arial Unicode MS" charset="0"/>
              </a:rPr>
              <a:t>Counsel leaders on where to find assistance,</a:t>
            </a:r>
          </a:p>
          <a:p>
            <a:pPr marL="171450" indent="-171450" eaLnBrk="1" hangingPunct="1">
              <a:spcBef>
                <a:spcPts val="450"/>
              </a:spcBef>
              <a:buFont typeface="Arial" pitchFamily="34" charset="0"/>
              <a:buChar char="•"/>
            </a:pPr>
            <a:r>
              <a:rPr lang="en-US" dirty="0" smtClean="0">
                <a:latin typeface="Arial" charset="0"/>
                <a:cs typeface="Arial Unicode MS" charset="0"/>
              </a:rPr>
              <a:t>Note weaknesses in programs, </a:t>
            </a:r>
          </a:p>
          <a:p>
            <a:pPr marL="171450" indent="-171450" eaLnBrk="1" hangingPunct="1">
              <a:spcBef>
                <a:spcPts val="450"/>
              </a:spcBef>
              <a:buFont typeface="Arial" pitchFamily="34" charset="0"/>
              <a:buChar char="•"/>
            </a:pPr>
            <a:r>
              <a:rPr lang="en-US" dirty="0" smtClean="0">
                <a:latin typeface="Arial" charset="0"/>
                <a:cs typeface="Arial Unicode MS" charset="0"/>
              </a:rPr>
              <a:t>And suggest remedies.</a:t>
            </a:r>
          </a:p>
          <a:p>
            <a:pPr eaLnBrk="1" hangingPunct="1">
              <a:spcBef>
                <a:spcPts val="450"/>
              </a:spcBef>
              <a:buFont typeface="Arial" charset="0"/>
              <a:buNone/>
            </a:pPr>
            <a:r>
              <a:rPr lang="en-US" dirty="0" smtClean="0">
                <a:latin typeface="Arial" charset="0"/>
                <a:cs typeface="Arial Unicode MS" charset="0"/>
              </a:rPr>
              <a:t>The commissioner is successful when units effectively deliver the ideals of Scouting to their members.</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endParaRPr lang="en-GB" b="1" dirty="0">
              <a:latin typeface="Arial" charset="0"/>
              <a:cs typeface="Arial Unicode MS"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AF218BD-9611-4403-81AB-2FA8ACF36F17}" type="slidenum">
              <a:rPr lang="en-GB">
                <a:solidFill>
                  <a:prstClr val="black"/>
                </a:solidFill>
              </a:rPr>
              <a:pPr/>
              <a:t>19</a:t>
            </a:fld>
            <a:endParaRPr lang="en-GB">
              <a:solidFill>
                <a:prstClr val="black"/>
              </a:solidFill>
            </a:endParaRPr>
          </a:p>
        </p:txBody>
      </p:sp>
      <p:sp>
        <p:nvSpPr>
          <p:cNvPr id="13926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926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smtClean="0">
                <a:latin typeface="Arial" charset="0"/>
                <a:cs typeface="Arial Unicode MS" charset="0"/>
              </a:rPr>
              <a:t>The Unit Commissioner Responsibilities</a:t>
            </a:r>
          </a:p>
          <a:p>
            <a:pPr marL="228600" indent="-228600" eaLnBrk="1" hangingPunct="1">
              <a:spcBef>
                <a:spcPts val="450"/>
              </a:spcBef>
              <a:buFont typeface="+mj-lt"/>
              <a:buAutoNum type="arabicPeriod"/>
            </a:pPr>
            <a:r>
              <a:rPr lang="en-US" dirty="0" smtClean="0">
                <a:latin typeface="Arial" charset="0"/>
                <a:cs typeface="Arial Unicode MS" charset="0"/>
              </a:rPr>
              <a:t>Report to the district commissioner or assistant district commissioner as assigned</a:t>
            </a:r>
          </a:p>
          <a:p>
            <a:pPr marL="228600" indent="-228600" eaLnBrk="1" hangingPunct="1">
              <a:spcBef>
                <a:spcPts val="450"/>
              </a:spcBef>
              <a:buFont typeface="+mj-lt"/>
              <a:buAutoNum type="arabicPeriod"/>
            </a:pPr>
            <a:r>
              <a:rPr lang="en-US" dirty="0" smtClean="0">
                <a:latin typeface="Arial" charset="0"/>
                <a:cs typeface="Arial Unicode MS" charset="0"/>
              </a:rPr>
              <a:t>Help each unit earn the Quality Unit Award via the new JTE program</a:t>
            </a:r>
          </a:p>
          <a:p>
            <a:pPr marL="228600" marR="0" indent="-228600" algn="l" defTabSz="914400" rtl="0" eaLnBrk="1" fontAlgn="auto" latinLnBrk="0" hangingPunct="1">
              <a:lnSpc>
                <a:spcPct val="100000"/>
              </a:lnSpc>
              <a:spcBef>
                <a:spcPts val="450"/>
              </a:spcBef>
              <a:spcAft>
                <a:spcPts val="0"/>
              </a:spcAft>
              <a:buClrTx/>
              <a:buSzTx/>
              <a:buFont typeface="+mj-lt"/>
              <a:buAutoNum type="arabicPeriod"/>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dirty="0" smtClean="0">
                <a:latin typeface="Arial" charset="0"/>
                <a:cs typeface="Arial Unicode MS" charset="0"/>
              </a:rPr>
              <a:t>Use the annual commissioner service plan,</a:t>
            </a:r>
            <a:r>
              <a:rPr lang="en-US" sz="1200" dirty="0" smtClean="0">
                <a:solidFill>
                  <a:schemeClr val="tx2"/>
                </a:solidFill>
                <a:effectLst>
                  <a:outerShdw blurRad="38100" dist="38100" dir="2700000" algn="tl">
                    <a:srgbClr val="C0C0C0"/>
                  </a:outerShdw>
                </a:effectLst>
              </a:rPr>
              <a:t> (</a:t>
            </a:r>
            <a:r>
              <a:rPr lang="en-US" sz="1200" b="1" dirty="0" smtClean="0">
                <a:solidFill>
                  <a:schemeClr val="tx2"/>
                </a:solidFill>
                <a:effectLst>
                  <a:outerShdw blurRad="38100" dist="38100" dir="2700000" algn="tl">
                    <a:srgbClr val="C0C0C0"/>
                  </a:outerShdw>
                </a:effectLst>
              </a:rPr>
              <a:t>The Annual Commissioner Service Plan is used by all commissioners to guide units towards Quality Unit status and to seek district support for successful unit operation.)</a:t>
            </a:r>
            <a:r>
              <a:rPr lang="en-US" dirty="0" smtClean="0">
                <a:latin typeface="Arial" charset="0"/>
                <a:cs typeface="Arial Unicode MS" charset="0"/>
              </a:rPr>
              <a:t> with its scheduled opportunities for commissioner contact with units</a:t>
            </a:r>
          </a:p>
          <a:p>
            <a:pPr marL="228600" indent="-228600" eaLnBrk="1" hangingPunct="1">
              <a:spcBef>
                <a:spcPts val="450"/>
              </a:spcBef>
              <a:buFont typeface="+mj-lt"/>
              <a:buAutoNum type="arabicPeriod"/>
            </a:pPr>
            <a:r>
              <a:rPr lang="en-US" dirty="0" smtClean="0">
                <a:latin typeface="Arial" charset="0"/>
                <a:cs typeface="Arial Unicode MS" charset="0"/>
              </a:rPr>
              <a:t>Know each phase of Scouting and its literature.  Be able to describe how each works.</a:t>
            </a:r>
          </a:p>
          <a:p>
            <a:pPr marL="228600" indent="-228600" eaLnBrk="1" hangingPunct="1">
              <a:spcBef>
                <a:spcPts val="450"/>
              </a:spcBef>
              <a:buFont typeface="+mj-lt"/>
              <a:buAutoNum type="arabicPeriod"/>
            </a:pPr>
            <a:r>
              <a:rPr lang="en-US" dirty="0" smtClean="0">
                <a:latin typeface="Arial" charset="0"/>
                <a:cs typeface="Arial Unicode MS" charset="0"/>
              </a:rPr>
              <a:t>Visit meetings of assigned packs/troops/teams/crews regularly, usually once a month</a:t>
            </a:r>
            <a:endParaRPr lang="en-GB" dirty="0" smtClean="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8A73C32-E8BE-4E9E-B4CA-00B50B7584A6}" type="slidenum">
              <a:rPr lang="en-GB">
                <a:solidFill>
                  <a:prstClr val="black"/>
                </a:solidFill>
              </a:rPr>
              <a:pPr/>
              <a:t>2</a:t>
            </a:fld>
            <a:endParaRPr lang="en-GB">
              <a:solidFill>
                <a:prstClr val="black"/>
              </a:solidFill>
            </a:endParaRPr>
          </a:p>
        </p:txBody>
      </p:sp>
      <p:sp>
        <p:nvSpPr>
          <p:cNvPr id="12288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2288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marL="0" marR="0" indent="0" algn="l" defTabSz="914400" rtl="0" eaLnBrk="1" fontAlgn="auto" latinLnBrk="0" hangingPunct="1">
              <a:lnSpc>
                <a:spcPct val="100000"/>
              </a:lnSpc>
              <a:spcBef>
                <a:spcPts val="450"/>
              </a:spcBef>
              <a:spcAft>
                <a:spcPts val="0"/>
              </a:spcAft>
              <a:buClrTx/>
              <a:buSzTx/>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dirty="0" smtClean="0">
                <a:latin typeface="Arial" charset="0"/>
                <a:cs typeface="Arial Unicode MS" charset="0"/>
              </a:rPr>
              <a:t>The instructor conducts one of the opening ceremonies found in </a:t>
            </a:r>
            <a:r>
              <a:rPr lang="en-GB" i="1" dirty="0" smtClean="0">
                <a:latin typeface="Arial" charset="0"/>
                <a:cs typeface="Arial Unicode MS" charset="0"/>
              </a:rPr>
              <a:t>Troop Program Features</a:t>
            </a:r>
            <a:r>
              <a:rPr lang="en-GB" dirty="0" smtClean="0">
                <a:latin typeface="Arial" charset="0"/>
                <a:cs typeface="Arial Unicode MS" charset="0"/>
              </a:rPr>
              <a:t>.</a:t>
            </a: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76E7D0D-F447-4FDF-830A-28AD20CAFBB6}" type="slidenum">
              <a:rPr lang="en-GB">
                <a:solidFill>
                  <a:prstClr val="black"/>
                </a:solidFill>
              </a:rPr>
              <a:pPr/>
              <a:t>20</a:t>
            </a:fld>
            <a:endParaRPr lang="en-GB">
              <a:solidFill>
                <a:prstClr val="black"/>
              </a:solidFill>
            </a:endParaRPr>
          </a:p>
        </p:txBody>
      </p:sp>
      <p:sp>
        <p:nvSpPr>
          <p:cNvPr id="14028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029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1" dirty="0" smtClean="0"/>
              <a:t>Visit regularly with the unit leader</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Be aware of unit leader concerns and challenges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Serve as the unit leader’s coach and </a:t>
            </a:r>
            <a:r>
              <a:rPr lang="en-GB" sz="2400" dirty="0" err="1" smtClean="0"/>
              <a:t>counselor</a:t>
            </a:r>
            <a:endParaRPr lang="en-GB" sz="2400" dirty="0" smtClean="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Build a strong, friendly relationship</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Using the literature and profile sheet, help the leader see opportunities for improvement</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Encourage unit participation in </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district and council events</a:t>
            </a:r>
          </a:p>
          <a:p>
            <a:pPr eaLnBrk="1" hangingPunct="1">
              <a:spcBef>
                <a:spcPts val="450"/>
              </a:spcBef>
              <a:buFont typeface="Arial" charset="0"/>
              <a:buNone/>
            </a:pPr>
            <a:endParaRPr lang="en-US" dirty="0">
              <a:latin typeface="Arial" charset="0"/>
              <a:cs typeface="Arial Unicode MS"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3D7228C-F53F-4FB7-B9DE-FCC503EE48DF}" type="slidenum">
              <a:rPr lang="en-GB">
                <a:solidFill>
                  <a:prstClr val="black"/>
                </a:solidFill>
              </a:rPr>
              <a:pPr/>
              <a:t>21</a:t>
            </a:fld>
            <a:endParaRPr lang="en-GB">
              <a:solidFill>
                <a:prstClr val="black"/>
              </a:solidFill>
            </a:endParaRPr>
          </a:p>
        </p:txBody>
      </p:sp>
      <p:sp>
        <p:nvSpPr>
          <p:cNvPr id="14131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1314"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1" dirty="0" smtClean="0"/>
              <a:t>Work to ensure effective unit committees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Visit with the unit committee periodically</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Observe the committee, offer suggestions for improvement, and work to solve problems</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See that adult leaders have adequate training</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Make certain that proper techniques are used to select and recruit unit leaders</a:t>
            </a:r>
          </a:p>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BCBCB48-4A4A-40E7-BAE4-E45653A0CB3B}" type="slidenum">
              <a:rPr lang="en-GB">
                <a:solidFill>
                  <a:prstClr val="black"/>
                </a:solidFill>
              </a:rPr>
              <a:pPr/>
              <a:t>22</a:t>
            </a:fld>
            <a:endParaRPr lang="en-GB">
              <a:solidFill>
                <a:prstClr val="black"/>
              </a:solidFill>
            </a:endParaRPr>
          </a:p>
        </p:txBody>
      </p:sp>
      <p:sp>
        <p:nvSpPr>
          <p:cNvPr id="14233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2338"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GB" sz="1200" dirty="0" smtClean="0"/>
              <a:t>Commissioner Quiz </a:t>
            </a:r>
            <a:br>
              <a:rPr lang="en-GB" sz="1200" dirty="0" smtClean="0"/>
            </a:br>
            <a:r>
              <a:rPr lang="en-GB" sz="1200" dirty="0" smtClean="0"/>
              <a:t>The unit commissioner: (true / false)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2E15179-4F1E-4A2B-9826-C74D4799C7CA}" type="slidenum">
              <a:rPr lang="en-GB">
                <a:solidFill>
                  <a:prstClr val="black"/>
                </a:solidFill>
              </a:rPr>
              <a:pPr/>
              <a:t>23</a:t>
            </a:fld>
            <a:endParaRPr lang="en-GB">
              <a:solidFill>
                <a:prstClr val="black"/>
              </a:solidFill>
            </a:endParaRPr>
          </a:p>
        </p:txBody>
      </p:sp>
      <p:sp>
        <p:nvSpPr>
          <p:cNvPr id="14643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643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a:latin typeface="Arial" charset="0"/>
                <a:cs typeface="Arial Unicode MS" charset="0"/>
              </a:rPr>
              <a:t>Using the preopening quiz and Commissioner Job Description cards, lead a discussion on the job of the unit commissioner.  Cover all items on the card.  Be sure participants have the right quiz answers.</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b="1" dirty="0">
                <a:latin typeface="Arial" charset="0"/>
                <a:cs typeface="Arial Unicode MS" charset="0"/>
              </a:rPr>
              <a:t>COMMISSIONER QUIZ</a:t>
            </a:r>
            <a:r>
              <a:rPr lang="en-GB" dirty="0">
                <a:latin typeface="Arial" charset="0"/>
                <a:cs typeface="Arial Unicode MS" charset="0"/>
              </a:rPr>
              <a:t> </a:t>
            </a:r>
          </a:p>
          <a:p>
            <a:pPr eaLnBrk="1" hangingPunct="1">
              <a:spcBef>
                <a:spcPts val="450"/>
              </a:spcBef>
              <a:buFont typeface="Arial" charset="0"/>
              <a:buNone/>
            </a:pPr>
            <a:r>
              <a:rPr lang="en-GB" dirty="0">
                <a:latin typeface="Arial" charset="0"/>
                <a:cs typeface="Arial Unicode MS" charset="0"/>
              </a:rPr>
              <a:t>The unit commissioner:</a:t>
            </a:r>
          </a:p>
          <a:p>
            <a:pPr eaLnBrk="1" hangingPunct="1">
              <a:spcBef>
                <a:spcPts val="450"/>
              </a:spcBef>
              <a:buFont typeface="Arial" charset="0"/>
              <a:buNone/>
            </a:pPr>
            <a:r>
              <a:rPr lang="en-GB" dirty="0">
                <a:latin typeface="Arial" charset="0"/>
                <a:cs typeface="Arial Unicode MS" charset="0"/>
              </a:rPr>
              <a:t>     F	1.  Reports to the district executive.</a:t>
            </a:r>
          </a:p>
          <a:p>
            <a:pPr eaLnBrk="1" hangingPunct="1">
              <a:spcBef>
                <a:spcPts val="450"/>
              </a:spcBef>
              <a:buFont typeface="Arial" charset="0"/>
              <a:buNone/>
            </a:pPr>
            <a:r>
              <a:rPr lang="en-GB" dirty="0">
                <a:latin typeface="Arial" charset="0"/>
                <a:cs typeface="Arial Unicode MS" charset="0"/>
              </a:rPr>
              <a:t>     F	2.  Must be an expert in training adults and youth.</a:t>
            </a:r>
          </a:p>
          <a:p>
            <a:pPr eaLnBrk="1" hangingPunct="1">
              <a:spcBef>
                <a:spcPts val="450"/>
              </a:spcBef>
              <a:buFont typeface="Arial" charset="0"/>
              <a:buNone/>
            </a:pPr>
            <a:r>
              <a:rPr lang="en-GB" dirty="0">
                <a:latin typeface="Arial" charset="0"/>
                <a:cs typeface="Arial Unicode MS" charset="0"/>
              </a:rPr>
              <a:t>     F	3.  Is only concerned with reregistering a unit on time.</a:t>
            </a:r>
          </a:p>
          <a:p>
            <a:pPr eaLnBrk="1" hangingPunct="1">
              <a:spcBef>
                <a:spcPts val="450"/>
              </a:spcBef>
              <a:buFont typeface="Arial" charset="0"/>
              <a:buNone/>
            </a:pPr>
            <a:r>
              <a:rPr lang="en-GB" dirty="0">
                <a:latin typeface="Arial" charset="0"/>
                <a:cs typeface="Arial Unicode MS" charset="0"/>
              </a:rPr>
              <a:t>T	4.  Should be familiar with the official literature used by</a:t>
            </a:r>
          </a:p>
          <a:p>
            <a:pPr eaLnBrk="1" hangingPunct="1">
              <a:spcBef>
                <a:spcPts val="450"/>
              </a:spcBef>
              <a:buFont typeface="Arial" charset="0"/>
              <a:buNone/>
            </a:pPr>
            <a:r>
              <a:rPr lang="en-GB" dirty="0">
                <a:latin typeface="Arial" charset="0"/>
                <a:cs typeface="Arial Unicode MS" charset="0"/>
              </a:rPr>
              <a:t>	units for program.</a:t>
            </a:r>
          </a:p>
          <a:p>
            <a:pPr eaLnBrk="1" hangingPunct="1">
              <a:spcBef>
                <a:spcPts val="450"/>
              </a:spcBef>
              <a:buFont typeface="Arial" charset="0"/>
              <a:buNone/>
            </a:pPr>
            <a:r>
              <a:rPr lang="en-GB" dirty="0">
                <a:latin typeface="Arial" charset="0"/>
                <a:cs typeface="Arial Unicode MS" charset="0"/>
              </a:rPr>
              <a:t>     F	5.  Visits the unit committee only, on a regular basis.</a:t>
            </a:r>
          </a:p>
          <a:p>
            <a:pPr eaLnBrk="1" hangingPunct="1">
              <a:spcBef>
                <a:spcPts val="450"/>
              </a:spcBef>
              <a:buFont typeface="Arial" charset="0"/>
              <a:buNone/>
            </a:pPr>
            <a:r>
              <a:rPr lang="en-GB" dirty="0">
                <a:latin typeface="Arial" charset="0"/>
                <a:cs typeface="Arial Unicode MS" charset="0"/>
              </a:rPr>
              <a:t>T	6.  Must know the unit program planning process.</a:t>
            </a:r>
          </a:p>
          <a:p>
            <a:pPr eaLnBrk="1" hangingPunct="1">
              <a:spcBef>
                <a:spcPts val="450"/>
              </a:spcBef>
              <a:buFont typeface="Arial" charset="0"/>
              <a:buNone/>
            </a:pPr>
            <a:r>
              <a:rPr lang="en-GB" dirty="0">
                <a:latin typeface="Arial" charset="0"/>
                <a:cs typeface="Arial Unicode MS" charset="0"/>
              </a:rPr>
              <a:t>     F	7.  "Sells" the unit leader on district and council</a:t>
            </a:r>
          </a:p>
          <a:p>
            <a:pPr eaLnBrk="1" hangingPunct="1">
              <a:spcBef>
                <a:spcPts val="450"/>
              </a:spcBef>
              <a:buFont typeface="Arial" charset="0"/>
              <a:buNone/>
            </a:pPr>
            <a:r>
              <a:rPr lang="en-GB" dirty="0">
                <a:latin typeface="Arial" charset="0"/>
                <a:cs typeface="Arial Unicode MS" charset="0"/>
              </a:rPr>
              <a:t>	functions, as a primary responsibility.</a:t>
            </a:r>
          </a:p>
          <a:p>
            <a:pPr eaLnBrk="1" hangingPunct="1">
              <a:spcBef>
                <a:spcPts val="450"/>
              </a:spcBef>
              <a:buFont typeface="Arial" charset="0"/>
              <a:buNone/>
            </a:pPr>
            <a:r>
              <a:rPr lang="en-GB" dirty="0">
                <a:latin typeface="Arial" charset="0"/>
                <a:cs typeface="Arial Unicode MS" charset="0"/>
              </a:rPr>
              <a:t>     </a:t>
            </a:r>
          </a:p>
          <a:p>
            <a:pPr eaLnBrk="1" hangingPunct="1">
              <a:spcBef>
                <a:spcPts val="450"/>
              </a:spcBef>
              <a:buFont typeface="Arial" charset="0"/>
              <a:buNone/>
            </a:pPr>
            <a:r>
              <a:rPr lang="en-GB" dirty="0">
                <a:latin typeface="Arial" charset="0"/>
                <a:cs typeface="Arial Unicode MS" charset="0"/>
              </a:rPr>
              <a:t>This quiz can be posted as a pre-opening activity.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B183DCA-FC12-429D-9044-967CD98F0020}" type="slidenum">
              <a:rPr lang="en-GB">
                <a:solidFill>
                  <a:prstClr val="black"/>
                </a:solidFill>
              </a:rPr>
              <a:pPr/>
              <a:t>24</a:t>
            </a:fld>
            <a:endParaRPr lang="en-GB">
              <a:solidFill>
                <a:prstClr val="black"/>
              </a:solidFill>
            </a:endParaRPr>
          </a:p>
        </p:txBody>
      </p:sp>
      <p:sp>
        <p:nvSpPr>
          <p:cNvPr id="14745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745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a:latin typeface="Arial" charset="0"/>
                <a:cs typeface="Arial Unicode MS" charset="0"/>
              </a:rPr>
              <a:t>COMMISSIONER QUIZ</a:t>
            </a:r>
          </a:p>
          <a:p>
            <a:pPr eaLnBrk="1" hangingPunct="1">
              <a:spcBef>
                <a:spcPts val="450"/>
              </a:spcBef>
              <a:buFont typeface="Arial" charset="0"/>
              <a:buNone/>
            </a:pPr>
            <a:r>
              <a:rPr lang="en-GB" dirty="0">
                <a:latin typeface="Arial" charset="0"/>
                <a:cs typeface="Arial Unicode MS" charset="0"/>
              </a:rPr>
              <a:t>The unit commissioner:</a:t>
            </a:r>
          </a:p>
          <a:p>
            <a:pPr eaLnBrk="1" hangingPunct="1">
              <a:spcBef>
                <a:spcPts val="450"/>
              </a:spcBef>
              <a:buFont typeface="Arial" charset="0"/>
              <a:buNone/>
            </a:pPr>
            <a:r>
              <a:rPr lang="en-GB" dirty="0">
                <a:latin typeface="Arial" charset="0"/>
                <a:cs typeface="Arial Unicode MS" charset="0"/>
              </a:rPr>
              <a:t>T	8.  Periodically communicates with the chartered</a:t>
            </a:r>
          </a:p>
          <a:p>
            <a:pPr eaLnBrk="1" hangingPunct="1">
              <a:spcBef>
                <a:spcPts val="450"/>
              </a:spcBef>
              <a:buFont typeface="Arial" charset="0"/>
              <a:buNone/>
            </a:pPr>
            <a:r>
              <a:rPr lang="en-GB" dirty="0">
                <a:latin typeface="Arial" charset="0"/>
                <a:cs typeface="Arial Unicode MS" charset="0"/>
              </a:rPr>
              <a:t>	organization representative to offer help.</a:t>
            </a:r>
          </a:p>
          <a:p>
            <a:pPr eaLnBrk="1" hangingPunct="1">
              <a:spcBef>
                <a:spcPts val="450"/>
              </a:spcBef>
              <a:buFont typeface="Arial" charset="0"/>
              <a:buNone/>
            </a:pPr>
            <a:r>
              <a:rPr lang="en-GB" dirty="0">
                <a:latin typeface="Arial" charset="0"/>
                <a:cs typeface="Arial Unicode MS" charset="0"/>
              </a:rPr>
              <a:t>     F	  9.  Regularly attends Roundtables to check up on unit</a:t>
            </a:r>
            <a:br>
              <a:rPr lang="en-GB" dirty="0">
                <a:latin typeface="Arial" charset="0"/>
                <a:cs typeface="Arial Unicode MS" charset="0"/>
              </a:rPr>
            </a:br>
            <a:r>
              <a:rPr lang="en-GB" dirty="0">
                <a:latin typeface="Arial" charset="0"/>
                <a:cs typeface="Arial Unicode MS" charset="0"/>
              </a:rPr>
              <a:t>	     leaders.</a:t>
            </a:r>
          </a:p>
          <a:p>
            <a:pPr eaLnBrk="1" hangingPunct="1">
              <a:spcBef>
                <a:spcPts val="450"/>
              </a:spcBef>
              <a:buFont typeface="Arial" charset="0"/>
              <a:buNone/>
            </a:pPr>
            <a:r>
              <a:rPr lang="en-GB" dirty="0">
                <a:latin typeface="Arial" charset="0"/>
                <a:cs typeface="Arial Unicode MS" charset="0"/>
              </a:rPr>
              <a:t> T    	10.  Guides the unit through the annual service plan.</a:t>
            </a:r>
          </a:p>
          <a:p>
            <a:pPr eaLnBrk="1" hangingPunct="1">
              <a:spcBef>
                <a:spcPts val="450"/>
              </a:spcBef>
              <a:buFont typeface="Arial" charset="0"/>
              <a:buNone/>
            </a:pPr>
            <a:r>
              <a:rPr lang="en-GB" dirty="0">
                <a:latin typeface="Arial" charset="0"/>
                <a:cs typeface="Arial Unicode MS" charset="0"/>
              </a:rPr>
              <a:t> T     	11.  May earn the Commissioner’s Key.</a:t>
            </a:r>
          </a:p>
          <a:p>
            <a:pPr eaLnBrk="1" hangingPunct="1">
              <a:spcBef>
                <a:spcPts val="450"/>
              </a:spcBef>
              <a:buFont typeface="Arial" charset="0"/>
              <a:buNone/>
            </a:pPr>
            <a:r>
              <a:rPr lang="en-GB" dirty="0">
                <a:latin typeface="Arial" charset="0"/>
                <a:cs typeface="Arial Unicode MS" charset="0"/>
              </a:rPr>
              <a:t>     F	12.  Attends monthly meetings of the District Committee.</a:t>
            </a:r>
          </a:p>
          <a:p>
            <a:pPr eaLnBrk="1" hangingPunct="1">
              <a:spcBef>
                <a:spcPts val="450"/>
              </a:spcBef>
              <a:buFont typeface="Arial" charset="0"/>
              <a:buNone/>
            </a:pPr>
            <a:r>
              <a:rPr lang="en-GB" dirty="0">
                <a:latin typeface="Arial" charset="0"/>
                <a:cs typeface="Arial Unicode MS" charset="0"/>
              </a:rPr>
              <a:t>     F	13.  Is not involved in the presentation of the unit charter.</a:t>
            </a:r>
          </a:p>
          <a:p>
            <a:pPr eaLnBrk="1" hangingPunct="1">
              <a:spcBef>
                <a:spcPts val="450"/>
              </a:spcBef>
              <a:buFont typeface="Arial" charset="0"/>
              <a:buNone/>
            </a:pPr>
            <a:r>
              <a:rPr lang="en-GB" dirty="0">
                <a:latin typeface="Arial" charset="0"/>
                <a:cs typeface="Arial Unicode MS" charset="0"/>
              </a:rPr>
              <a:t> T	14.  Must be familiar with the monthly program themes.</a:t>
            </a:r>
          </a:p>
          <a:p>
            <a:pPr eaLnBrk="1" hangingPunct="1">
              <a:spcBef>
                <a:spcPts val="450"/>
              </a:spcBef>
              <a:buFont typeface="Arial" charset="0"/>
              <a:buNone/>
            </a:pPr>
            <a:r>
              <a:rPr lang="en-GB" dirty="0">
                <a:latin typeface="Arial" charset="0"/>
                <a:cs typeface="Arial Unicode MS" charset="0"/>
              </a:rPr>
              <a:t> T	15.  Encourages assigned packs, troops, teams, and</a:t>
            </a:r>
            <a:br>
              <a:rPr lang="en-GB" dirty="0">
                <a:latin typeface="Arial" charset="0"/>
                <a:cs typeface="Arial Unicode MS" charset="0"/>
              </a:rPr>
            </a:br>
            <a:r>
              <a:rPr lang="en-GB" dirty="0">
                <a:latin typeface="Arial" charset="0"/>
                <a:cs typeface="Arial Unicode MS" charset="0"/>
              </a:rPr>
              <a:t>	       crews to earn the Quality Unit Award.</a:t>
            </a: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014412A-1B32-4CB2-9443-19BBA05164BE}" type="slidenum">
              <a:rPr lang="en-GB">
                <a:solidFill>
                  <a:prstClr val="black"/>
                </a:solidFill>
              </a:rPr>
              <a:pPr/>
              <a:t>25</a:t>
            </a:fld>
            <a:endParaRPr lang="en-GB">
              <a:solidFill>
                <a:prstClr val="black"/>
              </a:solidFill>
            </a:endParaRPr>
          </a:p>
        </p:txBody>
      </p:sp>
      <p:sp>
        <p:nvSpPr>
          <p:cNvPr id="14848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848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smtClean="0">
                <a:latin typeface="Arial" charset="0"/>
                <a:cs typeface="Arial Unicode MS" charset="0"/>
              </a:rPr>
              <a:t>(18 )Minutes </a:t>
            </a:r>
            <a:r>
              <a:rPr lang="en-GB" baseline="0" dirty="0" smtClean="0">
                <a:latin typeface="Arial" charset="0"/>
                <a:cs typeface="Arial Unicode MS" charset="0"/>
              </a:rPr>
              <a:t>for Video.</a:t>
            </a:r>
          </a:p>
          <a:p>
            <a:pPr eaLnBrk="1" hangingPunct="1">
              <a:spcBef>
                <a:spcPts val="450"/>
              </a:spcBef>
              <a:buFont typeface="Arial" charset="0"/>
              <a:buNone/>
            </a:pPr>
            <a:endParaRPr lang="en-GB" baseline="0"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Introduce </a:t>
            </a:r>
            <a:r>
              <a:rPr lang="en-GB" dirty="0">
                <a:latin typeface="Arial" charset="0"/>
                <a:cs typeface="Arial Unicode MS" charset="0"/>
              </a:rPr>
              <a:t>and show the video, AV-04V001.  It covers the basic duties of a unit commissioner.  Alert participants to watch for the five major areas of service</a:t>
            </a:r>
            <a:r>
              <a:rPr lang="en-GB" dirty="0" smtClean="0">
                <a:latin typeface="Arial" charset="0"/>
                <a:cs typeface="Arial Unicode MS" charset="0"/>
              </a:rPr>
              <a:t>.</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After the video, ask them to describe the commissioner’s role as</a:t>
            </a:r>
          </a:p>
          <a:p>
            <a:pPr eaLnBrk="1" hangingPunct="1">
              <a:spcBef>
                <a:spcPts val="450"/>
              </a:spcBef>
              <a:buFont typeface="Arial" charset="0"/>
              <a:buChar char="•"/>
            </a:pPr>
            <a:r>
              <a:rPr lang="en-GB" dirty="0" smtClean="0">
                <a:latin typeface="Arial" charset="0"/>
                <a:cs typeface="Arial Unicode MS" charset="0"/>
              </a:rPr>
              <a:t>Friend</a:t>
            </a:r>
          </a:p>
          <a:p>
            <a:pPr eaLnBrk="1" hangingPunct="1">
              <a:spcBef>
                <a:spcPts val="450"/>
              </a:spcBef>
              <a:buFont typeface="Arial" charset="0"/>
              <a:buChar char="•"/>
            </a:pPr>
            <a:r>
              <a:rPr lang="en-GB" dirty="0" smtClean="0">
                <a:latin typeface="Arial" charset="0"/>
                <a:cs typeface="Arial Unicode MS" charset="0"/>
              </a:rPr>
              <a:t>Representative</a:t>
            </a:r>
          </a:p>
          <a:p>
            <a:pPr eaLnBrk="1" hangingPunct="1">
              <a:spcBef>
                <a:spcPts val="450"/>
              </a:spcBef>
              <a:buFont typeface="Arial" charset="0"/>
              <a:buChar char="•"/>
            </a:pPr>
            <a:r>
              <a:rPr lang="en-GB" dirty="0" smtClean="0">
                <a:latin typeface="Arial" charset="0"/>
                <a:cs typeface="Arial Unicode MS" charset="0"/>
              </a:rPr>
              <a:t>Unit doctor</a:t>
            </a:r>
          </a:p>
          <a:p>
            <a:pPr eaLnBrk="1" hangingPunct="1">
              <a:spcBef>
                <a:spcPts val="450"/>
              </a:spcBef>
              <a:buFont typeface="Arial" charset="0"/>
              <a:buChar char="•"/>
            </a:pPr>
            <a:r>
              <a:rPr lang="en-GB" dirty="0" smtClean="0">
                <a:latin typeface="Arial" charset="0"/>
                <a:cs typeface="Arial Unicode MS" charset="0"/>
              </a:rPr>
              <a:t>Teacher</a:t>
            </a:r>
          </a:p>
          <a:p>
            <a:pPr eaLnBrk="1" hangingPunct="1">
              <a:spcBef>
                <a:spcPts val="450"/>
              </a:spcBef>
              <a:buFont typeface="Arial" charset="0"/>
              <a:buChar char="•"/>
            </a:pPr>
            <a:r>
              <a:rPr lang="en-GB" dirty="0" err="1" smtClean="0">
                <a:latin typeface="Arial" charset="0"/>
                <a:cs typeface="Arial Unicode MS" charset="0"/>
              </a:rPr>
              <a:t>Counselor</a:t>
            </a: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See the CF, p 11</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5B40700-77B5-4E8C-8D94-9A24FCAD56DE}" type="slidenum">
              <a:rPr lang="en-GB">
                <a:solidFill>
                  <a:prstClr val="black"/>
                </a:solidFill>
              </a:rPr>
              <a:pPr/>
              <a:t>26</a:t>
            </a:fld>
            <a:endParaRPr lang="en-GB">
              <a:solidFill>
                <a:prstClr val="black"/>
              </a:solidFill>
            </a:endParaRPr>
          </a:p>
        </p:txBody>
      </p:sp>
      <p:sp>
        <p:nvSpPr>
          <p:cNvPr id="14950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4950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a:latin typeface="Arial" charset="0"/>
                <a:cs typeface="Arial Unicode MS" charset="0"/>
              </a:rPr>
              <a:t>After the video, ask them to describe the commissioner’s role as</a:t>
            </a:r>
          </a:p>
          <a:p>
            <a:pPr eaLnBrk="1" hangingPunct="1">
              <a:spcBef>
                <a:spcPts val="450"/>
              </a:spcBef>
              <a:buFont typeface="Arial" charset="0"/>
              <a:buChar char="•"/>
            </a:pPr>
            <a:r>
              <a:rPr lang="en-GB" dirty="0">
                <a:latin typeface="Arial" charset="0"/>
                <a:cs typeface="Arial Unicode MS" charset="0"/>
              </a:rPr>
              <a:t>Friend</a:t>
            </a:r>
          </a:p>
          <a:p>
            <a:pPr eaLnBrk="1" hangingPunct="1">
              <a:spcBef>
                <a:spcPts val="450"/>
              </a:spcBef>
              <a:buFont typeface="Arial" charset="0"/>
              <a:buChar char="•"/>
            </a:pPr>
            <a:r>
              <a:rPr lang="en-GB" dirty="0">
                <a:latin typeface="Arial" charset="0"/>
                <a:cs typeface="Arial Unicode MS" charset="0"/>
              </a:rPr>
              <a:t>Representative</a:t>
            </a:r>
          </a:p>
          <a:p>
            <a:pPr eaLnBrk="1" hangingPunct="1">
              <a:spcBef>
                <a:spcPts val="450"/>
              </a:spcBef>
              <a:buFont typeface="Arial" charset="0"/>
              <a:buChar char="•"/>
            </a:pPr>
            <a:r>
              <a:rPr lang="en-GB" dirty="0">
                <a:latin typeface="Arial" charset="0"/>
                <a:cs typeface="Arial Unicode MS" charset="0"/>
              </a:rPr>
              <a:t>Unit doctor</a:t>
            </a:r>
          </a:p>
          <a:p>
            <a:pPr eaLnBrk="1" hangingPunct="1">
              <a:spcBef>
                <a:spcPts val="450"/>
              </a:spcBef>
              <a:buFont typeface="Arial" charset="0"/>
              <a:buChar char="•"/>
            </a:pPr>
            <a:r>
              <a:rPr lang="en-GB" dirty="0">
                <a:latin typeface="Arial" charset="0"/>
                <a:cs typeface="Arial Unicode MS" charset="0"/>
              </a:rPr>
              <a:t>Teacher</a:t>
            </a:r>
          </a:p>
          <a:p>
            <a:pPr eaLnBrk="1" hangingPunct="1">
              <a:spcBef>
                <a:spcPts val="450"/>
              </a:spcBef>
              <a:buFont typeface="Arial" charset="0"/>
              <a:buChar char="•"/>
            </a:pPr>
            <a:r>
              <a:rPr lang="en-GB" dirty="0" err="1">
                <a:latin typeface="Arial" charset="0"/>
                <a:cs typeface="Arial Unicode MS" charset="0"/>
              </a:rPr>
              <a:t>Counselor</a:t>
            </a:r>
            <a:endParaRPr lang="en-GB" dirty="0">
              <a:latin typeface="Arial" charset="0"/>
              <a:cs typeface="Arial Unicode MS" charset="0"/>
            </a:endParaRPr>
          </a:p>
          <a:p>
            <a:pPr eaLnBrk="1" hangingPunct="1">
              <a:spcBef>
                <a:spcPts val="450"/>
              </a:spcBef>
              <a:buFont typeface="Arial" charset="0"/>
              <a:buNone/>
            </a:pPr>
            <a:r>
              <a:rPr lang="en-GB" dirty="0">
                <a:latin typeface="Arial" charset="0"/>
                <a:cs typeface="Arial Unicode MS" charset="0"/>
              </a:rPr>
              <a:t>See the CF, p 11</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dirty="0">
                <a:latin typeface="Arial" charset="0"/>
                <a:cs typeface="Arial Unicode MS" charset="0"/>
              </a:rPr>
              <a:t>If your group is large, you may divide into buzz groups and assign each group one of these aspects to discuss and report on.</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dirty="0">
                <a:latin typeface="Arial" charset="0"/>
                <a:cs typeface="Arial Unicode MS" charset="0"/>
              </a:rPr>
              <a:t>_____________</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dirty="0">
                <a:latin typeface="Arial" charset="0"/>
                <a:cs typeface="Arial Unicode MS" charset="0"/>
              </a:rPr>
              <a:t>Change the pace with another morale-building feature.</a:t>
            </a: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1509001-8054-4061-A43E-D8FCAF327E66}" type="slidenum">
              <a:rPr lang="en-GB"/>
              <a:pPr/>
              <a:t>27</a:t>
            </a:fld>
            <a:endParaRPr lang="en-GB"/>
          </a:p>
        </p:txBody>
      </p:sp>
      <p:sp>
        <p:nvSpPr>
          <p:cNvPr id="16486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486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9:55—5 Minutes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CB9F61F-ACE6-42D0-89C4-7DCCA266FA65}" type="slidenum">
              <a:rPr lang="en-GB"/>
              <a:pPr/>
              <a:t>28</a:t>
            </a:fld>
            <a:endParaRPr lang="en-GB"/>
          </a:p>
        </p:txBody>
      </p:sp>
      <p:sp>
        <p:nvSpPr>
          <p:cNvPr id="16691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691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10:00</a:t>
            </a:r>
          </a:p>
          <a:p>
            <a:pPr eaLnBrk="1" hangingPunct="1">
              <a:spcBef>
                <a:spcPts val="450"/>
              </a:spcBef>
              <a:buFont typeface="Arial" charset="0"/>
              <a:buNone/>
            </a:pPr>
            <a:endParaRPr lang="en-GB" b="1">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Entire session should take no more than 1:45.</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2/25/2012</a:t>
            </a:r>
            <a:endParaRPr lang="en-US"/>
          </a:p>
        </p:txBody>
      </p:sp>
      <p:sp>
        <p:nvSpPr>
          <p:cNvPr id="5" name="Footer Placeholder 4"/>
          <p:cNvSpPr>
            <a:spLocks noGrp="1"/>
          </p:cNvSpPr>
          <p:nvPr>
            <p:ph type="ftr" sz="quarter" idx="11"/>
          </p:nvPr>
        </p:nvSpPr>
        <p:spPr/>
        <p:txBody>
          <a:bodyPr/>
          <a:lstStyle/>
          <a:p>
            <a:pPr>
              <a:defRPr/>
            </a:pPr>
            <a:r>
              <a:rPr lang="en-US" smtClean="0"/>
              <a:t>Northern California Commissioner College</a:t>
            </a:r>
            <a:endParaRPr lang="en-US"/>
          </a:p>
        </p:txBody>
      </p:sp>
      <p:sp>
        <p:nvSpPr>
          <p:cNvPr id="6" name="Slide Number Placeholder 5"/>
          <p:cNvSpPr>
            <a:spLocks noGrp="1"/>
          </p:cNvSpPr>
          <p:nvPr>
            <p:ph type="sldNum" sz="quarter" idx="12"/>
          </p:nvPr>
        </p:nvSpPr>
        <p:spPr/>
        <p:txBody>
          <a:bodyPr/>
          <a:lstStyle/>
          <a:p>
            <a:fld id="{6CFADEC0-3E05-4501-971C-47EF9F02E749}" type="slidenum">
              <a:rPr lang="en-US" smtClean="0"/>
              <a:pPr/>
              <a:t>29</a:t>
            </a:fld>
            <a:endParaRPr lang="en-US"/>
          </a:p>
        </p:txBody>
      </p:sp>
    </p:spTree>
    <p:extLst>
      <p:ext uri="{BB962C8B-B14F-4D97-AF65-F5344CB8AC3E}">
        <p14:creationId xmlns:p14="http://schemas.microsoft.com/office/powerpoint/2010/main" val="165029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6AC3B93-EB6A-4DE6-958A-B1FD4F2F30F3}" type="slidenum">
              <a:rPr lang="en-GB">
                <a:solidFill>
                  <a:prstClr val="black"/>
                </a:solidFill>
              </a:rPr>
              <a:pPr/>
              <a:t>3</a:t>
            </a:fld>
            <a:endParaRPr lang="en-GB">
              <a:solidFill>
                <a:prstClr val="black"/>
              </a:solidFill>
            </a:endParaRPr>
          </a:p>
        </p:txBody>
      </p:sp>
      <p:sp>
        <p:nvSpPr>
          <p:cNvPr id="12697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2697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a:latin typeface="Arial" charset="0"/>
                <a:cs typeface="Arial Unicode MS" charset="0"/>
              </a:rPr>
              <a:t>8:00—10 </a:t>
            </a:r>
            <a:r>
              <a:rPr lang="en-GB" b="1" dirty="0" smtClean="0">
                <a:latin typeface="Arial" charset="0"/>
                <a:cs typeface="Arial Unicode MS" charset="0"/>
              </a:rPr>
              <a:t>Minutes</a:t>
            </a:r>
          </a:p>
          <a:p>
            <a:pPr eaLnBrk="1" hangingPunct="1">
              <a:spcBef>
                <a:spcPts val="450"/>
              </a:spcBef>
              <a:buFont typeface="Arial" charset="0"/>
              <a:buNone/>
            </a:pPr>
            <a:endParaRPr lang="en-GB" b="1" dirty="0" smtClean="0">
              <a:latin typeface="Arial" charset="0"/>
              <a:cs typeface="Arial Unicode MS" charset="0"/>
            </a:endParaRPr>
          </a:p>
          <a:p>
            <a:pPr marL="0" marR="0" indent="0" algn="l" defTabSz="914400" rtl="0" eaLnBrk="1" fontAlgn="auto" latinLnBrk="0" hangingPunct="1">
              <a:lnSpc>
                <a:spcPct val="100000"/>
              </a:lnSpc>
              <a:spcBef>
                <a:spcPts val="450"/>
              </a:spcBef>
              <a:spcAft>
                <a:spcPts val="0"/>
              </a:spcAft>
              <a:buClrTx/>
              <a:buSzTx/>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GB" dirty="0" smtClean="0">
              <a:latin typeface="Arial" charset="0"/>
              <a:cs typeface="Arial Unicode MS" charset="0"/>
            </a:endParaRPr>
          </a:p>
          <a:p>
            <a:pPr eaLnBrk="1" hangingPunct="1">
              <a:spcBef>
                <a:spcPts val="450"/>
              </a:spcBef>
              <a:buFont typeface="Arial" charset="0"/>
              <a:buNone/>
            </a:pPr>
            <a:endParaRPr lang="en-GB" b="1" dirty="0">
              <a:latin typeface="Arial" charset="0"/>
              <a:cs typeface="Arial Unicode MS"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CABB048-2462-4DF7-8449-69B4B19531DE}" type="slidenum">
              <a:rPr lang="en-GB"/>
              <a:pPr/>
              <a:t>30</a:t>
            </a:fld>
            <a:endParaRPr lang="en-GB"/>
          </a:p>
        </p:txBody>
      </p:sp>
      <p:sp>
        <p:nvSpPr>
          <p:cNvPr id="15052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053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9:00—25 Minutes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6FB5476-1003-45E4-B149-534D1037B859}" type="slidenum">
              <a:rPr lang="en-GB"/>
              <a:pPr/>
              <a:t>31</a:t>
            </a:fld>
            <a:endParaRPr lang="en-GB"/>
          </a:p>
        </p:txBody>
      </p:sp>
      <p:sp>
        <p:nvSpPr>
          <p:cNvPr id="15155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155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Divide the participants into buzz groups.  Ask them to discuss at least five indicators of unit health that a commissioner should monitor.  Have them report on their discussions at the end of 10 minutes.  The indicator lists should include the items on the next three slides.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F9161605-CC78-45A5-9F4E-CA5F2BDD8C29}" type="slidenum">
              <a:rPr lang="en-GB"/>
              <a:pPr/>
              <a:t>32</a:t>
            </a:fld>
            <a:endParaRPr lang="en-GB"/>
          </a:p>
        </p:txBody>
      </p:sp>
      <p:sp>
        <p:nvSpPr>
          <p:cNvPr id="15257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2578"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9AE2916-BA7D-41E6-A08D-94026E1E0668}" type="slidenum">
              <a:rPr lang="en-GB"/>
              <a:pPr/>
              <a:t>33</a:t>
            </a:fld>
            <a:endParaRPr lang="en-GB"/>
          </a:p>
        </p:txBody>
      </p:sp>
      <p:sp>
        <p:nvSpPr>
          <p:cNvPr id="15360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3602"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8C28A24-6B27-463C-BF48-504A94607401}" type="slidenum">
              <a:rPr lang="en-GB"/>
              <a:pPr/>
              <a:t>34</a:t>
            </a:fld>
            <a:endParaRPr lang="en-GB"/>
          </a:p>
        </p:txBody>
      </p:sp>
      <p:sp>
        <p:nvSpPr>
          <p:cNvPr id="15462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4626"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47BE569E-3421-4A46-B434-1A9BEE90797F}" type="slidenum">
              <a:rPr lang="en-GB"/>
              <a:pPr/>
              <a:t>35</a:t>
            </a:fld>
            <a:endParaRPr lang="en-GB"/>
          </a:p>
        </p:txBody>
      </p:sp>
      <p:sp>
        <p:nvSpPr>
          <p:cNvPr id="15667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6674"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02E14471-B2A9-421B-A8A5-6CB1DCC245F8}" type="slidenum">
              <a:rPr lang="en-GB"/>
              <a:pPr/>
              <a:t>36</a:t>
            </a:fld>
            <a:endParaRPr lang="en-GB"/>
          </a:p>
        </p:txBody>
      </p:sp>
      <p:sp>
        <p:nvSpPr>
          <p:cNvPr id="15769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7698"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06543D7C-B16D-4556-92B0-C588C1C0C189}" type="slidenum">
              <a:rPr lang="en-GB"/>
              <a:pPr/>
              <a:t>37</a:t>
            </a:fld>
            <a:endParaRPr lang="en-GB"/>
          </a:p>
        </p:txBody>
      </p:sp>
      <p:sp>
        <p:nvSpPr>
          <p:cNvPr id="1587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872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Can you use a tool for evaluating unit health?  Pass out worksheets 34125A, 34126A, 33660A [ ]. (see Appendix)  [CF p. 16]</a:t>
            </a:r>
          </a:p>
          <a:p>
            <a:pPr eaLnBrk="1" hangingPunct="1">
              <a:spcBef>
                <a:spcPts val="450"/>
              </a:spcBef>
              <a:buFont typeface="Arial" charset="0"/>
              <a:buNone/>
            </a:pPr>
            <a:r>
              <a:rPr lang="en-GB">
                <a:latin typeface="Arial" charset="0"/>
                <a:cs typeface="Arial Unicode MS" charset="0"/>
              </a:rPr>
              <a:t>How might they use the worksheets?</a:t>
            </a:r>
          </a:p>
          <a:p>
            <a:pPr eaLnBrk="1" hangingPunct="1">
              <a:spcBef>
                <a:spcPts val="450"/>
              </a:spcBef>
              <a:buFont typeface="Arial" charset="0"/>
              <a:buNone/>
            </a:pPr>
            <a:r>
              <a:rPr lang="en-GB">
                <a:latin typeface="Arial" charset="0"/>
                <a:cs typeface="Arial Unicode MS" charset="0"/>
              </a:rPr>
              <a:t>Would a unit leader resist evaluation?  Why?  (They must understand that this is a commissioner’s  tool, not a checksheet to be filled out in the presence of or shared with the unit leader.)</a:t>
            </a:r>
          </a:p>
          <a:p>
            <a:pPr eaLnBrk="1" hangingPunct="1">
              <a:spcBef>
                <a:spcPts val="450"/>
              </a:spcBef>
              <a:buFont typeface="Arial" charset="0"/>
              <a:buNone/>
            </a:pPr>
            <a:r>
              <a:rPr lang="en-GB">
                <a:latin typeface="Arial" charset="0"/>
                <a:cs typeface="Arial Unicode MS" charset="0"/>
              </a:rPr>
              <a:t>Do you understand the profile?</a:t>
            </a:r>
          </a:p>
          <a:p>
            <a:pPr eaLnBrk="1" hangingPunct="1">
              <a:spcBef>
                <a:spcPts val="450"/>
              </a:spcBef>
              <a:buFont typeface="Arial" charset="0"/>
              <a:buNone/>
            </a:pPr>
            <a:r>
              <a:rPr lang="en-GB">
                <a:latin typeface="Arial" charset="0"/>
                <a:cs typeface="Arial Unicode MS" charset="0"/>
              </a:rPr>
              <a:t>If you had a profile with many checks in the right column, where might you go for help?</a:t>
            </a:r>
          </a:p>
          <a:p>
            <a:pPr eaLnBrk="1" hangingPunct="1">
              <a:spcBef>
                <a:spcPts val="450"/>
              </a:spcBef>
              <a:buFont typeface="Arial" charset="0"/>
              <a:buNone/>
            </a:pPr>
            <a:r>
              <a:rPr lang="en-GB">
                <a:latin typeface="Arial" charset="0"/>
                <a:cs typeface="Arial Unicode MS" charset="0"/>
              </a:rPr>
              <a:t>	Listed references</a:t>
            </a:r>
          </a:p>
          <a:p>
            <a:pPr eaLnBrk="1" hangingPunct="1">
              <a:spcBef>
                <a:spcPts val="450"/>
              </a:spcBef>
              <a:buFont typeface="Arial" charset="0"/>
              <a:buNone/>
            </a:pPr>
            <a:r>
              <a:rPr lang="en-GB">
                <a:latin typeface="Arial" charset="0"/>
                <a:cs typeface="Arial Unicode MS" charset="0"/>
              </a:rPr>
              <a:t>	Commissioner Helps for Packs, Troops and Crews, #33618</a:t>
            </a:r>
          </a:p>
          <a:p>
            <a:pPr eaLnBrk="1" hangingPunct="1">
              <a:spcBef>
                <a:spcPts val="450"/>
              </a:spcBef>
              <a:buFont typeface="Arial" charset="0"/>
              <a:buNone/>
            </a:pPr>
            <a:r>
              <a:rPr lang="en-GB">
                <a:latin typeface="Arial" charset="0"/>
                <a:cs typeface="Arial Unicode MS" charset="0"/>
              </a:rPr>
              <a:t>	ADC, district committee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AB1119E-CAC4-4BE5-A87E-4EEC6828FC1B}" type="slidenum">
              <a:rPr lang="en-GB"/>
              <a:pPr/>
              <a:t>38</a:t>
            </a:fld>
            <a:endParaRPr lang="en-GB"/>
          </a:p>
        </p:txBody>
      </p:sp>
      <p:sp>
        <p:nvSpPr>
          <p:cNvPr id="15974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974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9:25—30 Minutes</a:t>
            </a:r>
          </a:p>
          <a:p>
            <a:pPr eaLnBrk="1" hangingPunct="1">
              <a:spcBef>
                <a:spcPts val="450"/>
              </a:spcBef>
              <a:buFont typeface="Arial" charset="0"/>
              <a:buNone/>
            </a:pPr>
            <a:r>
              <a:rPr lang="en-GB">
                <a:latin typeface="Arial" charset="0"/>
                <a:cs typeface="Arial Unicode MS" charset="0"/>
              </a:rPr>
              <a:t>There is an old saying, “Plan your work and work your plan.”  Everything that happens in a program year starts with a plan.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F955A46B-D1B5-4D94-B785-F3232A8DFBAE}" type="slidenum">
              <a:rPr lang="en-GB"/>
              <a:pPr/>
              <a:t>39</a:t>
            </a:fld>
            <a:endParaRPr lang="en-GB"/>
          </a:p>
        </p:txBody>
      </p:sp>
      <p:sp>
        <p:nvSpPr>
          <p:cNvPr id="16076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077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Unit commissioners can be a great resource to a Cubmaster and a pack committee if they understand the program planning process and tools.  See Cub Scout Leader Book (Chapter 24) for process.</a:t>
            </a:r>
          </a:p>
          <a:p>
            <a:pPr eaLnBrk="1" hangingPunct="1">
              <a:spcBef>
                <a:spcPts val="450"/>
              </a:spcBef>
              <a:buFont typeface="Arial" charset="0"/>
              <a:buNone/>
            </a:pPr>
            <a:r>
              <a:rPr lang="en-GB">
                <a:latin typeface="Arial" charset="0"/>
                <a:cs typeface="Arial Unicode MS" charset="0"/>
              </a:rPr>
              <a:t>     Planning normally starts with the </a:t>
            </a:r>
            <a:r>
              <a:rPr lang="en-GB" i="1">
                <a:latin typeface="Arial" charset="0"/>
                <a:cs typeface="Arial Unicode MS" charset="0"/>
              </a:rPr>
              <a:t>Cub Scout and Webelos Scout Program Helps</a:t>
            </a:r>
            <a:r>
              <a:rPr lang="en-GB">
                <a:latin typeface="Arial" charset="0"/>
                <a:cs typeface="Arial Unicode MS" charset="0"/>
              </a:rPr>
              <a:t> and the Pack Program Planning Chart.  </a:t>
            </a:r>
          </a:p>
          <a:p>
            <a:pPr eaLnBrk="1" hangingPunct="1">
              <a:spcBef>
                <a:spcPts val="450"/>
              </a:spcBef>
              <a:buFont typeface="Arial" charset="0"/>
              <a:buNone/>
            </a:pPr>
            <a:r>
              <a:rPr lang="en-GB">
                <a:latin typeface="Arial" charset="0"/>
                <a:cs typeface="Arial Unicode MS" charset="0"/>
              </a:rPr>
              <a:t>     Discuss (and display, where applicable)</a:t>
            </a:r>
          </a:p>
          <a:p>
            <a:pPr eaLnBrk="1" hangingPunct="1">
              <a:spcBef>
                <a:spcPts val="450"/>
              </a:spcBef>
              <a:buFont typeface="Arial" charset="0"/>
              <a:buNone/>
            </a:pPr>
            <a:r>
              <a:rPr lang="en-GB">
                <a:latin typeface="Arial" charset="0"/>
                <a:cs typeface="Arial Unicode MS" charset="0"/>
              </a:rPr>
              <a:t>	</a:t>
            </a:r>
            <a:r>
              <a:rPr lang="en-GB" i="1">
                <a:latin typeface="Arial" charset="0"/>
                <a:cs typeface="Arial Unicode MS" charset="0"/>
              </a:rPr>
              <a:t>Cub Scout and Webelos Scout Program Helps</a:t>
            </a:r>
          </a:p>
          <a:p>
            <a:pPr eaLnBrk="1" hangingPunct="1">
              <a:spcBef>
                <a:spcPts val="450"/>
              </a:spcBef>
              <a:buFont typeface="Arial" charset="0"/>
              <a:buNone/>
            </a:pPr>
            <a:r>
              <a:rPr lang="en-GB" i="1">
                <a:latin typeface="Arial" charset="0"/>
                <a:cs typeface="Arial Unicode MS" charset="0"/>
              </a:rPr>
              <a:t>	</a:t>
            </a:r>
            <a:r>
              <a:rPr lang="en-GB">
                <a:latin typeface="Arial" charset="0"/>
                <a:cs typeface="Arial Unicode MS" charset="0"/>
              </a:rPr>
              <a:t>Pack Program Planning Chart</a:t>
            </a:r>
          </a:p>
          <a:p>
            <a:pPr eaLnBrk="1" hangingPunct="1">
              <a:spcBef>
                <a:spcPts val="450"/>
              </a:spcBef>
              <a:buFont typeface="Arial" charset="0"/>
              <a:buNone/>
            </a:pPr>
            <a:r>
              <a:rPr lang="en-GB">
                <a:latin typeface="Arial" charset="0"/>
                <a:cs typeface="Arial Unicode MS" charset="0"/>
              </a:rPr>
              <a:t>	</a:t>
            </a:r>
            <a:r>
              <a:rPr lang="en-GB" i="1">
                <a:latin typeface="Arial" charset="0"/>
                <a:cs typeface="Arial Unicode MS" charset="0"/>
              </a:rPr>
              <a:t>Cub Scout Program Notebook</a:t>
            </a:r>
          </a:p>
          <a:p>
            <a:pPr eaLnBrk="1" hangingPunct="1">
              <a:spcBef>
                <a:spcPts val="450"/>
              </a:spcBef>
              <a:buFont typeface="Arial" charset="0"/>
              <a:buNone/>
            </a:pPr>
            <a:r>
              <a:rPr lang="en-GB" i="1">
                <a:latin typeface="Arial" charset="0"/>
                <a:cs typeface="Arial Unicode MS" charset="0"/>
              </a:rPr>
              <a:t>	</a:t>
            </a:r>
            <a:r>
              <a:rPr lang="en-GB">
                <a:latin typeface="Arial" charset="0"/>
                <a:cs typeface="Arial Unicode MS" charset="0"/>
              </a:rPr>
              <a:t>Council program calendar</a:t>
            </a:r>
          </a:p>
          <a:p>
            <a:pPr eaLnBrk="1" hangingPunct="1">
              <a:spcBef>
                <a:spcPts val="450"/>
              </a:spcBef>
              <a:buFont typeface="Arial" charset="0"/>
              <a:buNone/>
            </a:pPr>
            <a:r>
              <a:rPr lang="en-GB">
                <a:latin typeface="Arial" charset="0"/>
                <a:cs typeface="Arial Unicode MS" charset="0"/>
              </a:rPr>
              <a:t>	Chartered organization program needs</a:t>
            </a:r>
          </a:p>
          <a:p>
            <a:pPr eaLnBrk="1" hangingPunct="1">
              <a:spcBef>
                <a:spcPts val="450"/>
              </a:spcBef>
              <a:buFont typeface="Arial" charset="0"/>
              <a:buNone/>
            </a:pPr>
            <a:r>
              <a:rPr lang="en-GB">
                <a:latin typeface="Arial" charset="0"/>
                <a:cs typeface="Arial Unicode MS" charset="0"/>
              </a:rPr>
              <a:t>     The annual pack program planning conference.  Who attends (Cubmaster, assistant Cubmasters, pack committee, den leaders, den chiefs, interested parents, </a:t>
            </a:r>
            <a:r>
              <a:rPr lang="en-GB" i="1">
                <a:latin typeface="Arial" charset="0"/>
                <a:cs typeface="Arial Unicode MS" charset="0"/>
              </a:rPr>
              <a:t>and the unit commissioner.</a:t>
            </a:r>
          </a:p>
          <a:p>
            <a:pPr eaLnBrk="1" hangingPunct="1">
              <a:spcBef>
                <a:spcPts val="450"/>
              </a:spcBef>
              <a:buFont typeface="Arial" charset="0"/>
              <a:buNone/>
            </a:pPr>
            <a:r>
              <a:rPr lang="en-GB">
                <a:latin typeface="Arial" charset="0"/>
                <a:cs typeface="Arial Unicode MS" charset="0"/>
              </a:rPr>
              <a:t>     The monthly pack leaders planning meeting</a:t>
            </a:r>
          </a:p>
          <a:p>
            <a:pPr eaLnBrk="1" hangingPunct="1">
              <a:spcBef>
                <a:spcPts val="450"/>
              </a:spcBef>
              <a:buFont typeface="Arial" charset="0"/>
              <a:buNone/>
            </a:pPr>
            <a:r>
              <a:rPr lang="en-GB">
                <a:latin typeface="Arial" charset="0"/>
                <a:cs typeface="Arial Unicode MS" charset="0"/>
              </a:rPr>
              <a:t>     The monthly den chief-den leader meeting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DC3B89C-FB87-48ED-811E-181E45EE8E20}" type="slidenum">
              <a:rPr lang="en-GB">
                <a:solidFill>
                  <a:prstClr val="black"/>
                </a:solidFill>
              </a:rPr>
              <a:pPr/>
              <a:t>4</a:t>
            </a:fld>
            <a:endParaRPr lang="en-GB">
              <a:solidFill>
                <a:prstClr val="black"/>
              </a:solidFill>
            </a:endParaRPr>
          </a:p>
        </p:txBody>
      </p:sp>
      <p:sp>
        <p:nvSpPr>
          <p:cNvPr id="12800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2800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smtClean="0">
                <a:latin typeface="Arial" charset="0"/>
                <a:cs typeface="Arial Unicode MS" charset="0"/>
              </a:rPr>
              <a:t>Welcome</a:t>
            </a:r>
          </a:p>
          <a:p>
            <a:pPr eaLnBrk="1" hangingPunct="1">
              <a:spcBef>
                <a:spcPts val="450"/>
              </a:spcBef>
              <a:buFont typeface="Arial" charset="0"/>
              <a:buNone/>
            </a:pPr>
            <a:r>
              <a:rPr lang="en-GB" dirty="0" smtClean="0">
                <a:latin typeface="Arial" charset="0"/>
                <a:cs typeface="Arial Unicode MS" charset="0"/>
              </a:rPr>
              <a:t>Introduce the staff</a:t>
            </a:r>
          </a:p>
          <a:p>
            <a:pPr eaLnBrk="1" hangingPunct="1">
              <a:spcBef>
                <a:spcPts val="450"/>
              </a:spcBef>
              <a:buFont typeface="Arial" charset="0"/>
              <a:buNone/>
            </a:pPr>
            <a:r>
              <a:rPr lang="en-GB" dirty="0" smtClean="0">
                <a:latin typeface="Arial" charset="0"/>
                <a:cs typeface="Arial Unicode MS" charset="0"/>
              </a:rPr>
              <a:t>	Name</a:t>
            </a:r>
          </a:p>
          <a:p>
            <a:pPr eaLnBrk="1" hangingPunct="1">
              <a:spcBef>
                <a:spcPts val="450"/>
              </a:spcBef>
              <a:buFont typeface="Arial" charset="0"/>
              <a:buNone/>
            </a:pPr>
            <a:r>
              <a:rPr lang="en-GB" dirty="0" smtClean="0">
                <a:latin typeface="Arial" charset="0"/>
                <a:cs typeface="Arial Unicode MS" charset="0"/>
              </a:rPr>
              <a:t>	What they do in Scouting</a:t>
            </a:r>
          </a:p>
          <a:p>
            <a:pPr eaLnBrk="1" hangingPunct="1">
              <a:spcBef>
                <a:spcPts val="450"/>
              </a:spcBef>
              <a:buFont typeface="Arial" charset="0"/>
              <a:buNone/>
            </a:pPr>
            <a:r>
              <a:rPr lang="en-GB" dirty="0" smtClean="0">
                <a:latin typeface="Arial" charset="0"/>
                <a:cs typeface="Arial Unicode MS" charset="0"/>
              </a:rPr>
              <a:t>	Commissioner experience, tenure, training experience</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Ask the students to introduce themselves</a:t>
            </a:r>
          </a:p>
          <a:p>
            <a:pPr eaLnBrk="1" hangingPunct="1">
              <a:spcBef>
                <a:spcPts val="450"/>
              </a:spcBef>
              <a:buFont typeface="Arial" charset="0"/>
              <a:buNone/>
            </a:pPr>
            <a:r>
              <a:rPr lang="en-GB" dirty="0" smtClean="0">
                <a:latin typeface="Arial" charset="0"/>
                <a:cs typeface="Arial Unicode MS" charset="0"/>
              </a:rPr>
              <a:t>	Name</a:t>
            </a:r>
          </a:p>
          <a:p>
            <a:pPr eaLnBrk="1" hangingPunct="1">
              <a:spcBef>
                <a:spcPts val="450"/>
              </a:spcBef>
              <a:buFont typeface="Arial" charset="0"/>
              <a:buNone/>
            </a:pPr>
            <a:r>
              <a:rPr lang="en-GB" dirty="0" smtClean="0">
                <a:latin typeface="Arial" charset="0"/>
                <a:cs typeface="Arial Unicode MS" charset="0"/>
              </a:rPr>
              <a:t>	What they do in Scouting</a:t>
            </a:r>
          </a:p>
          <a:p>
            <a:pPr eaLnBrk="1" hangingPunct="1">
              <a:spcBef>
                <a:spcPts val="450"/>
              </a:spcBef>
              <a:buFont typeface="Arial" charset="0"/>
              <a:buNone/>
            </a:pPr>
            <a:r>
              <a:rPr lang="en-GB" dirty="0" smtClean="0">
                <a:latin typeface="Arial" charset="0"/>
                <a:cs typeface="Arial Unicode MS" charset="0"/>
              </a:rPr>
              <a:t>	Scouting experience</a:t>
            </a:r>
          </a:p>
          <a:p>
            <a:pPr eaLnBrk="1" hangingPunct="1">
              <a:spcBef>
                <a:spcPts val="450"/>
              </a:spcBef>
              <a:buFont typeface="Arial" charset="0"/>
              <a:buNone/>
            </a:pPr>
            <a:endParaRPr lang="en-GB" dirty="0" smtClean="0">
              <a:latin typeface="Arial" charset="0"/>
              <a:cs typeface="Arial Unicode MS" charset="0"/>
            </a:endParaRPr>
          </a:p>
          <a:p>
            <a:pPr eaLnBrk="1" hangingPunct="1">
              <a:spcBef>
                <a:spcPts val="450"/>
              </a:spcBef>
              <a:buFont typeface="Arial" charset="0"/>
              <a:buNone/>
            </a:pPr>
            <a:r>
              <a:rPr lang="en-GB" dirty="0" smtClean="0">
                <a:latin typeface="Arial" charset="0"/>
                <a:cs typeface="Arial Unicode MS" charset="0"/>
              </a:rPr>
              <a:t>Point out that we will all learn  from each others’ experience during this training</a:t>
            </a:r>
          </a:p>
          <a:p>
            <a:pPr eaLnBrk="1" hangingPunct="1">
              <a:spcBef>
                <a:spcPts val="450"/>
              </a:spcBef>
              <a:buFont typeface="Arial" charset="0"/>
              <a:buNone/>
            </a:pPr>
            <a:r>
              <a:rPr lang="en-GB" dirty="0" smtClean="0">
                <a:latin typeface="Arial" charset="0"/>
                <a:cs typeface="Arial Unicode MS" charset="0"/>
              </a:rPr>
              <a:t>We want to share our knowledge, pool our resources</a:t>
            </a:r>
          </a:p>
          <a:p>
            <a:pPr eaLnBrk="1" hangingPunct="1">
              <a:spcBef>
                <a:spcPts val="450"/>
              </a:spcBef>
              <a:buFont typeface="Arial" charset="0"/>
              <a:buNone/>
            </a:pPr>
            <a:endParaRPr lang="en-GB" dirty="0" smtClean="0">
              <a:latin typeface="Arial" charset="0"/>
              <a:cs typeface="Arial Unicode MS"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178" y="671671"/>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B843010-84CF-4FA7-88D7-7C012103E8E4}" type="slidenum">
              <a:rPr lang="en-GB"/>
              <a:pPr/>
              <a:t>40</a:t>
            </a:fld>
            <a:endParaRPr lang="en-GB"/>
          </a:p>
        </p:txBody>
      </p:sp>
      <p:sp>
        <p:nvSpPr>
          <p:cNvPr id="16179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179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Explain that troop program planning follows a pattern, as does pack planning, but it involves the boys in much more of the planning.  (See Chapter 8 of the </a:t>
            </a:r>
            <a:r>
              <a:rPr lang="en-GB" i="1">
                <a:latin typeface="Arial" charset="0"/>
                <a:cs typeface="Arial Unicode MS" charset="0"/>
              </a:rPr>
              <a:t>Scoutmaster Handbook</a:t>
            </a:r>
            <a:r>
              <a:rPr lang="en-GB">
                <a:latin typeface="Arial" charset="0"/>
                <a:cs typeface="Arial Unicode MS" charset="0"/>
              </a:rPr>
              <a:t>.)</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Familiarity with these tools is imperative:  (see slide)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Share the plan with every Scout, his family, chartered organization, and unit commissioner.</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This is a good time to mention that, for those trainees who need a better understanding of program planning, a session from Cub Scout Leader or Boy Scout Leader Basic Training can be arranged.</a:t>
            </a:r>
          </a:p>
          <a:p>
            <a:pPr eaLnBrk="1" hangingPunct="1">
              <a:spcBef>
                <a:spcPts val="450"/>
              </a:spcBef>
              <a:buFont typeface="Arial" charset="0"/>
              <a:buNone/>
            </a:pPr>
            <a:endParaRPr lang="en-GB">
              <a:latin typeface="Arial" charset="0"/>
              <a:cs typeface="Arial Unicode MS"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4F9439DA-0B1E-43A0-990A-0C4D081BD93A}" type="slidenum">
              <a:rPr lang="en-GB"/>
              <a:pPr/>
              <a:t>41</a:t>
            </a:fld>
            <a:endParaRPr lang="en-GB"/>
          </a:p>
        </p:txBody>
      </p:sp>
      <p:sp>
        <p:nvSpPr>
          <p:cNvPr id="16281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2818" name="Text Box 2"/>
          <p:cNvSpPr txBox="1">
            <a:spLocks noGrp="1" noChangeArrowheads="1"/>
          </p:cNvSpPr>
          <p:nvPr>
            <p:ph type="body"/>
          </p:nvPr>
        </p:nvSpPr>
        <p:spPr bwMode="auto">
          <a:xfrm>
            <a:off x="393700" y="4190936"/>
            <a:ext cx="6045200" cy="4111449"/>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65113" indent="-265113">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1pPr>
            <a:lvl2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2pPr>
            <a:lvl3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3pPr>
            <a:lvl4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4pPr>
            <a:lvl5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Point out that in crew program planning, elected crew officers play the central role with as many crew members as possible involved in (1) suggesting ideas for activities, (2) planning the activities, and (3) participating in the activities.  </a:t>
            </a:r>
          </a:p>
          <a:p>
            <a:pPr eaLnBrk="1" hangingPunct="1">
              <a:spcBef>
                <a:spcPts val="450"/>
              </a:spcBef>
              <a:buFont typeface="Arial" charset="0"/>
              <a:buNone/>
            </a:pPr>
            <a:r>
              <a:rPr lang="en-GB">
                <a:latin typeface="Arial" charset="0"/>
                <a:cs typeface="Arial Unicode MS" charset="0"/>
              </a:rPr>
              <a:t>Show Chapter 3, Planning Your Crew’s Program, from the </a:t>
            </a:r>
            <a:r>
              <a:rPr lang="en-GB" i="1">
                <a:latin typeface="Arial" charset="0"/>
                <a:cs typeface="Arial Unicode MS" charset="0"/>
              </a:rPr>
              <a:t>Venturing Leader Manual.</a:t>
            </a:r>
          </a:p>
          <a:p>
            <a:pPr eaLnBrk="1" hangingPunct="1">
              <a:spcBef>
                <a:spcPts val="450"/>
              </a:spcBef>
              <a:buFont typeface="Arial" charset="0"/>
              <a:buNone/>
            </a:pPr>
            <a:r>
              <a:rPr lang="en-GB">
                <a:latin typeface="Arial" charset="0"/>
                <a:cs typeface="Arial Unicode MS" charset="0"/>
              </a:rPr>
              <a:t> PCI (Program Capability Inventory) form is filled out by all adults related to the crew, by parents, and by other people in the chartered organization.</a:t>
            </a:r>
          </a:p>
          <a:p>
            <a:pPr eaLnBrk="1" hangingPunct="1">
              <a:spcBef>
                <a:spcPts val="450"/>
              </a:spcBef>
              <a:buFont typeface="Arial" charset="0"/>
              <a:buAutoNum type="arabicPeriod"/>
            </a:pPr>
            <a:r>
              <a:rPr lang="en-GB">
                <a:latin typeface="Arial" charset="0"/>
                <a:cs typeface="Arial Unicode MS" charset="0"/>
              </a:rPr>
              <a:t> Adult hobbies, interests, skills, careers, and ideas from the PCIs are then organized and transferred to program planning forms.</a:t>
            </a:r>
          </a:p>
          <a:p>
            <a:pPr eaLnBrk="1" hangingPunct="1">
              <a:spcBef>
                <a:spcPts val="450"/>
              </a:spcBef>
              <a:buFont typeface="Arial" charset="0"/>
              <a:buAutoNum type="arabicPeriod"/>
            </a:pPr>
            <a:r>
              <a:rPr lang="en-GB">
                <a:latin typeface="Arial" charset="0"/>
                <a:cs typeface="Arial Unicode MS" charset="0"/>
              </a:rPr>
              <a:t> All Venturers complete the Venturing activity interest survey.</a:t>
            </a:r>
          </a:p>
          <a:p>
            <a:pPr eaLnBrk="1" hangingPunct="1">
              <a:spcBef>
                <a:spcPts val="450"/>
              </a:spcBef>
              <a:buFont typeface="Arial" charset="0"/>
              <a:buAutoNum type="arabicPeriod"/>
            </a:pPr>
            <a:r>
              <a:rPr lang="en-GB">
                <a:latin typeface="Arial" charset="0"/>
                <a:cs typeface="Arial Unicode MS" charset="0"/>
              </a:rPr>
              <a:t> Using the above information, crew officers brainstorm all ideas for crew activities—without judging their merits for the moment.</a:t>
            </a:r>
          </a:p>
          <a:p>
            <a:pPr eaLnBrk="1" hangingPunct="1">
              <a:spcBef>
                <a:spcPts val="450"/>
              </a:spcBef>
              <a:buFont typeface="Arial" charset="0"/>
              <a:buAutoNum type="arabicPeriod"/>
            </a:pPr>
            <a:r>
              <a:rPr lang="en-GB">
                <a:latin typeface="Arial" charset="0"/>
                <a:cs typeface="Arial Unicode MS" charset="0"/>
              </a:rPr>
              <a:t> Officers next discuss and evaluate each idea in relation to the PCI, Venturing activity interest survey responses, and the goals of the crew.</a:t>
            </a:r>
          </a:p>
          <a:p>
            <a:pPr eaLnBrk="1" hangingPunct="1">
              <a:spcBef>
                <a:spcPts val="450"/>
              </a:spcBef>
              <a:buFont typeface="Arial" charset="0"/>
              <a:buAutoNum type="arabicPeriod"/>
            </a:pPr>
            <a:r>
              <a:rPr lang="en-GB">
                <a:latin typeface="Arial" charset="0"/>
                <a:cs typeface="Arial Unicode MS" charset="0"/>
              </a:rPr>
              <a:t> Officers select specific activities and place them on the crew’s annual program calendar.</a:t>
            </a:r>
          </a:p>
          <a:p>
            <a:pPr eaLnBrk="1" hangingPunct="1">
              <a:spcBef>
                <a:spcPts val="450"/>
              </a:spcBef>
              <a:buFont typeface="Arial" charset="0"/>
              <a:buAutoNum type="arabicPeriod"/>
            </a:pPr>
            <a:r>
              <a:rPr lang="en-GB">
                <a:latin typeface="Arial" charset="0"/>
                <a:cs typeface="Arial Unicode MS" charset="0"/>
              </a:rPr>
              <a:t> Each month, officers plan the details for the next month’s individual activities.</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i="1">
                <a:latin typeface="Arial" charset="0"/>
                <a:cs typeface="Arial Unicode MS" charset="0"/>
              </a:rPr>
              <a:t>Group Meeting Sparklers</a:t>
            </a:r>
            <a:r>
              <a:rPr lang="en-GB">
                <a:latin typeface="Arial" charset="0"/>
                <a:cs typeface="Arial Unicode MS" charset="0"/>
              </a:rPr>
              <a:t> feature</a:t>
            </a:r>
          </a:p>
          <a:p>
            <a:pPr eaLnBrk="1" hangingPunct="1">
              <a:spcBef>
                <a:spcPts val="450"/>
              </a:spcBef>
              <a:buFont typeface="Arial" charset="0"/>
              <a:buNone/>
            </a:pPr>
            <a:endParaRPr lang="en-GB">
              <a:latin typeface="Arial" charset="0"/>
              <a:cs typeface="Arial Unicode MS"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8146DFA-C504-4409-9CD5-B08BAABDB9EF}" type="slidenum">
              <a:rPr lang="en-GB"/>
              <a:pPr/>
              <a:t>42</a:t>
            </a:fld>
            <a:endParaRPr lang="en-GB"/>
          </a:p>
        </p:txBody>
      </p:sp>
      <p:sp>
        <p:nvSpPr>
          <p:cNvPr id="17408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408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10:30—5 Minutes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44A94E34-4914-4776-918C-56A224878E20}" type="slidenum">
              <a:rPr lang="en-GB"/>
              <a:pPr/>
              <a:t>43</a:t>
            </a:fld>
            <a:endParaRPr lang="en-GB"/>
          </a:p>
        </p:txBody>
      </p:sp>
      <p:sp>
        <p:nvSpPr>
          <p:cNvPr id="175105" name="Text Box 1"/>
          <p:cNvSpPr txBox="1">
            <a:spLocks noChangeArrowheads="1"/>
          </p:cNvSpPr>
          <p:nvPr/>
        </p:nvSpPr>
        <p:spPr bwMode="auto">
          <a:xfrm>
            <a:off x="1163638" y="866552"/>
            <a:ext cx="4514850" cy="3324383"/>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5106" name="Text Box 2"/>
          <p:cNvSpPr txBox="1">
            <a:spLocks noGrp="1" noChangeArrowheads="1"/>
          </p:cNvSpPr>
          <p:nvPr>
            <p:ph type="body"/>
          </p:nvPr>
        </p:nvSpPr>
        <p:spPr bwMode="auto">
          <a:xfrm>
            <a:off x="381000" y="4572780"/>
            <a:ext cx="6045200" cy="3732722"/>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Emphasize that unit commissioners should not fall into the trap of doing everything else in Scouting except for your appointed job: unit service.  It happens.</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Commissioners are usually wonderful Scouters and may be asked to do many things.  While these other Scouting activities might be important, they are often NOT the primary responsibility of commissioners.  You must concentrate your Scouting time on helping with specific unit needs and helping each unit become more effective with its program and operation. </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Good unit service is created when the commissioner believes that unit service is so critical to the success of Scouting that it takes precedence over all his or her Scouting time.</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3EBD915-D8DA-450E-A160-73237FFA6CD5}" type="slidenum">
              <a:rPr lang="en-GB"/>
              <a:pPr/>
              <a:t>44</a:t>
            </a:fld>
            <a:endParaRPr lang="en-GB"/>
          </a:p>
        </p:txBody>
      </p:sp>
      <p:sp>
        <p:nvSpPr>
          <p:cNvPr id="176129" name="Text Box 1"/>
          <p:cNvSpPr txBox="1">
            <a:spLocks noChangeArrowheads="1"/>
          </p:cNvSpPr>
          <p:nvPr/>
        </p:nvSpPr>
        <p:spPr bwMode="auto">
          <a:xfrm>
            <a:off x="1101725" y="685761"/>
            <a:ext cx="4656138" cy="342880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6130" name="Rectangle 2"/>
          <p:cNvSpPr txBox="1">
            <a:spLocks noGrp="1" noChangeArrowheads="1"/>
          </p:cNvSpPr>
          <p:nvPr>
            <p:ph type="body"/>
          </p:nvPr>
        </p:nvSpPr>
        <p:spPr bwMode="auto">
          <a:xfrm>
            <a:off x="685800" y="4343674"/>
            <a:ext cx="5486400" cy="411612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68761C7-BF73-4514-9DFC-60912B7D703A}" type="slidenum">
              <a:rPr lang="en-GB"/>
              <a:pPr/>
              <a:t>45</a:t>
            </a:fld>
            <a:endParaRPr lang="en-GB"/>
          </a:p>
        </p:txBody>
      </p:sp>
      <p:sp>
        <p:nvSpPr>
          <p:cNvPr id="17715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715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10:35—10 Minutes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E1F61E7-7D3A-4B27-997B-D9500455FCA2}" type="slidenum">
              <a:rPr lang="en-GB"/>
              <a:pPr/>
              <a:t>46</a:t>
            </a:fld>
            <a:endParaRPr lang="en-GB"/>
          </a:p>
        </p:txBody>
      </p:sp>
      <p:sp>
        <p:nvSpPr>
          <p:cNvPr id="178177" name="Text Box 1"/>
          <p:cNvSpPr txBox="1">
            <a:spLocks noChangeArrowheads="1"/>
          </p:cNvSpPr>
          <p:nvPr/>
        </p:nvSpPr>
        <p:spPr bwMode="auto">
          <a:xfrm>
            <a:off x="1370013" y="866553"/>
            <a:ext cx="4100512" cy="3018907"/>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8178" name="Text Box 2"/>
          <p:cNvSpPr txBox="1">
            <a:spLocks noGrp="1" noChangeArrowheads="1"/>
          </p:cNvSpPr>
          <p:nvPr>
            <p:ph type="body"/>
          </p:nvPr>
        </p:nvSpPr>
        <p:spPr bwMode="auto">
          <a:xfrm>
            <a:off x="393700" y="3885460"/>
            <a:ext cx="6083300" cy="4245484"/>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65113" indent="-265113">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1pPr>
            <a:lvl2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2pPr>
            <a:lvl3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3pPr>
            <a:lvl4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4pPr>
            <a:lvl5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9pPr>
          </a:lstStyle>
          <a:p>
            <a:pPr eaLnBrk="1" hangingPunct="1">
              <a:lnSpc>
                <a:spcPct val="90000"/>
              </a:lnSpc>
              <a:spcBef>
                <a:spcPts val="450"/>
              </a:spcBef>
              <a:buFont typeface="Arial" charset="0"/>
              <a:buChar char="•"/>
            </a:pPr>
            <a:r>
              <a:rPr lang="en-GB">
                <a:latin typeface="Arial" charset="0"/>
                <a:cs typeface="Arial Unicode MS" charset="0"/>
              </a:rPr>
              <a:t>Explain that in addition to understanding our commissioner responsibilities and knowing how Scouting works, there are other things that will help us to be effective leaders.  Some of these include:</a:t>
            </a:r>
          </a:p>
          <a:p>
            <a:pPr eaLnBrk="1" hangingPunct="1">
              <a:lnSpc>
                <a:spcPct val="90000"/>
              </a:lnSpc>
              <a:spcBef>
                <a:spcPts val="450"/>
              </a:spcBef>
              <a:buFont typeface="Arial" charset="0"/>
              <a:buNone/>
            </a:pPr>
            <a:endParaRPr lang="en-GB">
              <a:latin typeface="Arial" charset="0"/>
              <a:cs typeface="Arial Unicode MS" charset="0"/>
            </a:endParaRPr>
          </a:p>
          <a:p>
            <a:pPr eaLnBrk="1" hangingPunct="1">
              <a:lnSpc>
                <a:spcPct val="90000"/>
              </a:lnSpc>
              <a:spcBef>
                <a:spcPts val="450"/>
              </a:spcBef>
              <a:buFont typeface="Arial" charset="0"/>
              <a:buAutoNum type="arabicPeriod"/>
            </a:pPr>
            <a:r>
              <a:rPr lang="en-GB">
                <a:latin typeface="Arial" charset="0"/>
                <a:cs typeface="Arial Unicode MS" charset="0"/>
              </a:rPr>
              <a:t>  </a:t>
            </a:r>
            <a:r>
              <a:rPr lang="en-GB" b="1">
                <a:latin typeface="Arial" charset="0"/>
                <a:cs typeface="Arial Unicode MS" charset="0"/>
              </a:rPr>
              <a:t>Evaluate and improve your own performance</a:t>
            </a:r>
            <a:r>
              <a:rPr lang="en-GB">
                <a:latin typeface="Arial" charset="0"/>
                <a:cs typeface="Arial Unicode MS" charset="0"/>
              </a:rPr>
              <a:t>.  Distribute copies of “How Do I Rate as an Effective Leader?” Appendix E, which have been produced locally.  Explain that this is a checklist of effective leadership.  Encourage participants to use it periodically to improve their performance.</a:t>
            </a:r>
          </a:p>
          <a:p>
            <a:pPr eaLnBrk="1" hangingPunct="1">
              <a:lnSpc>
                <a:spcPct val="90000"/>
              </a:lnSpc>
              <a:spcBef>
                <a:spcPts val="450"/>
              </a:spcBef>
              <a:buFont typeface="Arial" charset="0"/>
              <a:buNone/>
            </a:pPr>
            <a:endParaRPr lang="en-GB">
              <a:latin typeface="Arial" charset="0"/>
              <a:cs typeface="Arial Unicode MS" charset="0"/>
            </a:endParaRPr>
          </a:p>
          <a:p>
            <a:pPr eaLnBrk="1" hangingPunct="1">
              <a:lnSpc>
                <a:spcPct val="90000"/>
              </a:lnSpc>
              <a:spcBef>
                <a:spcPts val="450"/>
              </a:spcBef>
              <a:buFont typeface="Arial" charset="0"/>
              <a:buAutoNum type="arabicPeriod"/>
            </a:pPr>
            <a:r>
              <a:rPr lang="en-GB">
                <a:latin typeface="Arial" charset="0"/>
                <a:cs typeface="Arial Unicode MS" charset="0"/>
              </a:rPr>
              <a:t>  </a:t>
            </a:r>
            <a:r>
              <a:rPr lang="en-GB" b="1">
                <a:latin typeface="Arial" charset="0"/>
                <a:cs typeface="Arial Unicode MS" charset="0"/>
              </a:rPr>
              <a:t>Maintain a positive and enthusiastic attitude</a:t>
            </a:r>
            <a:r>
              <a:rPr lang="en-GB">
                <a:latin typeface="Arial" charset="0"/>
                <a:cs typeface="Arial Unicode MS" charset="0"/>
              </a:rPr>
              <a:t>.  Point out that attitude affects our success in commissioner service because it influences other people.  Our attitude and actions tell unit people how we feel about the program.</a:t>
            </a:r>
          </a:p>
          <a:p>
            <a:pPr eaLnBrk="1" hangingPunct="1">
              <a:lnSpc>
                <a:spcPct val="90000"/>
              </a:lnSpc>
              <a:spcBef>
                <a:spcPts val="450"/>
              </a:spcBef>
              <a:buFont typeface="Arial" charset="0"/>
              <a:buNone/>
            </a:pPr>
            <a:endParaRPr lang="en-GB">
              <a:latin typeface="Arial" charset="0"/>
              <a:cs typeface="Arial Unicode MS" charset="0"/>
            </a:endParaRPr>
          </a:p>
          <a:p>
            <a:pPr eaLnBrk="1" hangingPunct="1">
              <a:lnSpc>
                <a:spcPct val="90000"/>
              </a:lnSpc>
              <a:spcBef>
                <a:spcPts val="450"/>
              </a:spcBef>
              <a:buFont typeface="Arial" charset="0"/>
              <a:buAutoNum type="arabicPeriod"/>
            </a:pPr>
            <a:r>
              <a:rPr lang="en-GB">
                <a:latin typeface="Arial" charset="0"/>
                <a:cs typeface="Arial Unicode MS" charset="0"/>
              </a:rPr>
              <a:t>  </a:t>
            </a:r>
            <a:r>
              <a:rPr lang="en-GB" b="1">
                <a:latin typeface="Arial" charset="0"/>
                <a:cs typeface="Arial Unicode MS" charset="0"/>
              </a:rPr>
              <a:t>Work successfully with adults</a:t>
            </a:r>
            <a:r>
              <a:rPr lang="en-GB">
                <a:latin typeface="Arial" charset="0"/>
                <a:cs typeface="Arial Unicode MS" charset="0"/>
              </a:rPr>
              <a:t>.  Explain that leadership as a commissioner means working cooperatively with many kinds of people.  We must be careful that adult conflicts or differences do not interfere with the program which units provide for youth.  Point out that whenever we work with other people, there is a chance problems will occur.  This is often because we forget our objectives and why we’re here.  It helps to always remember that unit adults are the focus of good commissioner service.  Suggest that trainees will find tips on people relationships in the counseling and commissioner style chapters of the </a:t>
            </a:r>
            <a:r>
              <a:rPr lang="en-GB" i="1">
                <a:latin typeface="Arial" charset="0"/>
                <a:cs typeface="Arial Unicode MS" charset="0"/>
              </a:rPr>
              <a:t>Commissioner Fieldbook.</a:t>
            </a:r>
          </a:p>
          <a:p>
            <a:pPr eaLnBrk="1" hangingPunct="1">
              <a:lnSpc>
                <a:spcPct val="90000"/>
              </a:lnSpc>
              <a:spcBef>
                <a:spcPts val="450"/>
              </a:spcBef>
              <a:buFont typeface="Arial" charset="0"/>
              <a:buNone/>
            </a:pPr>
            <a:endParaRPr lang="en-GB">
              <a:latin typeface="Arial" charset="0"/>
              <a:cs typeface="Arial Unicode MS" charset="0"/>
            </a:endParaRPr>
          </a:p>
          <a:p>
            <a:pPr eaLnBrk="1" hangingPunct="1">
              <a:lnSpc>
                <a:spcPct val="90000"/>
              </a:lnSpc>
              <a:spcBef>
                <a:spcPts val="450"/>
              </a:spcBef>
              <a:buFont typeface="Arial" charset="0"/>
              <a:buNone/>
            </a:pPr>
            <a:endParaRPr lang="en-GB">
              <a:latin typeface="Arial" charset="0"/>
              <a:cs typeface="Arial Unicode MS"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08C9B4A7-1532-4034-A8D9-C556B489C2BA}" type="slidenum">
              <a:rPr lang="en-GB"/>
              <a:pPr/>
              <a:t>47</a:t>
            </a:fld>
            <a:endParaRPr lang="en-GB"/>
          </a:p>
        </p:txBody>
      </p:sp>
      <p:sp>
        <p:nvSpPr>
          <p:cNvPr id="179201" name="Text Box 1"/>
          <p:cNvSpPr txBox="1">
            <a:spLocks noChangeArrowheads="1"/>
          </p:cNvSpPr>
          <p:nvPr/>
        </p:nvSpPr>
        <p:spPr bwMode="auto">
          <a:xfrm>
            <a:off x="3181350" y="866553"/>
            <a:ext cx="477838" cy="35223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9202" name="Text Box 2"/>
          <p:cNvSpPr txBox="1">
            <a:spLocks noGrp="1" noChangeArrowheads="1"/>
          </p:cNvSpPr>
          <p:nvPr>
            <p:ph type="body"/>
          </p:nvPr>
        </p:nvSpPr>
        <p:spPr bwMode="auto">
          <a:xfrm>
            <a:off x="381000" y="1295154"/>
            <a:ext cx="6045200" cy="7241013"/>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65113" indent="-265113">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1pPr>
            <a:lvl2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2pPr>
            <a:lvl3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3pPr>
            <a:lvl4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4pPr>
            <a:lvl5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a:latin typeface="Arial" charset="0"/>
                <a:cs typeface="Arial Unicode MS" charset="0"/>
              </a:rPr>
              <a:t>4.  Guide unit leaders in working successfully with boys</a:t>
            </a:r>
            <a:r>
              <a:rPr lang="en-GB" dirty="0">
                <a:latin typeface="Arial" charset="0"/>
                <a:cs typeface="Arial Unicode MS" charset="0"/>
              </a:rPr>
              <a:t>.  Explain that our responsibilities to boys include:</a:t>
            </a:r>
          </a:p>
          <a:p>
            <a:pPr eaLnBrk="1" hangingPunct="1">
              <a:spcBef>
                <a:spcPts val="450"/>
              </a:spcBef>
              <a:buFont typeface="Arial" charset="0"/>
              <a:buChar char="•"/>
            </a:pPr>
            <a:r>
              <a:rPr lang="en-GB" dirty="0">
                <a:latin typeface="Arial" charset="0"/>
                <a:cs typeface="Arial Unicode MS" charset="0"/>
              </a:rPr>
              <a:t>Respecting their rights as individuals and treating them as such</a:t>
            </a:r>
          </a:p>
          <a:p>
            <a:pPr eaLnBrk="1" hangingPunct="1">
              <a:spcBef>
                <a:spcPts val="450"/>
              </a:spcBef>
              <a:buFont typeface="Arial" charset="0"/>
              <a:buChar char="•"/>
            </a:pPr>
            <a:r>
              <a:rPr lang="en-GB" dirty="0">
                <a:latin typeface="Arial" charset="0"/>
                <a:cs typeface="Arial Unicode MS" charset="0"/>
              </a:rPr>
              <a:t>Seeing that they find the fun and adventure in Scouting that they expected when they joined</a:t>
            </a:r>
          </a:p>
          <a:p>
            <a:pPr eaLnBrk="1" hangingPunct="1">
              <a:spcBef>
                <a:spcPts val="450"/>
              </a:spcBef>
              <a:buFont typeface="Arial" charset="0"/>
              <a:buChar char="•"/>
            </a:pPr>
            <a:r>
              <a:rPr lang="en-GB" dirty="0">
                <a:latin typeface="Arial" charset="0"/>
                <a:cs typeface="Arial Unicode MS" charset="0"/>
              </a:rPr>
              <a:t>Helping them develop a feeling of belonging and Scouting spirit that gives them pride and security</a:t>
            </a:r>
          </a:p>
          <a:p>
            <a:pPr eaLnBrk="1" hangingPunct="1">
              <a:spcBef>
                <a:spcPts val="450"/>
              </a:spcBef>
              <a:buFont typeface="Arial" charset="0"/>
              <a:buChar char="•"/>
            </a:pPr>
            <a:r>
              <a:rPr lang="en-GB" dirty="0">
                <a:latin typeface="Arial" charset="0"/>
                <a:cs typeface="Arial Unicode MS" charset="0"/>
              </a:rPr>
              <a:t>Doing our best as leaders</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AutoNum type="arabicPeriod"/>
            </a:pPr>
            <a:r>
              <a:rPr lang="en-GB" dirty="0">
                <a:latin typeface="Arial" charset="0"/>
                <a:cs typeface="Arial Unicode MS" charset="0"/>
              </a:rPr>
              <a:t>  </a:t>
            </a:r>
            <a:r>
              <a:rPr lang="en-GB" b="1" dirty="0">
                <a:latin typeface="Arial" charset="0"/>
                <a:cs typeface="Arial Unicode MS" charset="0"/>
              </a:rPr>
              <a:t>Set a good example for the boys and other adults</a:t>
            </a:r>
            <a:r>
              <a:rPr lang="en-GB" dirty="0">
                <a:latin typeface="Arial" charset="0"/>
                <a:cs typeface="Arial Unicode MS" charset="0"/>
              </a:rPr>
              <a:t>.  Ask participants to stand and extend their right arms straight in front of them, parallel to the floor.  State:  “Now, make a circle with your thumb and forefinger.”  (As you speak, demonstrate this action.)  Then continue: “Now bring your hand to your chin.”  (As you do this, put your hand on your cheek, not your chin.)    Pause a moment.  Most of the group will put their hands to their cheeks, not their chins.  Wait a few seconds for people to realize their error.  Your point probably will be reinforced with laughter as they realize their mistake and move their hands from their cheeks to their chins.     Explain that this illustrates how our actions sometimes speak more loudly than our words.  People will do as we do more often than they will do as we say.</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AutoNum type="arabicPeriod"/>
            </a:pPr>
            <a:r>
              <a:rPr lang="en-GB" dirty="0">
                <a:latin typeface="Arial" charset="0"/>
                <a:cs typeface="Arial Unicode MS" charset="0"/>
              </a:rPr>
              <a:t>  </a:t>
            </a:r>
            <a:r>
              <a:rPr lang="en-GB" b="1" dirty="0">
                <a:latin typeface="Arial" charset="0"/>
                <a:cs typeface="Arial Unicode MS" charset="0"/>
              </a:rPr>
              <a:t>Continue learning and growing in leadership skills</a:t>
            </a:r>
            <a:r>
              <a:rPr lang="en-GB" dirty="0">
                <a:latin typeface="Arial" charset="0"/>
                <a:cs typeface="Arial Unicode MS" charset="0"/>
              </a:rPr>
              <a:t>.  Explain that the most successful commissioners are those who continue to grow in leadership and keep up to date on the program.  We do this by reading </a:t>
            </a:r>
            <a:r>
              <a:rPr lang="en-GB" i="1" dirty="0">
                <a:latin typeface="Arial" charset="0"/>
                <a:cs typeface="Arial Unicode MS" charset="0"/>
              </a:rPr>
              <a:t>Scouting </a:t>
            </a:r>
            <a:r>
              <a:rPr lang="en-GB" dirty="0">
                <a:latin typeface="Arial" charset="0"/>
                <a:cs typeface="Arial Unicode MS" charset="0"/>
              </a:rPr>
              <a:t>magazine and the council newsletter, by attending commissioner meetings, and by taking advantage of other training opportunities.</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AutoNum type="arabicPeriod"/>
            </a:pPr>
            <a:r>
              <a:rPr lang="en-GB" dirty="0">
                <a:latin typeface="Arial" charset="0"/>
                <a:cs typeface="Arial Unicode MS" charset="0"/>
              </a:rPr>
              <a:t>  </a:t>
            </a:r>
            <a:r>
              <a:rPr lang="en-GB" b="1" dirty="0">
                <a:latin typeface="Arial" charset="0"/>
                <a:cs typeface="Arial Unicode MS" charset="0"/>
              </a:rPr>
              <a:t>Practice good communication</a:t>
            </a:r>
            <a:r>
              <a:rPr lang="en-GB" dirty="0">
                <a:latin typeface="Arial" charset="0"/>
                <a:cs typeface="Arial Unicode MS" charset="0"/>
              </a:rPr>
              <a:t>.  Emphasize that good communication is essential if commissioners are to stay informed and do a good job.</a:t>
            </a:r>
          </a:p>
          <a:p>
            <a:pPr eaLnBrk="1" hangingPunct="1">
              <a:spcBef>
                <a:spcPts val="450"/>
              </a:spcBef>
              <a:buFont typeface="Arial" charset="0"/>
              <a:buNone/>
            </a:pPr>
            <a:endParaRPr lang="en-GB" dirty="0">
              <a:latin typeface="Arial" charset="0"/>
              <a:cs typeface="Arial Unicode MS" charset="0"/>
            </a:endParaRPr>
          </a:p>
          <a:p>
            <a:pPr eaLnBrk="1" hangingPunct="1">
              <a:spcBef>
                <a:spcPts val="450"/>
              </a:spcBef>
              <a:buFont typeface="Arial" charset="0"/>
              <a:buNone/>
            </a:pPr>
            <a:r>
              <a:rPr lang="en-GB" dirty="0">
                <a:latin typeface="Arial" charset="0"/>
                <a:cs typeface="Arial Unicode MS" charset="0"/>
              </a:rPr>
              <a:t>Close with the statement:  As a leader, you have made a personal commitment to Scouting.  It’s a commitment of time, effort, and knowledge.  It’s a commitment of patience and understanding.  It’s a commitment to be a living example for unit leaders, and to lend a helping hand to fellow Scouters.  What a fine opportunity for you as a commissioner.</a:t>
            </a:r>
          </a:p>
          <a:p>
            <a:pPr eaLnBrk="1" hangingPunct="1">
              <a:spcBef>
                <a:spcPts val="450"/>
              </a:spcBef>
              <a:buFont typeface="Arial" charset="0"/>
              <a:buNone/>
            </a:pPr>
            <a:endParaRPr lang="en-GB" dirty="0">
              <a:latin typeface="Arial" charset="0"/>
              <a:cs typeface="Arial Unicode MS"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1509001-8054-4061-A43E-D8FCAF327E66}" type="slidenum">
              <a:rPr lang="en-GB"/>
              <a:pPr/>
              <a:t>48</a:t>
            </a:fld>
            <a:endParaRPr lang="en-GB"/>
          </a:p>
        </p:txBody>
      </p:sp>
      <p:sp>
        <p:nvSpPr>
          <p:cNvPr id="16486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486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9:55—5 Minutes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2/25/2012</a:t>
            </a:r>
            <a:endParaRPr lang="en-US"/>
          </a:p>
        </p:txBody>
      </p:sp>
      <p:sp>
        <p:nvSpPr>
          <p:cNvPr id="5" name="Footer Placeholder 4"/>
          <p:cNvSpPr>
            <a:spLocks noGrp="1"/>
          </p:cNvSpPr>
          <p:nvPr>
            <p:ph type="ftr" sz="quarter" idx="11"/>
          </p:nvPr>
        </p:nvSpPr>
        <p:spPr/>
        <p:txBody>
          <a:bodyPr/>
          <a:lstStyle/>
          <a:p>
            <a:pPr>
              <a:defRPr/>
            </a:pPr>
            <a:r>
              <a:rPr lang="en-US" smtClean="0"/>
              <a:t>Northern California Commissioner College</a:t>
            </a:r>
            <a:endParaRPr lang="en-US"/>
          </a:p>
        </p:txBody>
      </p:sp>
      <p:sp>
        <p:nvSpPr>
          <p:cNvPr id="6" name="Slide Number Placeholder 5"/>
          <p:cNvSpPr>
            <a:spLocks noGrp="1"/>
          </p:cNvSpPr>
          <p:nvPr>
            <p:ph type="sldNum" sz="quarter" idx="12"/>
          </p:nvPr>
        </p:nvSpPr>
        <p:spPr/>
        <p:txBody>
          <a:bodyPr/>
          <a:lstStyle/>
          <a:p>
            <a:fld id="{6CFADEC0-3E05-4501-971C-47EF9F02E749}" type="slidenum">
              <a:rPr lang="en-US" smtClean="0"/>
              <a:pPr/>
              <a:t>49</a:t>
            </a:fld>
            <a:endParaRPr lang="en-US"/>
          </a:p>
        </p:txBody>
      </p:sp>
    </p:spTree>
    <p:extLst>
      <p:ext uri="{BB962C8B-B14F-4D97-AF65-F5344CB8AC3E}">
        <p14:creationId xmlns:p14="http://schemas.microsoft.com/office/powerpoint/2010/main" val="3845124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703255D-CD97-4853-B0CF-E23E631CE120}" type="slidenum">
              <a:rPr lang="en-GB"/>
              <a:pPr/>
              <a:t>5</a:t>
            </a:fld>
            <a:endParaRPr lang="en-GB"/>
          </a:p>
        </p:txBody>
      </p:sp>
      <p:sp>
        <p:nvSpPr>
          <p:cNvPr id="12902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902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Welcome</a:t>
            </a:r>
          </a:p>
          <a:p>
            <a:pPr eaLnBrk="1" hangingPunct="1">
              <a:spcBef>
                <a:spcPts val="450"/>
              </a:spcBef>
              <a:buFont typeface="Arial" charset="0"/>
              <a:buNone/>
            </a:pPr>
            <a:r>
              <a:rPr lang="en-GB">
                <a:latin typeface="Arial" charset="0"/>
                <a:cs typeface="Arial Unicode MS" charset="0"/>
              </a:rPr>
              <a:t>Introduce the staff</a:t>
            </a:r>
          </a:p>
          <a:p>
            <a:pPr eaLnBrk="1" hangingPunct="1">
              <a:spcBef>
                <a:spcPts val="450"/>
              </a:spcBef>
              <a:buFont typeface="Arial" charset="0"/>
              <a:buNone/>
            </a:pPr>
            <a:r>
              <a:rPr lang="en-GB">
                <a:latin typeface="Arial" charset="0"/>
                <a:cs typeface="Arial Unicode MS" charset="0"/>
              </a:rPr>
              <a:t>	Name</a:t>
            </a:r>
          </a:p>
          <a:p>
            <a:pPr eaLnBrk="1" hangingPunct="1">
              <a:spcBef>
                <a:spcPts val="450"/>
              </a:spcBef>
              <a:buFont typeface="Arial" charset="0"/>
              <a:buNone/>
            </a:pPr>
            <a:r>
              <a:rPr lang="en-GB">
                <a:latin typeface="Arial" charset="0"/>
                <a:cs typeface="Arial Unicode MS" charset="0"/>
              </a:rPr>
              <a:t>	What they do in Scouting</a:t>
            </a:r>
          </a:p>
          <a:p>
            <a:pPr eaLnBrk="1" hangingPunct="1">
              <a:spcBef>
                <a:spcPts val="450"/>
              </a:spcBef>
              <a:buFont typeface="Arial" charset="0"/>
              <a:buNone/>
            </a:pPr>
            <a:r>
              <a:rPr lang="en-GB">
                <a:latin typeface="Arial" charset="0"/>
                <a:cs typeface="Arial Unicode MS" charset="0"/>
              </a:rPr>
              <a:t>	Commissioner experience, tenure, training experience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Ask the students to introduce themselves</a:t>
            </a:r>
          </a:p>
          <a:p>
            <a:pPr eaLnBrk="1" hangingPunct="1">
              <a:spcBef>
                <a:spcPts val="450"/>
              </a:spcBef>
              <a:buFont typeface="Arial" charset="0"/>
              <a:buNone/>
            </a:pPr>
            <a:r>
              <a:rPr lang="en-GB">
                <a:latin typeface="Arial" charset="0"/>
                <a:cs typeface="Arial Unicode MS" charset="0"/>
              </a:rPr>
              <a:t>	Name</a:t>
            </a:r>
          </a:p>
          <a:p>
            <a:pPr eaLnBrk="1" hangingPunct="1">
              <a:spcBef>
                <a:spcPts val="450"/>
              </a:spcBef>
              <a:buFont typeface="Arial" charset="0"/>
              <a:buNone/>
            </a:pPr>
            <a:r>
              <a:rPr lang="en-GB">
                <a:latin typeface="Arial" charset="0"/>
                <a:cs typeface="Arial Unicode MS" charset="0"/>
              </a:rPr>
              <a:t>	What they do in Scouting</a:t>
            </a:r>
          </a:p>
          <a:p>
            <a:pPr eaLnBrk="1" hangingPunct="1">
              <a:spcBef>
                <a:spcPts val="450"/>
              </a:spcBef>
              <a:buFont typeface="Arial" charset="0"/>
              <a:buNone/>
            </a:pPr>
            <a:r>
              <a:rPr lang="en-GB">
                <a:latin typeface="Arial" charset="0"/>
                <a:cs typeface="Arial Unicode MS" charset="0"/>
              </a:rPr>
              <a:t>	Scouting experience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Point out that we will all learn  from each others’ experience during this training</a:t>
            </a:r>
          </a:p>
          <a:p>
            <a:pPr eaLnBrk="1" hangingPunct="1">
              <a:spcBef>
                <a:spcPts val="450"/>
              </a:spcBef>
              <a:buFont typeface="Arial" charset="0"/>
              <a:buNone/>
            </a:pPr>
            <a:r>
              <a:rPr lang="en-GB">
                <a:latin typeface="Arial" charset="0"/>
                <a:cs typeface="Arial Unicode MS" charset="0"/>
              </a:rPr>
              <a:t>We want to share our knowledge, pool our resources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755F8BA-1661-47A3-A41E-3FB40A1FB3F9}" type="slidenum">
              <a:rPr lang="en-GB"/>
              <a:pPr/>
              <a:t>51</a:t>
            </a:fld>
            <a:endParaRPr lang="en-GB"/>
          </a:p>
        </p:txBody>
      </p:sp>
      <p:sp>
        <p:nvSpPr>
          <p:cNvPr id="16896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896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10:00—30 Minutes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C790847-91CE-4375-84C7-A8190FCBEC91}" type="slidenum">
              <a:rPr lang="en-GB"/>
              <a:pPr/>
              <a:t>52</a:t>
            </a:fld>
            <a:endParaRPr lang="en-GB"/>
          </a:p>
        </p:txBody>
      </p:sp>
      <p:sp>
        <p:nvSpPr>
          <p:cNvPr id="16998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998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Commissioners need to become familiar with all resource material to be able to make better evaluations and to understand the total situation in a unit.</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Some units will need more frequent visits—new or troubled units, for example.  Outstanding units need visits, too.  Even Tiger Woods needs a coach.</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C790847-91CE-4375-84C7-A8190FCBEC91}" type="slidenum">
              <a:rPr lang="en-GB"/>
              <a:pPr/>
              <a:t>53</a:t>
            </a:fld>
            <a:endParaRPr lang="en-GB"/>
          </a:p>
        </p:txBody>
      </p:sp>
      <p:sp>
        <p:nvSpPr>
          <p:cNvPr id="16998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998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Commissioners need to become familiar with all resource material to be able to make better evaluations and to understand the total situation in a unit.</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Some units will need more frequent visits—new or troubled units, for example.  Outstanding units need visits, too.  Even Tiger Woods needs a coach.</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6E45EE1-5BA1-4609-80AA-F48AE3543F1C}" type="slidenum">
              <a:rPr lang="en-GB"/>
              <a:pPr/>
              <a:t>54</a:t>
            </a:fld>
            <a:endParaRPr lang="en-GB"/>
          </a:p>
        </p:txBody>
      </p:sp>
      <p:sp>
        <p:nvSpPr>
          <p:cNvPr id="17100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101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sz="1000" dirty="0" smtClean="0">
                <a:latin typeface="Arial" charset="0"/>
                <a:cs typeface="Arial Unicode MS" charset="0"/>
              </a:rPr>
              <a:t>Commissioners need to become familiar with all resource material to be able to make better evaluations and to understand the total situation in a unit.</a:t>
            </a:r>
          </a:p>
          <a:p>
            <a:pPr eaLnBrk="1" hangingPunct="1">
              <a:spcBef>
                <a:spcPts val="450"/>
              </a:spcBef>
              <a:buFont typeface="Arial" charset="0"/>
              <a:buNone/>
            </a:pPr>
            <a:endParaRPr lang="en-GB" sz="1000" dirty="0" smtClean="0">
              <a:latin typeface="Arial" charset="0"/>
              <a:cs typeface="Arial Unicode MS" charset="0"/>
            </a:endParaRPr>
          </a:p>
          <a:p>
            <a:pPr eaLnBrk="1" hangingPunct="1">
              <a:spcBef>
                <a:spcPts val="450"/>
              </a:spcBef>
              <a:buFont typeface="Arial" charset="0"/>
              <a:buNone/>
            </a:pPr>
            <a:r>
              <a:rPr lang="en-GB" sz="1000" dirty="0" smtClean="0">
                <a:latin typeface="Arial" charset="0"/>
                <a:cs typeface="Arial Unicode MS" charset="0"/>
              </a:rPr>
              <a:t>Some units will need more frequent visits—new or troubled units, for example.  Outstanding units need visits, too.  Even Tiger Woods needs a coach.</a:t>
            </a:r>
          </a:p>
          <a:p>
            <a:pPr eaLnBrk="1" hangingPunct="1">
              <a:lnSpc>
                <a:spcPct val="90000"/>
              </a:lnSpc>
              <a:spcBef>
                <a:spcPts val="375"/>
              </a:spcBef>
              <a:buFont typeface="Arial" charset="0"/>
              <a:buNone/>
            </a:pPr>
            <a:endParaRPr lang="en-GB" sz="1000" dirty="0">
              <a:latin typeface="Arial" charset="0"/>
              <a:cs typeface="Arial Unicode MS"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E727E05-60B7-445B-989E-A9C3A11A88CD}" type="slidenum">
              <a:rPr lang="en-GB"/>
              <a:pPr/>
              <a:t>55</a:t>
            </a:fld>
            <a:endParaRPr lang="en-GB"/>
          </a:p>
        </p:txBody>
      </p:sp>
      <p:sp>
        <p:nvSpPr>
          <p:cNvPr id="17203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203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Many participants will have never filled out a worksheet.  Encourage them to do so on their next visit to the unit meeting.  (Have them take their filled out worksheet(s) to their ADC or DC.)</a:t>
            </a:r>
          </a:p>
          <a:p>
            <a:pPr eaLnBrk="1" hangingPunct="1">
              <a:spcBef>
                <a:spcPts val="450"/>
              </a:spcBef>
              <a:buFont typeface="Arial" charset="0"/>
              <a:buNone/>
            </a:pPr>
            <a:r>
              <a:rPr lang="en-GB">
                <a:latin typeface="Arial" charset="0"/>
                <a:cs typeface="Arial Unicode MS" charset="0"/>
              </a:rPr>
              <a:t>After they have made their visit, discuss ways to help with the unit leader.  Use the “Some ways to help” column.</a:t>
            </a:r>
          </a:p>
          <a:p>
            <a:pPr eaLnBrk="1" hangingPunct="1">
              <a:spcBef>
                <a:spcPts val="450"/>
              </a:spcBef>
              <a:buFont typeface="Arial" charset="0"/>
              <a:buNone/>
            </a:pPr>
            <a:r>
              <a:rPr lang="en-GB">
                <a:latin typeface="Arial" charset="0"/>
                <a:cs typeface="Arial Unicode MS" charset="0"/>
              </a:rPr>
              <a:t>During the committee meeting, be ready to discuss “Some ways to help” but do not bring out the worksheet.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E727E05-60B7-445B-989E-A9C3A11A88CD}" type="slidenum">
              <a:rPr lang="en-GB"/>
              <a:pPr/>
              <a:t>56</a:t>
            </a:fld>
            <a:endParaRPr lang="en-GB"/>
          </a:p>
        </p:txBody>
      </p:sp>
      <p:sp>
        <p:nvSpPr>
          <p:cNvPr id="17203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203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Many participants will have never filled out a worksheet.  Encourage them to do so on their next visit to the unit meeting.  (Have them take their filled out worksheet(s) to their ADC or DC.)</a:t>
            </a:r>
          </a:p>
          <a:p>
            <a:pPr eaLnBrk="1" hangingPunct="1">
              <a:spcBef>
                <a:spcPts val="450"/>
              </a:spcBef>
              <a:buFont typeface="Arial" charset="0"/>
              <a:buNone/>
            </a:pPr>
            <a:r>
              <a:rPr lang="en-GB">
                <a:latin typeface="Arial" charset="0"/>
                <a:cs typeface="Arial Unicode MS" charset="0"/>
              </a:rPr>
              <a:t>After they have made their visit, discuss ways to help with the unit leader.  Use the “Some ways to help” column.</a:t>
            </a:r>
          </a:p>
          <a:p>
            <a:pPr eaLnBrk="1" hangingPunct="1">
              <a:spcBef>
                <a:spcPts val="450"/>
              </a:spcBef>
              <a:buFont typeface="Arial" charset="0"/>
              <a:buNone/>
            </a:pPr>
            <a:r>
              <a:rPr lang="en-GB">
                <a:latin typeface="Arial" charset="0"/>
                <a:cs typeface="Arial Unicode MS" charset="0"/>
              </a:rPr>
              <a:t>During the committee meeting, be ready to discuss “Some ways to help” but do not bring out the worksheet.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B88FD32-B17A-49FF-B1E2-2D913D26DA01}" type="slidenum">
              <a:rPr lang="en-GB"/>
              <a:pPr/>
              <a:t>58</a:t>
            </a:fld>
            <a:endParaRPr lang="en-GB"/>
          </a:p>
        </p:txBody>
      </p:sp>
      <p:sp>
        <p:nvSpPr>
          <p:cNvPr id="17305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3058"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107E4A0-D1FF-47A6-8944-F62769456C68}" type="slidenum">
              <a:rPr lang="en-GB"/>
              <a:pPr/>
              <a:t>84</a:t>
            </a:fld>
            <a:endParaRPr lang="en-GB"/>
          </a:p>
        </p:txBody>
      </p:sp>
      <p:sp>
        <p:nvSpPr>
          <p:cNvPr id="18841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841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As the student buzz groups report, ask them what action might be taken to correct the item</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70B1A2A-606A-4E1F-89B3-2B484D7EC928}" type="slidenum">
              <a:rPr lang="en-GB"/>
              <a:pPr/>
              <a:t>85</a:t>
            </a:fld>
            <a:endParaRPr lang="en-GB"/>
          </a:p>
        </p:txBody>
      </p:sp>
      <p:sp>
        <p:nvSpPr>
          <p:cNvPr id="18739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739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dirty="0">
                <a:latin typeface="Arial" charset="0"/>
                <a:cs typeface="Arial Unicode MS" charset="0"/>
              </a:rPr>
              <a:t>11:20—25 Minutes</a:t>
            </a:r>
          </a:p>
          <a:p>
            <a:pPr eaLnBrk="1" hangingPunct="1">
              <a:spcBef>
                <a:spcPts val="450"/>
              </a:spcBef>
              <a:buFont typeface="Arial" charset="0"/>
              <a:buNone/>
            </a:pPr>
            <a:r>
              <a:rPr lang="en-GB" dirty="0">
                <a:latin typeface="Arial" charset="0"/>
                <a:cs typeface="Arial Unicode MS" charset="0"/>
              </a:rPr>
              <a:t>(CF p. 22, 28-30)</a:t>
            </a:r>
          </a:p>
          <a:p>
            <a:pPr eaLnBrk="1" hangingPunct="1">
              <a:spcBef>
                <a:spcPts val="450"/>
              </a:spcBef>
              <a:buFont typeface="Arial" charset="0"/>
              <a:buNone/>
            </a:pPr>
            <a:r>
              <a:rPr lang="en-GB" dirty="0">
                <a:latin typeface="Arial" charset="0"/>
                <a:cs typeface="Arial Unicode MS" charset="0"/>
              </a:rPr>
              <a:t>Unit commissioners must be alert to situations that can signal a unit is in trouble.  Divide the trainees into buzz groups and give them about five minutes to come up with a list of danger signals.</a:t>
            </a:r>
          </a:p>
          <a:p>
            <a:pPr eaLnBrk="1" hangingPunct="1">
              <a:spcBef>
                <a:spcPts val="450"/>
              </a:spcBef>
              <a:buFont typeface="Arial" charset="0"/>
              <a:buNone/>
            </a:pPr>
            <a:r>
              <a:rPr lang="en-GB" dirty="0">
                <a:latin typeface="Arial" charset="0"/>
                <a:cs typeface="Arial Unicode MS" charset="0"/>
              </a:rPr>
              <a:t>As the student buzz groups report, ask them what action might be taken to correct the item</a:t>
            </a:r>
          </a:p>
          <a:p>
            <a:pPr eaLnBrk="1" hangingPunct="1">
              <a:spcBef>
                <a:spcPts val="450"/>
              </a:spcBef>
              <a:buFont typeface="Arial" charset="0"/>
              <a:buNone/>
            </a:pPr>
            <a:r>
              <a:rPr lang="en-GB" dirty="0">
                <a:latin typeface="Arial" charset="0"/>
                <a:cs typeface="Arial Unicode MS" charset="0"/>
              </a:rPr>
              <a:t>The BSA list is on the next slide.  Review it to insure nothing is missed.</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0795685-CF6C-46DD-AB4D-E689380ABF4C}" type="slidenum">
              <a:rPr lang="en-GB"/>
              <a:pPr/>
              <a:t>87</a:t>
            </a:fld>
            <a:endParaRPr lang="en-GB"/>
          </a:p>
        </p:txBody>
      </p:sp>
      <p:sp>
        <p:nvSpPr>
          <p:cNvPr id="19148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1490" name="Text Box 2"/>
          <p:cNvSpPr txBox="1">
            <a:spLocks noGrp="1" noChangeArrowheads="1"/>
          </p:cNvSpPr>
          <p:nvPr>
            <p:ph type="body"/>
          </p:nvPr>
        </p:nvSpPr>
        <p:spPr bwMode="auto">
          <a:xfrm>
            <a:off x="393700" y="4190936"/>
            <a:ext cx="6045200" cy="3812208"/>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11:45—15 Minutes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2" indent="0" eaLnBrk="1" hangingPunct="1">
              <a:spcBef>
                <a:spcPct val="0"/>
              </a:spcBef>
              <a:buFont typeface="Arial" charset="0"/>
              <a:buNone/>
            </a:pPr>
            <a:r>
              <a:rPr lang="en-GB" dirty="0" smtClean="0">
                <a:latin typeface="Arial" charset="0"/>
                <a:cs typeface="Arial Unicode MS" charset="0"/>
              </a:rPr>
              <a:t>Learning Objectives</a:t>
            </a:r>
          </a:p>
          <a:p>
            <a:pPr eaLnBrk="1" hangingPunct="1">
              <a:spcBef>
                <a:spcPts val="450"/>
              </a:spcBef>
              <a:buFont typeface="Arial" charset="0"/>
              <a:buNone/>
            </a:pPr>
            <a:endParaRPr lang="en-US" dirty="0" smtClean="0">
              <a:latin typeface="Arial" charset="0"/>
              <a:cs typeface="Arial Unicode MS" charset="0"/>
            </a:endParaRPr>
          </a:p>
          <a:p>
            <a:pPr eaLnBrk="1" hangingPunct="1">
              <a:spcBef>
                <a:spcPts val="450"/>
              </a:spcBef>
              <a:buFont typeface="Arial" charset="0"/>
              <a:buNone/>
            </a:pPr>
            <a:r>
              <a:rPr lang="en-US" dirty="0" smtClean="0">
                <a:latin typeface="Arial" charset="0"/>
                <a:cs typeface="Arial Unicode MS" charset="0"/>
              </a:rPr>
              <a:t>State the purpose of the Boy Scouts of America</a:t>
            </a:r>
          </a:p>
          <a:p>
            <a:pPr eaLnBrk="1" hangingPunct="1">
              <a:spcBef>
                <a:spcPts val="450"/>
              </a:spcBef>
              <a:buFont typeface="Arial" charset="0"/>
              <a:buNone/>
            </a:pPr>
            <a:r>
              <a:rPr lang="en-US" dirty="0" smtClean="0">
                <a:latin typeface="Arial" charset="0"/>
                <a:cs typeface="Arial Unicode MS" charset="0"/>
              </a:rPr>
              <a:t>State the mission of the council and district</a:t>
            </a:r>
          </a:p>
          <a:p>
            <a:pPr eaLnBrk="1" hangingPunct="1">
              <a:spcBef>
                <a:spcPts val="450"/>
              </a:spcBef>
              <a:buFont typeface="Arial" charset="0"/>
              <a:buNone/>
            </a:pPr>
            <a:r>
              <a:rPr lang="en-US" dirty="0" smtClean="0">
                <a:latin typeface="Arial" charset="0"/>
                <a:cs typeface="Arial Unicode MS" charset="0"/>
              </a:rPr>
              <a:t>Explain the four-function concept of council and district operation</a:t>
            </a:r>
          </a:p>
          <a:p>
            <a:pPr eaLnBrk="1" hangingPunct="1">
              <a:spcBef>
                <a:spcPts val="450"/>
              </a:spcBef>
              <a:buFont typeface="Arial" charset="0"/>
              <a:buNone/>
            </a:pPr>
            <a:r>
              <a:rPr lang="en-US" dirty="0" smtClean="0">
                <a:latin typeface="Arial" charset="0"/>
                <a:cs typeface="Arial Unicode MS" charset="0"/>
              </a:rPr>
              <a:t>Describe the commissioner unit service role and its relationship to supporting a unit in a quality program</a:t>
            </a:r>
          </a:p>
          <a:p>
            <a:pPr eaLnBrk="1" hangingPunct="1">
              <a:spcBef>
                <a:spcPts val="450"/>
              </a:spcBef>
              <a:buFont typeface="Arial" charset="0"/>
              <a:buNone/>
            </a:pPr>
            <a:r>
              <a:rPr lang="en-US" dirty="0" smtClean="0">
                <a:latin typeface="Arial" charset="0"/>
                <a:cs typeface="Arial Unicode MS" charset="0"/>
              </a:rPr>
              <a:t>State the methods and steps of good unit program planning</a:t>
            </a:r>
          </a:p>
          <a:p>
            <a:pPr eaLnBrk="1" hangingPunct="1">
              <a:spcBef>
                <a:spcPts val="450"/>
              </a:spcBef>
              <a:buFont typeface="Arial" charset="0"/>
              <a:buNone/>
            </a:pPr>
            <a:endParaRPr lang="en-US" dirty="0" smtClean="0">
              <a:latin typeface="Arial" charset="0"/>
              <a:cs typeface="Arial Unicode MS" charset="0"/>
            </a:endParaRPr>
          </a:p>
          <a:p>
            <a:pPr marL="0" marR="0" indent="0" algn="l" defTabSz="914400" rtl="0" eaLnBrk="1" fontAlgn="auto" latinLnBrk="0" hangingPunct="1">
              <a:lnSpc>
                <a:spcPct val="100000"/>
              </a:lnSpc>
              <a:spcBef>
                <a:spcPts val="450"/>
              </a:spcBef>
              <a:spcAft>
                <a:spcPts val="0"/>
              </a:spcAft>
              <a:buClrTx/>
              <a:buSzTx/>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dirty="0" smtClean="0"/>
              <a:t>To promote, through cooperation with other agencies, the ability of youth to do things for themselves and others, and to teach youth patriotism, courage, self-reliance, and kindred virtues</a:t>
            </a:r>
          </a:p>
          <a:p>
            <a:pPr eaLnBrk="1" hangingPunct="1">
              <a:spcBef>
                <a:spcPct val="0"/>
              </a:spcBef>
              <a:buFont typeface="Arial" charset="0"/>
              <a:buNone/>
            </a:pPr>
            <a:endParaRPr lang="en-GB" dirty="0" smtClean="0">
              <a:latin typeface="Arial" charset="0"/>
              <a:cs typeface="Arial Unicode MS" charset="0"/>
            </a:endParaRPr>
          </a:p>
          <a:p>
            <a:endParaRPr lang="en-US" dirty="0"/>
          </a:p>
        </p:txBody>
      </p:sp>
      <p:sp>
        <p:nvSpPr>
          <p:cNvPr id="4" name="Date Placeholder 3"/>
          <p:cNvSpPr>
            <a:spLocks noGrp="1"/>
          </p:cNvSpPr>
          <p:nvPr>
            <p:ph type="dt" idx="10"/>
          </p:nvPr>
        </p:nvSpPr>
        <p:spPr/>
        <p:txBody>
          <a:bodyPr/>
          <a:lstStyle/>
          <a:p>
            <a:fld id="{5BCA95B9-69E2-46E3-B614-F23B133C0520}" type="datetime1">
              <a:rPr lang="en-US" smtClean="0">
                <a:solidFill>
                  <a:prstClr val="black"/>
                </a:solidFill>
              </a:rPr>
              <a:pPr/>
              <a:t>2/28/2012</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fld id="{6CFADEC0-3E05-4501-971C-47EF9F02E749}"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1449622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DE0273B-64DF-4A8A-95C1-C3D22BE252F5}" type="slidenum">
              <a:rPr lang="en-GB"/>
              <a:pPr/>
              <a:t>88</a:t>
            </a:fld>
            <a:endParaRPr lang="en-GB"/>
          </a:p>
        </p:txBody>
      </p:sp>
      <p:sp>
        <p:nvSpPr>
          <p:cNvPr id="19353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353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Noon</a:t>
            </a:r>
          </a:p>
          <a:p>
            <a:pPr eaLnBrk="1" hangingPunct="1">
              <a:spcBef>
                <a:spcPts val="450"/>
              </a:spcBef>
              <a:buFont typeface="Arial" charset="0"/>
              <a:buNone/>
            </a:pPr>
            <a:endParaRPr lang="en-GB" b="1">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Entire session should take no longer than 1:45.</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0EB7C97-DE92-4EEF-AA51-EDD699499A5A}" type="slidenum">
              <a:rPr lang="en-GB"/>
              <a:pPr/>
              <a:t>90</a:t>
            </a:fld>
            <a:endParaRPr lang="en-GB"/>
          </a:p>
        </p:txBody>
      </p:sp>
      <p:sp>
        <p:nvSpPr>
          <p:cNvPr id="18022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022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10:45—20 Minutes</a:t>
            </a:r>
          </a:p>
          <a:p>
            <a:pPr eaLnBrk="1" hangingPunct="1">
              <a:spcBef>
                <a:spcPts val="450"/>
              </a:spcBef>
              <a:buFont typeface="Arial" charset="0"/>
              <a:buNone/>
            </a:pPr>
            <a:r>
              <a:rPr lang="en-GB">
                <a:latin typeface="Arial" charset="0"/>
                <a:cs typeface="Arial Unicode MS" charset="0"/>
              </a:rPr>
              <a:t>Participants must understand that they can best help a unit leader if they also understand what a unit leader should have in the way of help from the unit committee.</a:t>
            </a:r>
          </a:p>
          <a:p>
            <a:pPr eaLnBrk="1" hangingPunct="1">
              <a:spcBef>
                <a:spcPts val="450"/>
              </a:spcBef>
              <a:buFont typeface="Arial" charset="0"/>
              <a:buNone/>
            </a:pPr>
            <a:r>
              <a:rPr lang="en-GB">
                <a:latin typeface="Arial" charset="0"/>
                <a:cs typeface="Arial Unicode MS" charset="0"/>
              </a:rPr>
              <a:t>Familiarize the participants with Fast Start and how it helps a new leader get off to a good start.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B0BF62F-7805-46AB-B945-848C1B699A4A}" type="slidenum">
              <a:rPr lang="en-GB"/>
              <a:pPr/>
              <a:t>91</a:t>
            </a:fld>
            <a:endParaRPr lang="en-GB"/>
          </a:p>
        </p:txBody>
      </p:sp>
      <p:sp>
        <p:nvSpPr>
          <p:cNvPr id="18124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1250"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C571A2AB-BD43-4C64-A854-12B69826F4D5}" type="slidenum">
              <a:rPr lang="en-GB"/>
              <a:pPr/>
              <a:t>92</a:t>
            </a:fld>
            <a:endParaRPr lang="en-GB"/>
          </a:p>
        </p:txBody>
      </p:sp>
      <p:sp>
        <p:nvSpPr>
          <p:cNvPr id="18227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227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Refer to the Cub Scout Leader Book, pages 23-5 to 23-7</a:t>
            </a:r>
          </a:p>
          <a:p>
            <a:pPr eaLnBrk="1" hangingPunct="1">
              <a:spcBef>
                <a:spcPts val="450"/>
              </a:spcBef>
              <a:buFont typeface="Arial" charset="0"/>
              <a:buNone/>
            </a:pPr>
            <a:r>
              <a:rPr lang="en-GB">
                <a:latin typeface="Arial" charset="0"/>
                <a:cs typeface="Arial Unicode MS" charset="0"/>
              </a:rPr>
              <a:t>Be sure they understand that there might not be formally organized subcommittees, but the pack chairman should assign certain jobs to committee members on either a permanent or an “as needed” basis.</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8B2E27E-8932-4D4A-9198-C61C7889C1D3}" type="slidenum">
              <a:rPr lang="en-GB"/>
              <a:pPr/>
              <a:t>93</a:t>
            </a:fld>
            <a:endParaRPr lang="en-GB"/>
          </a:p>
        </p:txBody>
      </p:sp>
      <p:sp>
        <p:nvSpPr>
          <p:cNvPr id="18329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329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Using the </a:t>
            </a:r>
            <a:r>
              <a:rPr lang="en-GB" i="1">
                <a:latin typeface="Arial" charset="0"/>
                <a:cs typeface="Arial Unicode MS" charset="0"/>
              </a:rPr>
              <a:t>Scoutmaster Handbook (p. 157) </a:t>
            </a:r>
            <a:r>
              <a:rPr lang="en-GB">
                <a:latin typeface="Arial" charset="0"/>
                <a:cs typeface="Arial Unicode MS" charset="0"/>
              </a:rPr>
              <a:t>and </a:t>
            </a:r>
            <a:r>
              <a:rPr lang="en-GB" i="1">
                <a:latin typeface="Arial" charset="0"/>
                <a:cs typeface="Arial Unicode MS" charset="0"/>
              </a:rPr>
              <a:t>Troop Committee Guidebook </a:t>
            </a:r>
            <a:r>
              <a:rPr lang="en-GB">
                <a:latin typeface="Arial" charset="0"/>
                <a:cs typeface="Arial Unicode MS" charset="0"/>
              </a:rPr>
              <a:t>as resources, point out the functions of the troop committee, including [slide items]</a:t>
            </a:r>
          </a:p>
          <a:p>
            <a:pPr eaLnBrk="1" hangingPunct="1">
              <a:spcBef>
                <a:spcPts val="450"/>
              </a:spcBef>
              <a:buFont typeface="Arial" charset="0"/>
              <a:buNone/>
            </a:pPr>
            <a:r>
              <a:rPr lang="en-GB">
                <a:latin typeface="Arial" charset="0"/>
                <a:cs typeface="Arial Unicode MS" charset="0"/>
              </a:rPr>
              <a:t>The organization of the committee depends on the size of the troop.</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See pp. 18-19 of the </a:t>
            </a:r>
            <a:r>
              <a:rPr lang="en-GB" i="1">
                <a:latin typeface="Arial" charset="0"/>
                <a:cs typeface="Arial Unicode MS" charset="0"/>
              </a:rPr>
              <a:t>Venturing Leader Manual</a:t>
            </a:r>
            <a:r>
              <a:rPr lang="en-GB">
                <a:latin typeface="Arial" charset="0"/>
                <a:cs typeface="Arial Unicode MS" charset="0"/>
              </a:rPr>
              <a:t> for the crew committee.</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AD07EA79-17AF-4868-9950-E97EDE29A4F3}" type="slidenum">
              <a:rPr lang="en-GB"/>
              <a:pPr/>
              <a:t>94</a:t>
            </a:fld>
            <a:endParaRPr lang="en-GB"/>
          </a:p>
        </p:txBody>
      </p:sp>
      <p:sp>
        <p:nvSpPr>
          <p:cNvPr id="18432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4322"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7564AD7-ABF5-4AB3-A193-E065B9EEA649}" type="slidenum">
              <a:rPr lang="en-GB"/>
              <a:pPr/>
              <a:t>95</a:t>
            </a:fld>
            <a:endParaRPr lang="en-GB"/>
          </a:p>
        </p:txBody>
      </p:sp>
      <p:sp>
        <p:nvSpPr>
          <p:cNvPr id="18534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534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11:05—15 Minutes</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EDB36FB-7E3B-4B77-BDC5-FB69F1757F83}" type="slidenum">
              <a:rPr lang="en-GB"/>
              <a:pPr/>
              <a:t>96</a:t>
            </a:fld>
            <a:endParaRPr lang="en-GB"/>
          </a:p>
        </p:txBody>
      </p:sp>
      <p:sp>
        <p:nvSpPr>
          <p:cNvPr id="18636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8637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265113" indent="-265113">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1pPr>
            <a:lvl2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2pPr>
            <a:lvl3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3pPr>
            <a:lvl4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4pPr>
            <a:lvl5pPr>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265113" algn="l"/>
                <a:tab pos="1179513" algn="l"/>
                <a:tab pos="2093913" algn="l"/>
                <a:tab pos="3008313" algn="l"/>
                <a:tab pos="3922713" algn="l"/>
                <a:tab pos="4837113" algn="l"/>
                <a:tab pos="5751513" algn="l"/>
                <a:tab pos="6665913" algn="l"/>
                <a:tab pos="7580313" algn="l"/>
                <a:tab pos="8494713" algn="l"/>
                <a:tab pos="9409113" algn="l"/>
                <a:tab pos="10323513"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Boy Scouts of America is deeply concerned about the general welfare of our children.</a:t>
            </a:r>
          </a:p>
          <a:p>
            <a:pPr eaLnBrk="1" hangingPunct="1">
              <a:spcBef>
                <a:spcPts val="450"/>
              </a:spcBef>
              <a:buFont typeface="Arial" charset="0"/>
              <a:buNone/>
            </a:pPr>
            <a:r>
              <a:rPr lang="en-GB">
                <a:latin typeface="Arial" charset="0"/>
                <a:cs typeface="Arial Unicode MS" charset="0"/>
              </a:rPr>
              <a:t>Distribute copies of </a:t>
            </a:r>
            <a:r>
              <a:rPr lang="en-GB" i="1">
                <a:latin typeface="Arial" charset="0"/>
                <a:cs typeface="Arial Unicode MS" charset="0"/>
              </a:rPr>
              <a:t>Cub Scout Leader Training Youth Protection</a:t>
            </a:r>
            <a:r>
              <a:rPr lang="en-GB">
                <a:latin typeface="Arial" charset="0"/>
                <a:cs typeface="Arial Unicode MS" charset="0"/>
              </a:rPr>
              <a:t> handout, No. 46-19, or </a:t>
            </a:r>
            <a:r>
              <a:rPr lang="en-GB" i="1">
                <a:latin typeface="Arial" charset="0"/>
                <a:cs typeface="Arial Unicode MS" charset="0"/>
              </a:rPr>
              <a:t>Boy Scout Leader Training Youth Protection</a:t>
            </a:r>
            <a:r>
              <a:rPr lang="en-GB">
                <a:latin typeface="Arial" charset="0"/>
                <a:cs typeface="Arial Unicode MS" charset="0"/>
              </a:rPr>
              <a:t> handout, No. 46-149.</a:t>
            </a:r>
          </a:p>
          <a:p>
            <a:pPr eaLnBrk="1" hangingPunct="1">
              <a:spcBef>
                <a:spcPts val="450"/>
              </a:spcBef>
              <a:buFont typeface="Arial" charset="0"/>
              <a:buNone/>
            </a:pPr>
            <a:r>
              <a:rPr lang="en-GB">
                <a:latin typeface="Arial" charset="0"/>
                <a:cs typeface="Arial Unicode MS" charset="0"/>
              </a:rPr>
              <a:t>Commissioners help in several ways:</a:t>
            </a:r>
          </a:p>
          <a:p>
            <a:pPr eaLnBrk="1" hangingPunct="1">
              <a:spcBef>
                <a:spcPts val="450"/>
              </a:spcBef>
              <a:buFont typeface="Arial" charset="0"/>
              <a:buAutoNum type="arabicPeriod"/>
            </a:pPr>
            <a:r>
              <a:rPr lang="en-GB">
                <a:latin typeface="Arial" charset="0"/>
                <a:cs typeface="Arial Unicode MS" charset="0"/>
              </a:rPr>
              <a:t>  Conduct annual Youth Protection visit each fall for unit adults in every unit you are assigned to serve (usually as part of your November visit at a unit committee meeting).</a:t>
            </a:r>
          </a:p>
          <a:p>
            <a:pPr eaLnBrk="1" hangingPunct="1">
              <a:spcBef>
                <a:spcPts val="450"/>
              </a:spcBef>
              <a:buFont typeface="Arial" charset="0"/>
              <a:buAutoNum type="arabicPeriod"/>
            </a:pPr>
            <a:r>
              <a:rPr lang="en-GB">
                <a:latin typeface="Arial" charset="0"/>
                <a:cs typeface="Arial Unicode MS" charset="0"/>
              </a:rPr>
              <a:t>  Help units and their chartered organizations use proper leader selection procedures.</a:t>
            </a:r>
          </a:p>
          <a:p>
            <a:pPr eaLnBrk="1" hangingPunct="1">
              <a:spcBef>
                <a:spcPts val="450"/>
              </a:spcBef>
              <a:buFont typeface="Arial" charset="0"/>
              <a:buAutoNum type="arabicPeriod"/>
            </a:pPr>
            <a:r>
              <a:rPr lang="en-GB">
                <a:latin typeface="Arial" charset="0"/>
                <a:cs typeface="Arial Unicode MS" charset="0"/>
              </a:rPr>
              <a:t>  Coach unit people if child abuse occurs.</a:t>
            </a:r>
          </a:p>
          <a:p>
            <a:pPr eaLnBrk="1" hangingPunct="1">
              <a:spcBef>
                <a:spcPts val="450"/>
              </a:spcBef>
              <a:buFont typeface="Arial" charset="0"/>
              <a:buAutoNum type="arabicPeriod"/>
            </a:pPr>
            <a:r>
              <a:rPr lang="en-GB">
                <a:latin typeface="Arial" charset="0"/>
                <a:cs typeface="Arial Unicode MS" charset="0"/>
              </a:rPr>
              <a:t>  Promote unit use of the videos designed to protect boys from abuse: </a:t>
            </a:r>
            <a:r>
              <a:rPr lang="en-GB" i="1">
                <a:latin typeface="Arial" charset="0"/>
                <a:cs typeface="Arial Unicode MS" charset="0"/>
              </a:rPr>
              <a:t>It Happened to Me,</a:t>
            </a:r>
            <a:r>
              <a:rPr lang="en-GB">
                <a:latin typeface="Arial" charset="0"/>
                <a:cs typeface="Arial Unicode MS" charset="0"/>
              </a:rPr>
              <a:t> AV-09V011, for Cub Scout-age boys; </a:t>
            </a:r>
            <a:r>
              <a:rPr lang="en-GB" i="1">
                <a:latin typeface="Arial" charset="0"/>
                <a:cs typeface="Arial Unicode MS" charset="0"/>
              </a:rPr>
              <a:t>A Time to Tell,</a:t>
            </a:r>
            <a:r>
              <a:rPr lang="en-GB">
                <a:latin typeface="Arial" charset="0"/>
                <a:cs typeface="Arial Unicode MS" charset="0"/>
              </a:rPr>
              <a:t> AV-09V004, for Boy Scout-age boys; and </a:t>
            </a:r>
            <a:r>
              <a:rPr lang="en-GB" i="1">
                <a:latin typeface="Arial" charset="0"/>
                <a:cs typeface="Arial Unicode MS" charset="0"/>
              </a:rPr>
              <a:t>Personal Safety Awareness</a:t>
            </a:r>
            <a:r>
              <a:rPr lang="en-GB">
                <a:latin typeface="Arial" charset="0"/>
                <a:cs typeface="Arial Unicode MS" charset="0"/>
              </a:rPr>
              <a:t>, AV09V027, for high school-age youth.</a:t>
            </a:r>
          </a:p>
          <a:p>
            <a:pPr eaLnBrk="1" hangingPunct="1">
              <a:spcBef>
                <a:spcPts val="450"/>
              </a:spcBef>
              <a:buFont typeface="Arial" charset="0"/>
              <a:buAutoNum type="arabicPeriod"/>
            </a:pPr>
            <a:r>
              <a:rPr lang="en-GB">
                <a:latin typeface="Arial" charset="0"/>
                <a:cs typeface="Arial Unicode MS" charset="0"/>
              </a:rPr>
              <a:t>  Explain to unit adults how boys and parents use the Youth Protection inserts in the front of the handbooks.</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Commissioners are also encouraged to attend the council’s complete Youth Protection training course.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BA1A6B67-5388-4D87-86A0-8F28FE2B8D93}" type="slidenum">
              <a:rPr lang="en-GB"/>
              <a:pPr/>
              <a:t>97</a:t>
            </a:fld>
            <a:endParaRPr lang="en-GB"/>
          </a:p>
        </p:txBody>
      </p:sp>
      <p:sp>
        <p:nvSpPr>
          <p:cNvPr id="19558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558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Noon—10 Minutes</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7DD3D18-E39F-49C9-BF82-77B2F546D10E}" type="slidenum">
              <a:rPr lang="en-GB"/>
              <a:pPr/>
              <a:t>98</a:t>
            </a:fld>
            <a:endParaRPr lang="en-GB"/>
          </a:p>
        </p:txBody>
      </p:sp>
      <p:sp>
        <p:nvSpPr>
          <p:cNvPr id="19660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661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  (CF pp. 34-35)</a:t>
            </a:r>
          </a:p>
          <a:p>
            <a:pPr eaLnBrk="1" hangingPunct="1">
              <a:spcBef>
                <a:spcPts val="450"/>
              </a:spcBef>
              <a:buFont typeface="Arial" charset="0"/>
              <a:buNone/>
            </a:pPr>
            <a:r>
              <a:rPr lang="en-GB">
                <a:latin typeface="Arial" charset="0"/>
                <a:cs typeface="Arial Unicode MS" charset="0"/>
              </a:rPr>
              <a:t>It must be pointed out that the best way to help a unit is to strengthen its leadership and that the most effective method of helping a leader develop his potential is counseling.  Commissioners must be good counselors to do their jobs well.</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01CC773-0833-4A40-B39B-C927A8D21F88}" type="slidenum">
              <a:rPr lang="en-GB">
                <a:solidFill>
                  <a:prstClr val="black"/>
                </a:solidFill>
              </a:rPr>
              <a:pPr/>
              <a:t>7</a:t>
            </a:fld>
            <a:endParaRPr lang="en-GB">
              <a:solidFill>
                <a:prstClr val="black"/>
              </a:solidFill>
            </a:endParaRPr>
          </a:p>
        </p:txBody>
      </p:sp>
      <p:sp>
        <p:nvSpPr>
          <p:cNvPr id="13004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005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sz="1200" dirty="0" smtClean="0">
                <a:solidFill>
                  <a:srgbClr val="FFFFCC"/>
                </a:solidFill>
              </a:rPr>
              <a:t>Purpose, Aims &amp; Methods of Scouting</a:t>
            </a:r>
            <a:endParaRPr lang="en-GB" dirty="0">
              <a:latin typeface="Arial" charset="0"/>
              <a:cs typeface="Arial Unicode MS"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67942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BED400B-2ED4-4ACA-8AB0-821C533A3643}" type="slidenum">
              <a:rPr lang="en-GB"/>
              <a:pPr/>
              <a:t>99</a:t>
            </a:fld>
            <a:endParaRPr lang="en-GB"/>
          </a:p>
        </p:txBody>
      </p:sp>
      <p:sp>
        <p:nvSpPr>
          <p:cNvPr id="19763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763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These are some fundamentals of good counseling</a:t>
            </a:r>
          </a:p>
          <a:p>
            <a:pPr eaLnBrk="1" hangingPunct="1">
              <a:spcBef>
                <a:spcPts val="450"/>
              </a:spcBef>
              <a:buFont typeface="Arial" charset="0"/>
              <a:buNone/>
            </a:pPr>
            <a:r>
              <a:rPr lang="en-GB">
                <a:latin typeface="Arial" charset="0"/>
                <a:cs typeface="Arial Unicode MS" charset="0"/>
              </a:rPr>
              <a:t>	Carefully select a time and place where there will be no</a:t>
            </a:r>
            <a:br>
              <a:rPr lang="en-GB">
                <a:latin typeface="Arial" charset="0"/>
                <a:cs typeface="Arial Unicode MS" charset="0"/>
              </a:rPr>
            </a:br>
            <a:r>
              <a:rPr lang="en-GB">
                <a:latin typeface="Arial" charset="0"/>
                <a:cs typeface="Arial Unicode MS" charset="0"/>
              </a:rPr>
              <a:t>                   interruptions</a:t>
            </a:r>
          </a:p>
          <a:p>
            <a:pPr eaLnBrk="1" hangingPunct="1">
              <a:spcBef>
                <a:spcPts val="450"/>
              </a:spcBef>
              <a:buFont typeface="Arial" charset="0"/>
              <a:buNone/>
            </a:pPr>
            <a:r>
              <a:rPr lang="en-GB">
                <a:latin typeface="Arial" charset="0"/>
                <a:cs typeface="Arial Unicode MS" charset="0"/>
              </a:rPr>
              <a:t>	Understand what the leader is saying</a:t>
            </a:r>
          </a:p>
          <a:p>
            <a:pPr eaLnBrk="1" hangingPunct="1">
              <a:spcBef>
                <a:spcPts val="450"/>
              </a:spcBef>
              <a:buFont typeface="Arial" charset="0"/>
              <a:buNone/>
            </a:pPr>
            <a:r>
              <a:rPr lang="en-GB">
                <a:latin typeface="Arial" charset="0"/>
                <a:cs typeface="Arial Unicode MS" charset="0"/>
              </a:rPr>
              <a:t>	Let the leader know that you hear and understand</a:t>
            </a:r>
          </a:p>
          <a:p>
            <a:pPr eaLnBrk="1" hangingPunct="1">
              <a:spcBef>
                <a:spcPts val="450"/>
              </a:spcBef>
              <a:buFont typeface="Arial" charset="0"/>
              <a:buNone/>
            </a:pPr>
            <a:r>
              <a:rPr lang="en-GB">
                <a:latin typeface="Arial" charset="0"/>
                <a:cs typeface="Arial Unicode MS" charset="0"/>
              </a:rPr>
              <a:t>	Do not give advice.  Guide, by questioning, in such a way that they solve their own problems.  If they cannot find a solution, plant several possibilities in their mind, but let them select the one which they think might work for them.</a:t>
            </a:r>
          </a:p>
          <a:p>
            <a:pPr eaLnBrk="1" hangingPunct="1">
              <a:spcBef>
                <a:spcPts val="450"/>
              </a:spcBef>
              <a:buFont typeface="Arial" charset="0"/>
              <a:buNone/>
            </a:pPr>
            <a:r>
              <a:rPr lang="en-GB">
                <a:latin typeface="Arial" charset="0"/>
                <a:cs typeface="Arial Unicode MS" charset="0"/>
              </a:rPr>
              <a:t>	Summarize from time to time to keep on track</a:t>
            </a:r>
          </a:p>
          <a:p>
            <a:pPr eaLnBrk="1" hangingPunct="1">
              <a:spcBef>
                <a:spcPts val="450"/>
              </a:spcBef>
              <a:buFont typeface="Arial" charset="0"/>
              <a:buNone/>
            </a:pPr>
            <a:r>
              <a:rPr lang="en-GB">
                <a:latin typeface="Arial" charset="0"/>
                <a:cs typeface="Arial Unicode MS" charset="0"/>
              </a:rPr>
              <a:t>	Support thinking with information.  Know the difference between information and advice.</a:t>
            </a:r>
          </a:p>
          <a:p>
            <a:pPr eaLnBrk="1" hangingPunct="1">
              <a:spcBef>
                <a:spcPts val="450"/>
              </a:spcBef>
              <a:buFont typeface="Arial" charset="0"/>
              <a:buNone/>
            </a:pPr>
            <a:r>
              <a:rPr lang="en-GB">
                <a:latin typeface="Arial" charset="0"/>
                <a:cs typeface="Arial Unicode MS" charset="0"/>
              </a:rPr>
              <a:t>	Refer to the </a:t>
            </a:r>
            <a:r>
              <a:rPr lang="en-GB" i="1">
                <a:latin typeface="Arial" charset="0"/>
                <a:cs typeface="Arial Unicode MS" charset="0"/>
              </a:rPr>
              <a:t>Commissioner Fieldbook,</a:t>
            </a:r>
            <a:r>
              <a:rPr lang="en-GB">
                <a:latin typeface="Arial" charset="0"/>
                <a:cs typeface="Arial Unicode MS" charset="0"/>
              </a:rPr>
              <a:t> “Counseling,” pp. 34-35</a:t>
            </a:r>
          </a:p>
          <a:p>
            <a:pPr eaLnBrk="1" hangingPunct="1">
              <a:spcBef>
                <a:spcPts val="450"/>
              </a:spcBef>
              <a:buFont typeface="Arial" charset="0"/>
              <a:buNone/>
            </a:pPr>
            <a:r>
              <a:rPr lang="en-GB">
                <a:latin typeface="Arial" charset="0"/>
                <a:cs typeface="Arial Unicode MS" charset="0"/>
              </a:rPr>
              <a:t>		Trainer Development Conference, “Counseling”</a:t>
            </a:r>
          </a:p>
          <a:p>
            <a:pPr eaLnBrk="1" hangingPunct="1">
              <a:spcBef>
                <a:spcPts val="450"/>
              </a:spcBef>
              <a:buFont typeface="Arial" charset="0"/>
              <a:buNone/>
            </a:pPr>
            <a:endParaRPr lang="en-GB">
              <a:latin typeface="Arial" charset="0"/>
              <a:cs typeface="Arial Unicode MS"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5"/>
          <p:cNvSpPr>
            <a:spLocks noGrp="1" noChangeArrowheads="1"/>
          </p:cNvSpPr>
          <p:nvPr>
            <p:ph type="sldNum"/>
          </p:nvPr>
        </p:nvSpPr>
        <p:spPr>
          <a:ln/>
        </p:spPr>
        <p:txBody>
          <a:bodyPr/>
          <a:lstStyle/>
          <a:p>
            <a:fld id="{B7FD10A1-5AAE-4E10-B470-E9B6C7634C81}" type="slidenum">
              <a:rPr lang="en-GB"/>
              <a:pPr/>
              <a:t>100</a:t>
            </a:fld>
            <a:endParaRPr lang="en-GB"/>
          </a:p>
        </p:txBody>
      </p:sp>
      <p:sp>
        <p:nvSpPr>
          <p:cNvPr id="19865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865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12:10—10 Minutes</a:t>
            </a:r>
          </a:p>
          <a:p>
            <a:pPr eaLnBrk="1" hangingPunct="1">
              <a:spcBef>
                <a:spcPts val="450"/>
              </a:spcBef>
              <a:buFont typeface="Arial" charset="0"/>
              <a:buNone/>
            </a:pPr>
            <a:endParaRPr lang="en-GB" b="1">
              <a:latin typeface="Arial" charset="0"/>
              <a:cs typeface="Arial Unicode MS" charset="0"/>
            </a:endParaRPr>
          </a:p>
        </p:txBody>
      </p:sp>
      <p:sp>
        <p:nvSpPr>
          <p:cNvPr id="198659" name="Text Box 3"/>
          <p:cNvSpPr txBox="1">
            <a:spLocks noChangeArrowheads="1"/>
          </p:cNvSpPr>
          <p:nvPr/>
        </p:nvSpPr>
        <p:spPr bwMode="auto">
          <a:xfrm>
            <a:off x="685800" y="6248219"/>
            <a:ext cx="5562600" cy="456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50339AC-790F-49B1-8196-25BF327ED1FD}" type="slidenum">
              <a:rPr lang="en-GB"/>
              <a:pPr/>
              <a:t>101</a:t>
            </a:fld>
            <a:endParaRPr lang="en-GB"/>
          </a:p>
        </p:txBody>
      </p:sp>
      <p:sp>
        <p:nvSpPr>
          <p:cNvPr id="19968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968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Provide a good understanding of the resources available in the district committee to ensure the success of the unit</a:t>
            </a:r>
          </a:p>
          <a:p>
            <a:pPr eaLnBrk="1" hangingPunct="1">
              <a:spcBef>
                <a:spcPts val="450"/>
              </a:spcBef>
              <a:buFont typeface="Arial" charset="0"/>
              <a:buNone/>
            </a:pPr>
            <a:r>
              <a:rPr lang="en-GB">
                <a:latin typeface="Arial" charset="0"/>
                <a:cs typeface="Arial Unicode MS" charset="0"/>
              </a:rPr>
              <a:t>Explain that the commissioner is like the country doctor or general practitioner.  The district committee includes specialists whom the commissioner can call in for consultation or specialized treatment.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0034AB6-B384-4B76-B5B8-4B48345E328B}" type="slidenum">
              <a:rPr lang="en-GB"/>
              <a:pPr/>
              <a:t>102</a:t>
            </a:fld>
            <a:endParaRPr lang="en-GB"/>
          </a:p>
        </p:txBody>
      </p:sp>
      <p:sp>
        <p:nvSpPr>
          <p:cNvPr id="20070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070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lnSpc>
                <a:spcPct val="90000"/>
              </a:lnSpc>
              <a:spcBef>
                <a:spcPts val="375"/>
              </a:spcBef>
              <a:buFont typeface="Arial" charset="0"/>
              <a:buNone/>
            </a:pPr>
            <a:r>
              <a:rPr lang="en-GB" sz="1000">
                <a:latin typeface="Arial" charset="0"/>
                <a:cs typeface="Arial Unicode MS" charset="0"/>
              </a:rPr>
              <a:t>Details used only if instructor is comfortable, time permits, and students are inquisitive.</a:t>
            </a:r>
          </a:p>
          <a:p>
            <a:pPr eaLnBrk="1" hangingPunct="1">
              <a:lnSpc>
                <a:spcPct val="90000"/>
              </a:lnSpc>
              <a:spcBef>
                <a:spcPts val="375"/>
              </a:spcBef>
              <a:buFont typeface="Arial" charset="0"/>
              <a:buNone/>
            </a:pPr>
            <a:r>
              <a:rPr lang="en-GB" sz="1000">
                <a:latin typeface="Arial" charset="0"/>
                <a:cs typeface="Arial Unicode MS" charset="0"/>
              </a:rPr>
              <a:t>The membership function strives for growth through the organization of new Scouting units, and growth through new members joining existing units. Its tasks include:</a:t>
            </a:r>
          </a:p>
          <a:p>
            <a:pPr eaLnBrk="1" hangingPunct="1">
              <a:lnSpc>
                <a:spcPct val="90000"/>
              </a:lnSpc>
              <a:spcBef>
                <a:spcPts val="375"/>
              </a:spcBef>
              <a:buFont typeface="Arial" charset="0"/>
              <a:buNone/>
            </a:pPr>
            <a:r>
              <a:rPr lang="en-GB" sz="1000">
                <a:latin typeface="Arial" charset="0"/>
                <a:cs typeface="Arial Unicode MS" charset="0"/>
              </a:rPr>
              <a:t>Gather Information</a:t>
            </a:r>
          </a:p>
          <a:p>
            <a:pPr lvl="1" indent="0" eaLnBrk="1" hangingPunct="1">
              <a:lnSpc>
                <a:spcPct val="90000"/>
              </a:lnSpc>
              <a:spcBef>
                <a:spcPts val="375"/>
              </a:spcBef>
              <a:buFont typeface="Arial" charset="0"/>
              <a:buNone/>
            </a:pPr>
            <a:r>
              <a:rPr lang="en-GB" sz="1000">
                <a:latin typeface="Arial" charset="0"/>
                <a:cs typeface="Arial Unicode MS" charset="0"/>
              </a:rPr>
              <a:t>Develop new-unit and membership growth plans</a:t>
            </a:r>
          </a:p>
          <a:p>
            <a:pPr lvl="1" indent="0" eaLnBrk="1" hangingPunct="1">
              <a:lnSpc>
                <a:spcPct val="90000"/>
              </a:lnSpc>
              <a:spcBef>
                <a:spcPts val="375"/>
              </a:spcBef>
              <a:buFont typeface="Arial" charset="0"/>
              <a:buNone/>
            </a:pPr>
            <a:r>
              <a:rPr lang="en-GB" sz="1000">
                <a:latin typeface="Arial" charset="0"/>
                <a:cs typeface="Arial Unicode MS" charset="0"/>
              </a:rPr>
              <a:t>Conduct boy-fact surveys</a:t>
            </a:r>
          </a:p>
          <a:p>
            <a:pPr lvl="1" indent="0" eaLnBrk="1" hangingPunct="1">
              <a:lnSpc>
                <a:spcPct val="90000"/>
              </a:lnSpc>
              <a:spcBef>
                <a:spcPts val="375"/>
              </a:spcBef>
              <a:buFont typeface="Arial" charset="0"/>
              <a:buNone/>
            </a:pPr>
            <a:r>
              <a:rPr lang="en-GB" sz="1000">
                <a:latin typeface="Arial" charset="0"/>
                <a:cs typeface="Arial Unicode MS" charset="0"/>
              </a:rPr>
              <a:t>Conduct career interest surveys</a:t>
            </a:r>
          </a:p>
          <a:p>
            <a:pPr lvl="1" indent="0" eaLnBrk="1" hangingPunct="1">
              <a:lnSpc>
                <a:spcPct val="90000"/>
              </a:lnSpc>
              <a:spcBef>
                <a:spcPts val="375"/>
              </a:spcBef>
              <a:buFont typeface="Arial" charset="0"/>
              <a:buNone/>
            </a:pPr>
            <a:r>
              <a:rPr lang="en-GB" sz="1000">
                <a:latin typeface="Arial" charset="0"/>
                <a:cs typeface="Arial Unicode MS" charset="0"/>
              </a:rPr>
              <a:t>Identify underserved areas</a:t>
            </a:r>
          </a:p>
          <a:p>
            <a:pPr lvl="1" indent="0" eaLnBrk="1" hangingPunct="1">
              <a:lnSpc>
                <a:spcPct val="90000"/>
              </a:lnSpc>
              <a:spcBef>
                <a:spcPts val="375"/>
              </a:spcBef>
              <a:buFont typeface="Arial" charset="0"/>
              <a:buNone/>
            </a:pPr>
            <a:r>
              <a:rPr lang="en-GB" sz="1000">
                <a:latin typeface="Arial" charset="0"/>
                <a:cs typeface="Arial Unicode MS" charset="0"/>
              </a:rPr>
              <a:t>Track membership growth</a:t>
            </a:r>
          </a:p>
          <a:p>
            <a:pPr lvl="1" indent="0" eaLnBrk="1" hangingPunct="1">
              <a:lnSpc>
                <a:spcPct val="90000"/>
              </a:lnSpc>
              <a:spcBef>
                <a:spcPts val="375"/>
              </a:spcBef>
              <a:buFont typeface="Arial" charset="0"/>
              <a:buNone/>
            </a:pPr>
            <a:r>
              <a:rPr lang="en-GB" sz="1000">
                <a:latin typeface="Arial" charset="0"/>
                <a:cs typeface="Arial Unicode MS" charset="0"/>
              </a:rPr>
              <a:t>List potential chartered organizations</a:t>
            </a:r>
          </a:p>
          <a:p>
            <a:pPr eaLnBrk="1" hangingPunct="1">
              <a:lnSpc>
                <a:spcPct val="90000"/>
              </a:lnSpc>
              <a:spcBef>
                <a:spcPts val="375"/>
              </a:spcBef>
              <a:buFont typeface="Arial" charset="0"/>
              <a:buNone/>
            </a:pPr>
            <a:r>
              <a:rPr lang="en-GB" sz="1000">
                <a:latin typeface="Arial" charset="0"/>
                <a:cs typeface="Arial Unicode MS" charset="0"/>
              </a:rPr>
              <a:t>Cultivate Relationships with Community Organizations</a:t>
            </a:r>
          </a:p>
          <a:p>
            <a:pPr lvl="1" indent="0" eaLnBrk="1" hangingPunct="1">
              <a:lnSpc>
                <a:spcPct val="90000"/>
              </a:lnSpc>
              <a:spcBef>
                <a:spcPts val="375"/>
              </a:spcBef>
              <a:buFont typeface="Arial" charset="0"/>
              <a:buNone/>
            </a:pPr>
            <a:r>
              <a:rPr lang="en-GB" sz="1000">
                <a:latin typeface="Arial" charset="0"/>
                <a:cs typeface="Arial Unicode MS" charset="0"/>
              </a:rPr>
              <a:t>Encourage use of the Scouting program</a:t>
            </a:r>
          </a:p>
          <a:p>
            <a:pPr lvl="1" indent="0" eaLnBrk="1" hangingPunct="1">
              <a:lnSpc>
                <a:spcPct val="90000"/>
              </a:lnSpc>
              <a:spcBef>
                <a:spcPts val="375"/>
              </a:spcBef>
              <a:buFont typeface="Arial" charset="0"/>
              <a:buNone/>
            </a:pPr>
            <a:r>
              <a:rPr lang="en-GB" sz="1000">
                <a:latin typeface="Arial" charset="0"/>
                <a:cs typeface="Arial Unicode MS" charset="0"/>
              </a:rPr>
              <a:t>Conduct relationships conferences</a:t>
            </a:r>
          </a:p>
          <a:p>
            <a:pPr lvl="1" indent="0" eaLnBrk="1" hangingPunct="1">
              <a:lnSpc>
                <a:spcPct val="90000"/>
              </a:lnSpc>
              <a:spcBef>
                <a:spcPts val="375"/>
              </a:spcBef>
              <a:buFont typeface="Arial" charset="0"/>
              <a:buNone/>
            </a:pPr>
            <a:r>
              <a:rPr lang="en-GB" sz="1000">
                <a:latin typeface="Arial" charset="0"/>
                <a:cs typeface="Arial Unicode MS" charset="0"/>
              </a:rPr>
              <a:t>Organize New Units</a:t>
            </a:r>
          </a:p>
          <a:p>
            <a:pPr lvl="1" indent="0" eaLnBrk="1" hangingPunct="1">
              <a:lnSpc>
                <a:spcPct val="90000"/>
              </a:lnSpc>
              <a:spcBef>
                <a:spcPts val="375"/>
              </a:spcBef>
              <a:buFont typeface="Arial" charset="0"/>
              <a:buNone/>
            </a:pPr>
            <a:r>
              <a:rPr lang="en-GB" sz="1000">
                <a:latin typeface="Arial" charset="0"/>
                <a:cs typeface="Arial Unicode MS" charset="0"/>
              </a:rPr>
              <a:t>Recruit and train organizers</a:t>
            </a:r>
          </a:p>
          <a:p>
            <a:pPr lvl="1" indent="0" eaLnBrk="1" hangingPunct="1">
              <a:lnSpc>
                <a:spcPct val="90000"/>
              </a:lnSpc>
              <a:spcBef>
                <a:spcPts val="375"/>
              </a:spcBef>
              <a:buFont typeface="Arial" charset="0"/>
              <a:buNone/>
            </a:pPr>
            <a:r>
              <a:rPr lang="en-GB" sz="1000">
                <a:latin typeface="Arial" charset="0"/>
                <a:cs typeface="Arial Unicode MS" charset="0"/>
              </a:rPr>
              <a:t>Conduct new-unit campaign</a:t>
            </a:r>
          </a:p>
          <a:p>
            <a:pPr eaLnBrk="1" hangingPunct="1">
              <a:lnSpc>
                <a:spcPct val="90000"/>
              </a:lnSpc>
              <a:spcBef>
                <a:spcPts val="375"/>
              </a:spcBef>
              <a:buFont typeface="Arial" charset="0"/>
              <a:buNone/>
            </a:pPr>
            <a:r>
              <a:rPr lang="en-GB" sz="1000">
                <a:latin typeface="Arial" charset="0"/>
                <a:cs typeface="Arial Unicode MS" charset="0"/>
              </a:rPr>
              <a:t>Organize new units</a:t>
            </a:r>
          </a:p>
          <a:p>
            <a:pPr lvl="1" indent="0" eaLnBrk="1" hangingPunct="1">
              <a:lnSpc>
                <a:spcPct val="90000"/>
              </a:lnSpc>
              <a:spcBef>
                <a:spcPts val="375"/>
              </a:spcBef>
              <a:buFont typeface="Arial" charset="0"/>
              <a:buNone/>
            </a:pPr>
            <a:r>
              <a:rPr lang="en-GB" sz="1000">
                <a:latin typeface="Arial" charset="0"/>
                <a:cs typeface="Arial Unicode MS" charset="0"/>
              </a:rPr>
              <a:t>Involve a commissioner with each new unit</a:t>
            </a:r>
          </a:p>
          <a:p>
            <a:pPr eaLnBrk="1" hangingPunct="1">
              <a:lnSpc>
                <a:spcPct val="90000"/>
              </a:lnSpc>
              <a:spcBef>
                <a:spcPts val="375"/>
              </a:spcBef>
              <a:buFont typeface="Arial" charset="0"/>
              <a:buNone/>
            </a:pPr>
            <a:r>
              <a:rPr lang="en-GB" sz="1000">
                <a:latin typeface="Arial" charset="0"/>
                <a:cs typeface="Arial Unicode MS" charset="0"/>
              </a:rPr>
              <a:t>Help Youth Join Existing Units</a:t>
            </a:r>
          </a:p>
          <a:p>
            <a:pPr lvl="1" indent="0" eaLnBrk="1" hangingPunct="1">
              <a:lnSpc>
                <a:spcPct val="90000"/>
              </a:lnSpc>
              <a:spcBef>
                <a:spcPts val="375"/>
              </a:spcBef>
              <a:buFont typeface="Arial" charset="0"/>
              <a:buNone/>
            </a:pPr>
            <a:r>
              <a:rPr lang="en-GB" sz="1000">
                <a:latin typeface="Arial" charset="0"/>
                <a:cs typeface="Arial Unicode MS" charset="0"/>
              </a:rPr>
              <a:t>Conduct roundups</a:t>
            </a:r>
          </a:p>
          <a:p>
            <a:pPr lvl="1" indent="0" eaLnBrk="1" hangingPunct="1">
              <a:lnSpc>
                <a:spcPct val="90000"/>
              </a:lnSpc>
              <a:spcBef>
                <a:spcPts val="375"/>
              </a:spcBef>
              <a:buFont typeface="Arial" charset="0"/>
              <a:buNone/>
            </a:pPr>
            <a:r>
              <a:rPr lang="en-GB" sz="1000">
                <a:latin typeface="Arial" charset="0"/>
                <a:cs typeface="Arial Unicode MS" charset="0"/>
              </a:rPr>
              <a:t>Recruit youth year-round</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B93DE55-11F8-41DB-BB2B-6EE7478F68CA}" type="slidenum">
              <a:rPr lang="en-GB"/>
              <a:pPr/>
              <a:t>103</a:t>
            </a:fld>
            <a:endParaRPr lang="en-GB"/>
          </a:p>
        </p:txBody>
      </p:sp>
      <p:sp>
        <p:nvSpPr>
          <p:cNvPr id="20172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173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The finance function sees that the district provides its share of funds to the total council operating budget.  Its tasks include: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Obtain the district’s share of funds for the council budget</a:t>
            </a:r>
          </a:p>
          <a:p>
            <a:pPr eaLnBrk="1" hangingPunct="1">
              <a:spcBef>
                <a:spcPts val="450"/>
              </a:spcBef>
              <a:buFont typeface="Arial" charset="0"/>
              <a:buNone/>
            </a:pPr>
            <a:r>
              <a:rPr lang="en-GB">
                <a:latin typeface="Arial" charset="0"/>
                <a:cs typeface="Arial Unicode MS" charset="0"/>
              </a:rPr>
              <a:t>Carry out SME/FOS in the district</a:t>
            </a:r>
          </a:p>
          <a:p>
            <a:pPr eaLnBrk="1" hangingPunct="1">
              <a:spcBef>
                <a:spcPts val="450"/>
              </a:spcBef>
              <a:buFont typeface="Arial" charset="0"/>
              <a:buNone/>
            </a:pPr>
            <a:r>
              <a:rPr lang="en-GB">
                <a:latin typeface="Arial" charset="0"/>
                <a:cs typeface="Arial Unicode MS" charset="0"/>
              </a:rPr>
              <a:t>Meet goals by target dates</a:t>
            </a:r>
          </a:p>
          <a:p>
            <a:pPr eaLnBrk="1" hangingPunct="1">
              <a:spcBef>
                <a:spcPts val="450"/>
              </a:spcBef>
              <a:buFont typeface="Arial" charset="0"/>
              <a:buNone/>
            </a:pPr>
            <a:r>
              <a:rPr lang="en-GB">
                <a:latin typeface="Arial" charset="0"/>
                <a:cs typeface="Arial Unicode MS" charset="0"/>
              </a:rPr>
              <a:t>Implement finance policies</a:t>
            </a:r>
          </a:p>
          <a:p>
            <a:pPr eaLnBrk="1" hangingPunct="1">
              <a:spcBef>
                <a:spcPts val="450"/>
              </a:spcBef>
              <a:buFont typeface="Arial" charset="0"/>
              <a:buNone/>
            </a:pPr>
            <a:r>
              <a:rPr lang="en-GB">
                <a:latin typeface="Arial" charset="0"/>
                <a:cs typeface="Arial Unicode MS" charset="0"/>
              </a:rPr>
              <a:t>Conduct project selling</a:t>
            </a:r>
          </a:p>
          <a:p>
            <a:pPr eaLnBrk="1" hangingPunct="1">
              <a:spcBef>
                <a:spcPts val="450"/>
              </a:spcBef>
              <a:buFont typeface="Arial" charset="0"/>
              <a:buNone/>
            </a:pPr>
            <a:r>
              <a:rPr lang="en-GB">
                <a:latin typeface="Arial" charset="0"/>
                <a:cs typeface="Arial Unicode MS" charset="0"/>
              </a:rPr>
              <a:t>Assist with endowment development</a:t>
            </a:r>
          </a:p>
          <a:p>
            <a:pPr eaLnBrk="1" hangingPunct="1">
              <a:spcBef>
                <a:spcPts val="450"/>
              </a:spcBef>
              <a:buFont typeface="Arial" charset="0"/>
              <a:buNone/>
            </a:pPr>
            <a:r>
              <a:rPr lang="en-GB">
                <a:latin typeface="Arial" charset="0"/>
                <a:cs typeface="Arial Unicode MS" charset="0"/>
              </a:rPr>
              <a:t>Stimulate United Way relationships</a:t>
            </a:r>
          </a:p>
          <a:p>
            <a:pPr eaLnBrk="1" hangingPunct="1">
              <a:spcBef>
                <a:spcPts val="450"/>
              </a:spcBef>
              <a:buFont typeface="Arial" charset="0"/>
              <a:buNone/>
            </a:pPr>
            <a:r>
              <a:rPr lang="en-GB">
                <a:latin typeface="Arial" charset="0"/>
                <a:cs typeface="Arial Unicode MS" charset="0"/>
              </a:rPr>
              <a:t>Recognize donors</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FAA1780-AD95-40D0-8A2C-98B19A12B8B1}" type="slidenum">
              <a:rPr lang="en-GB"/>
              <a:pPr/>
              <a:t>104</a:t>
            </a:fld>
            <a:endParaRPr lang="en-GB"/>
          </a:p>
        </p:txBody>
      </p:sp>
      <p:sp>
        <p:nvSpPr>
          <p:cNvPr id="20275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275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The program function concentrates on helping Scouting units with camp promotion and special activities including community service, training adult volunteers, and youth advancement and recognition.  The program chair coordinates the work of four committees that carry out the program function:  the training, camping, activities, and advancement committees. </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A222ABA2-6B79-4E3E-849B-8D6C4AB31882}" type="slidenum">
              <a:rPr lang="en-GB"/>
              <a:pPr/>
              <a:t>105</a:t>
            </a:fld>
            <a:endParaRPr lang="en-GB"/>
          </a:p>
        </p:txBody>
      </p:sp>
      <p:sp>
        <p:nvSpPr>
          <p:cNvPr id="20377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377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Training</a:t>
            </a:r>
          </a:p>
          <a:p>
            <a:pPr lvl="1" indent="0" eaLnBrk="1" hangingPunct="1">
              <a:spcBef>
                <a:spcPts val="450"/>
              </a:spcBef>
              <a:buFont typeface="Arial" charset="0"/>
              <a:buNone/>
            </a:pPr>
            <a:r>
              <a:rPr lang="en-GB">
                <a:latin typeface="Arial" charset="0"/>
                <a:cs typeface="Arial Unicode MS" charset="0"/>
              </a:rPr>
              <a:t>Determine who needs training</a:t>
            </a:r>
          </a:p>
          <a:p>
            <a:pPr lvl="1" indent="0" eaLnBrk="1" hangingPunct="1">
              <a:spcBef>
                <a:spcPts val="450"/>
              </a:spcBef>
              <a:buFont typeface="Arial" charset="0"/>
              <a:buNone/>
            </a:pPr>
            <a:r>
              <a:rPr lang="en-GB">
                <a:latin typeface="Arial" charset="0"/>
                <a:cs typeface="Arial Unicode MS" charset="0"/>
              </a:rPr>
              <a:t>Build annual training program</a:t>
            </a:r>
          </a:p>
          <a:p>
            <a:pPr lvl="1" indent="0" eaLnBrk="1" hangingPunct="1">
              <a:spcBef>
                <a:spcPts val="450"/>
              </a:spcBef>
              <a:buFont typeface="Arial" charset="0"/>
              <a:buNone/>
            </a:pPr>
            <a:r>
              <a:rPr lang="en-GB">
                <a:latin typeface="Arial" charset="0"/>
                <a:cs typeface="Arial Unicode MS" charset="0"/>
              </a:rPr>
              <a:t>Develop plans for specific courses</a:t>
            </a:r>
          </a:p>
          <a:p>
            <a:pPr lvl="1" indent="0" eaLnBrk="1" hangingPunct="1">
              <a:spcBef>
                <a:spcPts val="450"/>
              </a:spcBef>
              <a:buFont typeface="Arial" charset="0"/>
              <a:buNone/>
            </a:pPr>
            <a:r>
              <a:rPr lang="en-GB">
                <a:latin typeface="Arial" charset="0"/>
                <a:cs typeface="Arial Unicode MS" charset="0"/>
              </a:rPr>
              <a:t>Promote courses</a:t>
            </a:r>
          </a:p>
          <a:p>
            <a:pPr lvl="1" indent="0" eaLnBrk="1" hangingPunct="1">
              <a:spcBef>
                <a:spcPts val="450"/>
              </a:spcBef>
              <a:buFont typeface="Arial" charset="0"/>
              <a:buNone/>
            </a:pPr>
            <a:r>
              <a:rPr lang="en-GB">
                <a:latin typeface="Arial" charset="0"/>
                <a:cs typeface="Arial Unicode MS" charset="0"/>
              </a:rPr>
              <a:t>Provide training recognition</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DFD67F10-23AF-4A84-A485-B440CF086355}" type="slidenum">
              <a:rPr lang="en-GB"/>
              <a:pPr/>
              <a:t>106</a:t>
            </a:fld>
            <a:endParaRPr lang="en-GB"/>
          </a:p>
        </p:txBody>
      </p:sp>
      <p:sp>
        <p:nvSpPr>
          <p:cNvPr id="20480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480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a:latin typeface="Arial" charset="0"/>
                <a:cs typeface="Arial Unicode MS" charset="0"/>
              </a:rPr>
              <a:t>Camping and Outdoor</a:t>
            </a:r>
          </a:p>
          <a:p>
            <a:pPr lvl="1" indent="0" eaLnBrk="1" hangingPunct="1">
              <a:spcBef>
                <a:spcPts val="450"/>
              </a:spcBef>
              <a:buFont typeface="Arial" charset="0"/>
              <a:buNone/>
            </a:pPr>
            <a:r>
              <a:rPr lang="en-GB" dirty="0">
                <a:latin typeface="Arial" charset="0"/>
                <a:cs typeface="Arial Unicode MS" charset="0"/>
              </a:rPr>
              <a:t>Promote resident camping for all packs, troops, and teams</a:t>
            </a:r>
          </a:p>
          <a:p>
            <a:pPr lvl="1" indent="0" eaLnBrk="1" hangingPunct="1">
              <a:spcBef>
                <a:spcPts val="450"/>
              </a:spcBef>
              <a:buFont typeface="Arial" charset="0"/>
              <a:buNone/>
            </a:pPr>
            <a:r>
              <a:rPr lang="en-GB" dirty="0">
                <a:latin typeface="Arial" charset="0"/>
                <a:cs typeface="Arial Unicode MS" charset="0"/>
              </a:rPr>
              <a:t>Develop and promote Cub Scout day camps</a:t>
            </a:r>
          </a:p>
          <a:p>
            <a:pPr lvl="1" indent="0" eaLnBrk="1" hangingPunct="1">
              <a:spcBef>
                <a:spcPts val="450"/>
              </a:spcBef>
              <a:buFont typeface="Arial" charset="0"/>
              <a:buNone/>
            </a:pPr>
            <a:r>
              <a:rPr lang="en-GB" dirty="0">
                <a:latin typeface="Arial" charset="0"/>
                <a:cs typeface="Arial Unicode MS" charset="0"/>
              </a:rPr>
              <a:t>Promote year-round camping by all units</a:t>
            </a:r>
          </a:p>
          <a:p>
            <a:pPr lvl="1" indent="0" eaLnBrk="1" hangingPunct="1">
              <a:spcBef>
                <a:spcPts val="450"/>
              </a:spcBef>
              <a:buFont typeface="Arial" charset="0"/>
              <a:buNone/>
            </a:pPr>
            <a:r>
              <a:rPr lang="en-GB" dirty="0">
                <a:latin typeface="Arial" charset="0"/>
                <a:cs typeface="Arial Unicode MS" charset="0"/>
              </a:rPr>
              <a:t>Provide guidance on health and safety</a:t>
            </a:r>
          </a:p>
          <a:p>
            <a:pPr lvl="1" indent="0" eaLnBrk="1" hangingPunct="1">
              <a:spcBef>
                <a:spcPts val="450"/>
              </a:spcBef>
              <a:buFont typeface="Arial" charset="0"/>
              <a:buNone/>
            </a:pPr>
            <a:r>
              <a:rPr lang="en-GB" dirty="0">
                <a:latin typeface="Arial" charset="0"/>
                <a:cs typeface="Arial Unicode MS" charset="0"/>
              </a:rPr>
              <a:t>Use camperships</a:t>
            </a:r>
          </a:p>
          <a:p>
            <a:pPr lvl="1" indent="0" eaLnBrk="1" hangingPunct="1">
              <a:spcBef>
                <a:spcPts val="450"/>
              </a:spcBef>
              <a:buFont typeface="Arial" charset="0"/>
              <a:buNone/>
            </a:pPr>
            <a:r>
              <a:rPr lang="en-GB" dirty="0">
                <a:latin typeface="Arial" charset="0"/>
                <a:cs typeface="Arial Unicode MS" charset="0"/>
              </a:rPr>
              <a:t>Guide the Order of the Arrow</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A1FC6112-A9BF-4BB6-B9B7-DEF6E837B0C3}" type="slidenum">
              <a:rPr lang="en-GB"/>
              <a:pPr/>
              <a:t>107</a:t>
            </a:fld>
            <a:endParaRPr lang="en-GB"/>
          </a:p>
        </p:txBody>
      </p:sp>
      <p:sp>
        <p:nvSpPr>
          <p:cNvPr id="20582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582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a:latin typeface="Arial" charset="0"/>
                <a:cs typeface="Arial Unicode MS" charset="0"/>
              </a:rPr>
              <a:t>Activities and Civic Service</a:t>
            </a:r>
          </a:p>
          <a:p>
            <a:pPr lvl="1" indent="0" eaLnBrk="1" hangingPunct="1">
              <a:spcBef>
                <a:spcPts val="450"/>
              </a:spcBef>
              <a:buFont typeface="Arial" charset="0"/>
              <a:buNone/>
            </a:pPr>
            <a:r>
              <a:rPr lang="en-GB" dirty="0">
                <a:latin typeface="Arial" charset="0"/>
                <a:cs typeface="Arial Unicode MS" charset="0"/>
              </a:rPr>
              <a:t>Recruit teams to carry out district activities</a:t>
            </a:r>
          </a:p>
          <a:p>
            <a:pPr lvl="1" indent="0" eaLnBrk="1" hangingPunct="1">
              <a:spcBef>
                <a:spcPts val="450"/>
              </a:spcBef>
              <a:buFont typeface="Arial" charset="0"/>
              <a:buNone/>
            </a:pPr>
            <a:r>
              <a:rPr lang="en-GB" dirty="0">
                <a:latin typeface="Arial" charset="0"/>
                <a:cs typeface="Arial Unicode MS" charset="0"/>
              </a:rPr>
              <a:t>Involve the district in community service projects</a:t>
            </a:r>
          </a:p>
          <a:p>
            <a:pPr lvl="1" indent="0" eaLnBrk="1" hangingPunct="1">
              <a:spcBef>
                <a:spcPts val="450"/>
              </a:spcBef>
              <a:buFont typeface="Arial" charset="0"/>
              <a:buNone/>
            </a:pPr>
            <a:r>
              <a:rPr lang="en-GB" dirty="0">
                <a:latin typeface="Arial" charset="0"/>
                <a:cs typeface="Arial Unicode MS" charset="0"/>
              </a:rPr>
              <a:t>Promote and help with council events</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ADFD24E0-ECEB-4632-BDDB-B86335D05A4A}" type="slidenum">
              <a:rPr lang="en-GB"/>
              <a:pPr/>
              <a:t>108</a:t>
            </a:fld>
            <a:endParaRPr lang="en-GB"/>
          </a:p>
        </p:txBody>
      </p:sp>
      <p:sp>
        <p:nvSpPr>
          <p:cNvPr id="20684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685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marL="4572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Advancement and Recognition</a:t>
            </a:r>
          </a:p>
          <a:p>
            <a:pPr lvl="1" indent="0" eaLnBrk="1" hangingPunct="1">
              <a:spcBef>
                <a:spcPts val="450"/>
              </a:spcBef>
              <a:buFont typeface="Arial" charset="0"/>
              <a:buNone/>
            </a:pPr>
            <a:r>
              <a:rPr lang="en-GB">
                <a:latin typeface="Arial" charset="0"/>
                <a:cs typeface="Arial Unicode MS" charset="0"/>
              </a:rPr>
              <a:t>Help unit leaders with advancement procedures</a:t>
            </a:r>
          </a:p>
          <a:p>
            <a:pPr lvl="1" indent="0" eaLnBrk="1" hangingPunct="1">
              <a:spcBef>
                <a:spcPts val="450"/>
              </a:spcBef>
              <a:buFont typeface="Arial" charset="0"/>
              <a:buNone/>
            </a:pPr>
            <a:r>
              <a:rPr lang="en-GB">
                <a:latin typeface="Arial" charset="0"/>
                <a:cs typeface="Arial Unicode MS" charset="0"/>
              </a:rPr>
              <a:t>Monitor unit advancement progress</a:t>
            </a:r>
          </a:p>
          <a:p>
            <a:pPr lvl="1" indent="0" eaLnBrk="1" hangingPunct="1">
              <a:spcBef>
                <a:spcPts val="450"/>
              </a:spcBef>
              <a:buFont typeface="Arial" charset="0"/>
              <a:buNone/>
            </a:pPr>
            <a:r>
              <a:rPr lang="en-GB">
                <a:latin typeface="Arial" charset="0"/>
                <a:cs typeface="Arial Unicode MS" charset="0"/>
              </a:rPr>
              <a:t>Recruit merit badge counselors</a:t>
            </a:r>
          </a:p>
          <a:p>
            <a:pPr lvl="1" indent="0" eaLnBrk="1" hangingPunct="1">
              <a:spcBef>
                <a:spcPts val="450"/>
              </a:spcBef>
              <a:buFont typeface="Arial" charset="0"/>
              <a:buNone/>
            </a:pPr>
            <a:r>
              <a:rPr lang="en-GB">
                <a:latin typeface="Arial" charset="0"/>
                <a:cs typeface="Arial Unicode MS" charset="0"/>
              </a:rPr>
              <a:t>Approve Eagle Scout service project plans</a:t>
            </a:r>
          </a:p>
          <a:p>
            <a:pPr lvl="1" indent="0" eaLnBrk="1" hangingPunct="1">
              <a:spcBef>
                <a:spcPts val="450"/>
              </a:spcBef>
              <a:buFont typeface="Arial" charset="0"/>
              <a:buNone/>
            </a:pPr>
            <a:r>
              <a:rPr lang="en-GB">
                <a:latin typeface="Arial" charset="0"/>
                <a:cs typeface="Arial Unicode MS" charset="0"/>
              </a:rPr>
              <a:t>Recommend youths and adults for special awards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5BCA95B9-69E2-46E3-B614-F23B133C0520}" type="datetime1">
              <a:rPr lang="en-US" smtClean="0">
                <a:solidFill>
                  <a:prstClr val="black"/>
                </a:solidFill>
              </a:rPr>
              <a:pPr/>
              <a:t>2/28/2012</a:t>
            </a:fld>
            <a:endParaRPr lang="en-US">
              <a:solidFill>
                <a:prstClr val="black"/>
              </a:solidFill>
            </a:endParaRPr>
          </a:p>
        </p:txBody>
      </p:sp>
      <p:sp>
        <p:nvSpPr>
          <p:cNvPr id="5" name="Footer Placeholder 4"/>
          <p:cNvSpPr>
            <a:spLocks noGrp="1"/>
          </p:cNvSpPr>
          <p:nvPr>
            <p:ph type="ftr" sz="quarter" idx="11"/>
          </p:nvPr>
        </p:nvSpPr>
        <p:spPr/>
        <p:txBody>
          <a:body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p>
            <a:fld id="{6CFADEC0-3E05-4501-971C-47EF9F02E749}"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59106629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59EF9D3E-B9BC-4630-82F1-BF471D61A176}" type="slidenum">
              <a:rPr lang="en-GB"/>
              <a:pPr/>
              <a:t>109</a:t>
            </a:fld>
            <a:endParaRPr lang="en-GB"/>
          </a:p>
        </p:txBody>
      </p:sp>
      <p:sp>
        <p:nvSpPr>
          <p:cNvPr id="20787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787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lnSpc>
                <a:spcPct val="90000"/>
              </a:lnSpc>
              <a:spcBef>
                <a:spcPts val="450"/>
              </a:spcBef>
              <a:buFont typeface="Arial" charset="0"/>
              <a:buNone/>
            </a:pPr>
            <a:r>
              <a:rPr lang="en-GB">
                <a:latin typeface="Arial" charset="0"/>
                <a:cs typeface="Arial Unicode MS" charset="0"/>
              </a:rPr>
              <a:t>The unit service function provides direct coaching and consultation by district volunteers for unit adults to help ensure the success of every Scouting unit.  Commissioners have a special impact on a district’s success because of their direct-line relationship to units.  They are the only commissioned volunteers at the district level.  Unit health and unit service are so important that having a dynamic district commissioner staff is a major district priority.  The commissioner staff is half of the operation of the district.  Its tasks include:</a:t>
            </a:r>
          </a:p>
          <a:p>
            <a:pPr eaLnBrk="1" hangingPunct="1">
              <a:lnSpc>
                <a:spcPct val="90000"/>
              </a:lnSpc>
              <a:spcBef>
                <a:spcPts val="450"/>
              </a:spcBef>
              <a:buFont typeface="Arial" charset="0"/>
              <a:buNone/>
            </a:pPr>
            <a:r>
              <a:rPr lang="en-GB">
                <a:latin typeface="Arial" charset="0"/>
                <a:cs typeface="Arial Unicode MS" charset="0"/>
              </a:rPr>
              <a:t>Regularly visit all units</a:t>
            </a:r>
          </a:p>
          <a:p>
            <a:pPr eaLnBrk="1" hangingPunct="1">
              <a:lnSpc>
                <a:spcPct val="90000"/>
              </a:lnSpc>
              <a:spcBef>
                <a:spcPts val="450"/>
              </a:spcBef>
              <a:buFont typeface="Arial" charset="0"/>
              <a:buNone/>
            </a:pPr>
            <a:r>
              <a:rPr lang="en-GB">
                <a:latin typeface="Arial" charset="0"/>
                <a:cs typeface="Arial Unicode MS" charset="0"/>
              </a:rPr>
              <a:t>Demonstrate BSA concern for unit leaders</a:t>
            </a:r>
          </a:p>
          <a:p>
            <a:pPr eaLnBrk="1" hangingPunct="1">
              <a:lnSpc>
                <a:spcPct val="90000"/>
              </a:lnSpc>
              <a:spcBef>
                <a:spcPts val="450"/>
              </a:spcBef>
              <a:buFont typeface="Arial" charset="0"/>
              <a:buNone/>
            </a:pPr>
            <a:r>
              <a:rPr lang="en-GB">
                <a:latin typeface="Arial" charset="0"/>
                <a:cs typeface="Arial Unicode MS" charset="0"/>
              </a:rPr>
              <a:t>Facilitate on-time charter renewals</a:t>
            </a:r>
          </a:p>
          <a:p>
            <a:pPr eaLnBrk="1" hangingPunct="1">
              <a:lnSpc>
                <a:spcPct val="90000"/>
              </a:lnSpc>
              <a:spcBef>
                <a:spcPts val="450"/>
              </a:spcBef>
              <a:buFont typeface="Arial" charset="0"/>
              <a:buNone/>
            </a:pPr>
            <a:r>
              <a:rPr lang="en-GB">
                <a:latin typeface="Arial" charset="0"/>
                <a:cs typeface="Arial Unicode MS" charset="0"/>
              </a:rPr>
              <a:t>Appraise and help units improve their program</a:t>
            </a:r>
          </a:p>
          <a:p>
            <a:pPr eaLnBrk="1" hangingPunct="1">
              <a:lnSpc>
                <a:spcPct val="90000"/>
              </a:lnSpc>
              <a:spcBef>
                <a:spcPts val="450"/>
              </a:spcBef>
              <a:buFont typeface="Arial" charset="0"/>
              <a:buNone/>
            </a:pPr>
            <a:r>
              <a:rPr lang="en-GB">
                <a:latin typeface="Arial" charset="0"/>
                <a:cs typeface="Arial Unicode MS" charset="0"/>
              </a:rPr>
              <a:t>Help units earn the Quality Unit Award</a:t>
            </a:r>
          </a:p>
          <a:p>
            <a:pPr eaLnBrk="1" hangingPunct="1">
              <a:lnSpc>
                <a:spcPct val="90000"/>
              </a:lnSpc>
              <a:spcBef>
                <a:spcPts val="450"/>
              </a:spcBef>
              <a:buFont typeface="Arial" charset="0"/>
              <a:buNone/>
            </a:pPr>
            <a:r>
              <a:rPr lang="en-GB">
                <a:latin typeface="Arial" charset="0"/>
                <a:cs typeface="Arial Unicode MS" charset="0"/>
              </a:rPr>
              <a:t>Help units benefit from council resources</a:t>
            </a:r>
          </a:p>
          <a:p>
            <a:pPr eaLnBrk="1" hangingPunct="1">
              <a:lnSpc>
                <a:spcPct val="90000"/>
              </a:lnSpc>
              <a:spcBef>
                <a:spcPts val="450"/>
              </a:spcBef>
              <a:buFont typeface="Arial" charset="0"/>
              <a:buNone/>
            </a:pPr>
            <a:r>
              <a:rPr lang="en-GB">
                <a:latin typeface="Arial" charset="0"/>
                <a:cs typeface="Arial Unicode MS" charset="0"/>
              </a:rPr>
              <a:t>Conduct monthly roundtables</a:t>
            </a:r>
          </a:p>
          <a:p>
            <a:pPr eaLnBrk="1" hangingPunct="1">
              <a:lnSpc>
                <a:spcPct val="90000"/>
              </a:lnSpc>
              <a:spcBef>
                <a:spcPts val="450"/>
              </a:spcBef>
              <a:buFont typeface="Arial" charset="0"/>
              <a:buNone/>
            </a:pPr>
            <a:r>
              <a:rPr lang="en-GB">
                <a:latin typeface="Arial" charset="0"/>
                <a:cs typeface="Arial Unicode MS" charset="0"/>
              </a:rPr>
              <a:t>Guide the unit leader selection process</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D861CE7C-99E7-4C4C-8FDA-EBBC0C5FB4F8}" type="slidenum">
              <a:rPr lang="en-GB"/>
              <a:pPr/>
              <a:t>110</a:t>
            </a:fld>
            <a:endParaRPr lang="en-GB"/>
          </a:p>
        </p:txBody>
      </p:sp>
      <p:sp>
        <p:nvSpPr>
          <p:cNvPr id="20889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889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12:20—15 Minutes</a:t>
            </a:r>
          </a:p>
          <a:p>
            <a:pPr eaLnBrk="1" hangingPunct="1">
              <a:spcBef>
                <a:spcPts val="450"/>
              </a:spcBef>
              <a:buFont typeface="Arial" charset="0"/>
              <a:buNone/>
            </a:pPr>
            <a:r>
              <a:rPr lang="en-GB">
                <a:latin typeface="Arial" charset="0"/>
                <a:cs typeface="Arial Unicode MS" charset="0"/>
              </a:rPr>
              <a:t>Now that the trainees have been introduced to many ways they can help leaders to grow and committees to function, with good budgeting and a good program for boys, it is also essential that they help units to add membership, so that more boys can have the advantages of a sound Scouting experience</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D27C867B-BDEB-4AD8-861C-6F93791E8D55}" type="slidenum">
              <a:rPr lang="en-GB"/>
              <a:pPr/>
              <a:t>111</a:t>
            </a:fld>
            <a:endParaRPr lang="en-GB"/>
          </a:p>
        </p:txBody>
      </p:sp>
      <p:sp>
        <p:nvSpPr>
          <p:cNvPr id="209921" name="Text Box 1"/>
          <p:cNvSpPr txBox="1">
            <a:spLocks noChangeArrowheads="1"/>
          </p:cNvSpPr>
          <p:nvPr/>
        </p:nvSpPr>
        <p:spPr bwMode="auto">
          <a:xfrm>
            <a:off x="1495425" y="866553"/>
            <a:ext cx="3790950" cy="2791359"/>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09922" name="Text Box 2"/>
          <p:cNvSpPr txBox="1">
            <a:spLocks noGrp="1" noChangeArrowheads="1"/>
          </p:cNvSpPr>
          <p:nvPr>
            <p:ph type="body"/>
          </p:nvPr>
        </p:nvSpPr>
        <p:spPr bwMode="auto">
          <a:xfrm>
            <a:off x="393700" y="3657913"/>
            <a:ext cx="6045200" cy="487669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300"/>
              </a:spcBef>
              <a:buFont typeface="Arial" charset="0"/>
              <a:buNone/>
            </a:pPr>
            <a:r>
              <a:rPr lang="en-GB">
                <a:latin typeface="Arial" charset="0"/>
                <a:cs typeface="Arial Unicode MS" charset="0"/>
              </a:rPr>
              <a:t>Divide into buzz groups, one to each topic.  The staff guides them to an understanding:</a:t>
            </a:r>
          </a:p>
          <a:p>
            <a:pPr eaLnBrk="1" hangingPunct="1">
              <a:spcBef>
                <a:spcPts val="300"/>
              </a:spcBef>
              <a:buFont typeface="Arial" charset="0"/>
              <a:buNone/>
            </a:pPr>
            <a:r>
              <a:rPr lang="en-GB">
                <a:latin typeface="Arial" charset="0"/>
                <a:cs typeface="Arial Unicode MS" charset="0"/>
              </a:rPr>
              <a:t>A unit encounters problems when most members graduate in the same year, especially a small unit.  A pack with mostly 9- and 10-year-olds or a troop with a majority of 12- and 13-year-olds needs a recruiting program.</a:t>
            </a:r>
          </a:p>
          <a:p>
            <a:pPr eaLnBrk="1" hangingPunct="1">
              <a:spcBef>
                <a:spcPts val="300"/>
              </a:spcBef>
              <a:buFont typeface="Arial" charset="0"/>
              <a:buNone/>
            </a:pPr>
            <a:r>
              <a:rPr lang="en-GB">
                <a:latin typeface="Arial" charset="0"/>
                <a:cs typeface="Arial Unicode MS" charset="0"/>
              </a:rPr>
              <a:t>Continuous inventories are necessary to keep unit committees aware of the membership situation.  How many members are active and which members are inactive and need follow-up are important to know.  A quick follow-up will often save a member.  An inventory might also point out a program or administrative function as the cause for absenteeism.</a:t>
            </a:r>
          </a:p>
          <a:p>
            <a:pPr eaLnBrk="1" hangingPunct="1">
              <a:spcBef>
                <a:spcPts val="300"/>
              </a:spcBef>
              <a:buFont typeface="Arial" charset="0"/>
              <a:buNone/>
            </a:pPr>
            <a:r>
              <a:rPr lang="en-GB">
                <a:latin typeface="Arial" charset="0"/>
                <a:cs typeface="Arial Unicode MS" charset="0"/>
              </a:rPr>
              <a:t>Year-around recruiting ideas and plans are essential.  With boy-fact surveys and lists of Webelos Scouts ready to graduate, commissioners can suggest candidates for membership.</a:t>
            </a:r>
          </a:p>
          <a:p>
            <a:pPr eaLnBrk="1" hangingPunct="1">
              <a:spcBef>
                <a:spcPts val="300"/>
              </a:spcBef>
              <a:buFont typeface="Arial" charset="0"/>
              <a:buNone/>
            </a:pPr>
            <a:r>
              <a:rPr lang="en-GB">
                <a:latin typeface="Arial" charset="0"/>
                <a:cs typeface="Arial Unicode MS" charset="0"/>
              </a:rPr>
              <a:t>Birthday greetings inviting boys to join when they reach the right age are effective.  Phone calls and person-to-person invitations are welcome.</a:t>
            </a:r>
          </a:p>
          <a:p>
            <a:pPr eaLnBrk="1" hangingPunct="1">
              <a:spcBef>
                <a:spcPts val="300"/>
              </a:spcBef>
              <a:buFont typeface="Arial" charset="0"/>
              <a:buNone/>
            </a:pPr>
            <a:r>
              <a:rPr lang="en-GB">
                <a:latin typeface="Arial" charset="0"/>
                <a:cs typeface="Arial Unicode MS" charset="0"/>
              </a:rPr>
              <a:t>Roundup programs are suggested by councils and districts and should be joined in by all units.  Cub Scouts recruited to attend day camp and resident camps, and Boy Scouts to attend long-term camp, are given an exciting introduction to the program.</a:t>
            </a:r>
          </a:p>
          <a:p>
            <a:pPr eaLnBrk="1" hangingPunct="1">
              <a:spcBef>
                <a:spcPts val="300"/>
              </a:spcBef>
              <a:buFont typeface="Arial" charset="0"/>
              <a:buNone/>
            </a:pPr>
            <a:r>
              <a:rPr lang="en-GB">
                <a:latin typeface="Arial" charset="0"/>
                <a:cs typeface="Arial Unicode MS" charset="0"/>
              </a:rPr>
              <a:t>Preventing dropped units is essential for good membership management.</a:t>
            </a:r>
          </a:p>
          <a:p>
            <a:pPr eaLnBrk="1" hangingPunct="1">
              <a:spcBef>
                <a:spcPts val="300"/>
              </a:spcBef>
              <a:buFont typeface="Arial" charset="0"/>
              <a:buNone/>
            </a:pPr>
            <a:r>
              <a:rPr lang="en-GB">
                <a:latin typeface="Arial" charset="0"/>
                <a:cs typeface="Arial Unicode MS" charset="0"/>
              </a:rPr>
              <a:t>Membership for membership’s sake is not the name of the game.  A growing unit is a going unit; recruiting will ensure continuation of the unit, with more boys enjoying the benefits.  Good program is the key to attracting boys.  Boys having fun and excitement in Scouting are our best recruiters.</a:t>
            </a:r>
          </a:p>
          <a:p>
            <a:pPr eaLnBrk="1" hangingPunct="1">
              <a:spcBef>
                <a:spcPts val="300"/>
              </a:spcBef>
              <a:buFont typeface="Arial" charset="0"/>
              <a:buNone/>
            </a:pPr>
            <a:r>
              <a:rPr lang="en-GB">
                <a:latin typeface="Arial" charset="0"/>
                <a:cs typeface="Arial Unicode MS" charset="0"/>
              </a:rPr>
              <a:t>Suggested responses from manual are in following slides.</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EECB7B5-8805-437A-96D4-A98C9761435B}" type="slidenum">
              <a:rPr lang="en-GB"/>
              <a:pPr/>
              <a:t>112</a:t>
            </a:fld>
            <a:endParaRPr lang="en-GB"/>
          </a:p>
        </p:txBody>
      </p:sp>
      <p:sp>
        <p:nvSpPr>
          <p:cNvPr id="21094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0946"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E68188F8-5314-4628-8E01-A7B54D3B2D2E}" type="slidenum">
              <a:rPr lang="en-GB"/>
              <a:pPr/>
              <a:t>113</a:t>
            </a:fld>
            <a:endParaRPr lang="en-GB"/>
          </a:p>
        </p:txBody>
      </p:sp>
      <p:sp>
        <p:nvSpPr>
          <p:cNvPr id="21196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1970" name="Text Box 2"/>
          <p:cNvSpPr txBox="1">
            <a:spLocks noGrp="1" noChangeArrowheads="1"/>
          </p:cNvSpPr>
          <p:nvPr>
            <p:ph type="body"/>
          </p:nvPr>
        </p:nvSpPr>
        <p:spPr bwMode="auto">
          <a:xfrm>
            <a:off x="393700" y="4190935"/>
            <a:ext cx="6045200" cy="4343672"/>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300"/>
              </a:spcBef>
              <a:buFont typeface="Arial" charset="0"/>
              <a:buNone/>
            </a:pPr>
            <a:r>
              <a:rPr lang="en-GB">
                <a:latin typeface="Arial" charset="0"/>
                <a:cs typeface="Arial Unicode MS" charset="0"/>
              </a:rPr>
              <a:t>Membership for membership’s sake is not the name of the game.  A growing unit is a going unit; recruiting will ensure continuation of the unit, with more boys enjoying the benefits.  Good program is the key to attracting boys.  Boys have fun and excitement in Scouting are our best recruiters.</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70795685-CF6C-46DD-AB4D-E689380ABF4C}" type="slidenum">
              <a:rPr lang="en-GB"/>
              <a:pPr/>
              <a:t>114</a:t>
            </a:fld>
            <a:endParaRPr lang="en-GB"/>
          </a:p>
        </p:txBody>
      </p:sp>
      <p:sp>
        <p:nvSpPr>
          <p:cNvPr id="19148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91490" name="Text Box 2"/>
          <p:cNvSpPr txBox="1">
            <a:spLocks noGrp="1" noChangeArrowheads="1"/>
          </p:cNvSpPr>
          <p:nvPr>
            <p:ph type="body"/>
          </p:nvPr>
        </p:nvSpPr>
        <p:spPr bwMode="auto">
          <a:xfrm>
            <a:off x="393700" y="4190936"/>
            <a:ext cx="6045200" cy="3812208"/>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11:45—15 Minutes</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301AA287-B14D-465E-9870-5929A45DD045}" type="slidenum">
              <a:rPr lang="en-GB"/>
              <a:pPr/>
              <a:t>117</a:t>
            </a:fld>
            <a:endParaRPr lang="en-GB"/>
          </a:p>
        </p:txBody>
      </p:sp>
      <p:sp>
        <p:nvSpPr>
          <p:cNvPr id="212993" name="Text Box 1"/>
          <p:cNvSpPr txBox="1">
            <a:spLocks noChangeArrowheads="1"/>
          </p:cNvSpPr>
          <p:nvPr/>
        </p:nvSpPr>
        <p:spPr bwMode="auto">
          <a:xfrm>
            <a:off x="2343150" y="838499"/>
            <a:ext cx="2173288" cy="1600629"/>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2994" name="Text Box 2"/>
          <p:cNvSpPr txBox="1">
            <a:spLocks noGrp="1" noChangeArrowheads="1"/>
          </p:cNvSpPr>
          <p:nvPr>
            <p:ph type="body"/>
          </p:nvPr>
        </p:nvSpPr>
        <p:spPr bwMode="auto">
          <a:xfrm>
            <a:off x="381000" y="2513938"/>
            <a:ext cx="6045200" cy="5715194"/>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lnSpc>
                <a:spcPct val="80000"/>
              </a:lnSpc>
              <a:spcBef>
                <a:spcPts val="300"/>
              </a:spcBef>
              <a:buFont typeface="Arial" charset="0"/>
              <a:buNone/>
            </a:pPr>
            <a:r>
              <a:rPr lang="en-GB" sz="800" b="1">
                <a:latin typeface="Arial" charset="0"/>
                <a:cs typeface="Arial Unicode MS" charset="0"/>
              </a:rPr>
              <a:t>12:35—20 Minutes</a:t>
            </a:r>
          </a:p>
          <a:p>
            <a:pPr eaLnBrk="1" hangingPunct="1">
              <a:lnSpc>
                <a:spcPct val="80000"/>
              </a:lnSpc>
              <a:spcBef>
                <a:spcPct val="0"/>
              </a:spcBef>
            </a:pPr>
            <a:r>
              <a:rPr lang="en-GB" sz="800" b="1">
                <a:cs typeface="Arial Unicode MS" charset="0"/>
              </a:rPr>
              <a:t>	REREGISTRATION CHECKLIST  (Traditional manual reregistration forms)</a:t>
            </a:r>
          </a:p>
          <a:p>
            <a:pPr eaLnBrk="1" hangingPunct="1">
              <a:lnSpc>
                <a:spcPct val="80000"/>
              </a:lnSpc>
              <a:spcBef>
                <a:spcPct val="0"/>
              </a:spcBef>
            </a:pPr>
            <a:r>
              <a:rPr lang="en-GB" sz="800" b="1">
                <a:cs typeface="Arial Unicode MS" charset="0"/>
              </a:rPr>
              <a:t>Adult         Boy	Indiv</a:t>
            </a:r>
          </a:p>
          <a:p>
            <a:pPr eaLnBrk="1" hangingPunct="1">
              <a:lnSpc>
                <a:spcPct val="80000"/>
              </a:lnSpc>
              <a:spcBef>
                <a:spcPct val="0"/>
              </a:spcBef>
            </a:pPr>
            <a:r>
              <a:rPr lang="en-GB" sz="800" b="1">
                <a:cs typeface="Arial Unicode MS" charset="0"/>
              </a:rPr>
              <a:t>Form         Form	Form</a:t>
            </a:r>
            <a:r>
              <a:rPr lang="en-GB" sz="800">
                <a:cs typeface="Arial Unicode MS" charset="0"/>
              </a:rPr>
              <a:t>	*Critical to timely registration</a:t>
            </a:r>
          </a:p>
          <a:p>
            <a:pPr eaLnBrk="1" hangingPunct="1">
              <a:lnSpc>
                <a:spcPct val="80000"/>
              </a:lnSpc>
              <a:spcBef>
                <a:spcPct val="0"/>
              </a:spcBef>
            </a:pPr>
            <a:r>
              <a:rPr lang="en-GB" sz="800">
                <a:cs typeface="Arial Unicode MS" charset="0"/>
              </a:rPr>
              <a:t>(  )              (  )	(  )                        1.	Expiration date and other heading information checked and corrected if necessary.</a:t>
            </a:r>
          </a:p>
          <a:p>
            <a:pPr eaLnBrk="1" hangingPunct="1">
              <a:lnSpc>
                <a:spcPct val="80000"/>
              </a:lnSpc>
              <a:spcBef>
                <a:spcPct val="0"/>
              </a:spcBef>
            </a:pPr>
            <a:r>
              <a:rPr lang="en-GB" sz="800">
                <a:cs typeface="Arial Unicode MS" charset="0"/>
              </a:rPr>
              <a:t>(  )	                            2.  	Boys' Life expiration date corrected if necessary.</a:t>
            </a:r>
          </a:p>
          <a:p>
            <a:pPr eaLnBrk="1" hangingPunct="1">
              <a:lnSpc>
                <a:spcPct val="80000"/>
              </a:lnSpc>
              <a:spcBef>
                <a:spcPct val="0"/>
              </a:spcBef>
            </a:pPr>
            <a:r>
              <a:rPr lang="en-GB" sz="800">
                <a:cs typeface="Arial Unicode MS" charset="0"/>
              </a:rPr>
              <a:t>(  )              (  )	                            3.  	All dropped members crossed out (single line, ball pen).</a:t>
            </a:r>
          </a:p>
          <a:p>
            <a:pPr eaLnBrk="1" hangingPunct="1">
              <a:lnSpc>
                <a:spcPct val="80000"/>
              </a:lnSpc>
              <a:spcBef>
                <a:spcPct val="0"/>
              </a:spcBef>
            </a:pPr>
            <a:r>
              <a:rPr lang="en-GB" sz="800">
                <a:cs typeface="Arial Unicode MS" charset="0"/>
              </a:rPr>
              <a:t>	(  )                       4.*	All registrations not printed or typed on the rosters sent in on an individual application, even</a:t>
            </a:r>
          </a:p>
          <a:p>
            <a:pPr eaLnBrk="1" hangingPunct="1">
              <a:lnSpc>
                <a:spcPct val="80000"/>
              </a:lnSpc>
              <a:spcBef>
                <a:spcPct val="0"/>
              </a:spcBef>
            </a:pPr>
            <a:r>
              <a:rPr lang="en-GB" sz="800">
                <a:cs typeface="Arial Unicode MS" charset="0"/>
              </a:rPr>
              <a:t>		though individual is supposed to be registered.</a:t>
            </a:r>
          </a:p>
          <a:p>
            <a:pPr eaLnBrk="1" hangingPunct="1">
              <a:lnSpc>
                <a:spcPct val="80000"/>
              </a:lnSpc>
              <a:spcBef>
                <a:spcPct val="0"/>
              </a:spcBef>
            </a:pPr>
            <a:r>
              <a:rPr lang="en-GB" sz="800">
                <a:cs typeface="Arial Unicode MS" charset="0"/>
              </a:rPr>
              <a:t>(  )              (  )	(  )                       5.	Check each line for accuracy.  Use real first name, middle initial (normally) and last name.  Make</a:t>
            </a:r>
          </a:p>
          <a:p>
            <a:pPr eaLnBrk="1" hangingPunct="1">
              <a:lnSpc>
                <a:spcPct val="80000"/>
              </a:lnSpc>
              <a:spcBef>
                <a:spcPct val="0"/>
              </a:spcBef>
            </a:pPr>
            <a:r>
              <a:rPr lang="en-GB" sz="800">
                <a:cs typeface="Arial Unicode MS" charset="0"/>
              </a:rPr>
              <a:t>		corrections below printed line.</a:t>
            </a:r>
          </a:p>
          <a:p>
            <a:pPr eaLnBrk="1" hangingPunct="1">
              <a:lnSpc>
                <a:spcPct val="80000"/>
              </a:lnSpc>
              <a:spcBef>
                <a:spcPct val="0"/>
              </a:spcBef>
            </a:pPr>
            <a:r>
              <a:rPr lang="en-GB" sz="800">
                <a:cs typeface="Arial Unicode MS" charset="0"/>
              </a:rPr>
              <a:t>(  )              (  )	(  )                       6.	Mailing address, including box number if appropriate.</a:t>
            </a:r>
          </a:p>
          <a:p>
            <a:pPr eaLnBrk="1" hangingPunct="1">
              <a:lnSpc>
                <a:spcPct val="80000"/>
              </a:lnSpc>
              <a:spcBef>
                <a:spcPct val="0"/>
              </a:spcBef>
            </a:pPr>
            <a:r>
              <a:rPr lang="en-GB" sz="800">
                <a:cs typeface="Arial Unicode MS" charset="0"/>
              </a:rPr>
              <a:t>(  )              (  )	(  )                       7.	Member's date of birth.  Correct for program and position.</a:t>
            </a:r>
          </a:p>
          <a:p>
            <a:pPr eaLnBrk="1" hangingPunct="1">
              <a:lnSpc>
                <a:spcPct val="80000"/>
              </a:lnSpc>
              <a:spcBef>
                <a:spcPct val="0"/>
              </a:spcBef>
            </a:pPr>
            <a:r>
              <a:rPr lang="en-GB" sz="800">
                <a:cs typeface="Arial Unicode MS" charset="0"/>
              </a:rPr>
              <a:t>(  )              (  )	                            8.	Cubs', Scouts' and Varsity's rank.  Venturers' and adults' sex. </a:t>
            </a:r>
          </a:p>
          <a:p>
            <a:pPr eaLnBrk="1" hangingPunct="1">
              <a:lnSpc>
                <a:spcPct val="80000"/>
              </a:lnSpc>
              <a:spcBef>
                <a:spcPct val="0"/>
              </a:spcBef>
            </a:pPr>
            <a:r>
              <a:rPr lang="en-GB" sz="800">
                <a:cs typeface="Arial Unicode MS" charset="0"/>
              </a:rPr>
              <a:t>(  )	(  )                       9.	Adults' positions are correct.</a:t>
            </a:r>
          </a:p>
          <a:p>
            <a:pPr eaLnBrk="1" hangingPunct="1">
              <a:lnSpc>
                <a:spcPct val="80000"/>
              </a:lnSpc>
              <a:spcBef>
                <a:spcPct val="0"/>
              </a:spcBef>
            </a:pPr>
            <a:r>
              <a:rPr lang="en-GB" sz="800">
                <a:cs typeface="Arial Unicode MS" charset="0"/>
              </a:rPr>
              <a:t>(  )	(  )                     10.*	Unit must have a Chartered Organization Representative (CR), Committee Chairman (CC),</a:t>
            </a:r>
          </a:p>
          <a:p>
            <a:pPr eaLnBrk="1" hangingPunct="1">
              <a:lnSpc>
                <a:spcPct val="80000"/>
              </a:lnSpc>
              <a:spcBef>
                <a:spcPct val="0"/>
              </a:spcBef>
            </a:pPr>
            <a:r>
              <a:rPr lang="en-GB" sz="800">
                <a:cs typeface="Arial Unicode MS" charset="0"/>
              </a:rPr>
              <a:t>		minimum of two committee members (MC), Cubmaster/Scoutmaster/Varsity Coach/Venture</a:t>
            </a:r>
          </a:p>
          <a:p>
            <a:pPr eaLnBrk="1" hangingPunct="1">
              <a:lnSpc>
                <a:spcPct val="80000"/>
              </a:lnSpc>
              <a:spcBef>
                <a:spcPct val="0"/>
              </a:spcBef>
            </a:pPr>
            <a:r>
              <a:rPr lang="en-GB" sz="800">
                <a:cs typeface="Arial Unicode MS" charset="0"/>
              </a:rPr>
              <a:t>		Advisor, and packs must have minimum of one Den Leader for Cubs and one Webelos Leader for</a:t>
            </a:r>
          </a:p>
          <a:p>
            <a:pPr eaLnBrk="1" hangingPunct="1">
              <a:lnSpc>
                <a:spcPct val="80000"/>
              </a:lnSpc>
              <a:spcBef>
                <a:spcPct val="0"/>
              </a:spcBef>
            </a:pPr>
            <a:r>
              <a:rPr lang="en-GB" sz="800">
                <a:cs typeface="Arial Unicode MS" charset="0"/>
              </a:rPr>
              <a:t>		Webelos.  No dual registration in same unit except CR as CC or MC.</a:t>
            </a:r>
          </a:p>
          <a:p>
            <a:pPr eaLnBrk="1" hangingPunct="1">
              <a:lnSpc>
                <a:spcPct val="80000"/>
              </a:lnSpc>
              <a:spcBef>
                <a:spcPct val="0"/>
              </a:spcBef>
            </a:pPr>
            <a:r>
              <a:rPr lang="en-GB" sz="800">
                <a:cs typeface="Arial Unicode MS" charset="0"/>
              </a:rPr>
              <a:t>(  )	(  )                     11.	"Multiple" adult registered members' position codes circled with unit where fee paid, or noted on</a:t>
            </a:r>
          </a:p>
          <a:p>
            <a:pPr eaLnBrk="1" hangingPunct="1">
              <a:lnSpc>
                <a:spcPct val="80000"/>
              </a:lnSpc>
              <a:spcBef>
                <a:spcPct val="0"/>
              </a:spcBef>
            </a:pPr>
            <a:r>
              <a:rPr lang="en-GB" sz="800">
                <a:cs typeface="Arial Unicode MS" charset="0"/>
              </a:rPr>
              <a:t>		application.  Multiple Scout/ Varsity/Venturer, write “multiple” plain language below the name,</a:t>
            </a:r>
          </a:p>
          <a:p>
            <a:pPr eaLnBrk="1" hangingPunct="1">
              <a:lnSpc>
                <a:spcPct val="80000"/>
              </a:lnSpc>
              <a:spcBef>
                <a:spcPct val="0"/>
              </a:spcBef>
            </a:pPr>
            <a:r>
              <a:rPr lang="en-GB" sz="800">
                <a:cs typeface="Arial Unicode MS" charset="0"/>
              </a:rPr>
              <a:t>		with the unit where the fee is paid.</a:t>
            </a:r>
          </a:p>
          <a:p>
            <a:pPr eaLnBrk="1" hangingPunct="1">
              <a:lnSpc>
                <a:spcPct val="80000"/>
              </a:lnSpc>
              <a:spcBef>
                <a:spcPct val="0"/>
              </a:spcBef>
            </a:pPr>
            <a:r>
              <a:rPr lang="en-GB" sz="800">
                <a:cs typeface="Arial Unicode MS" charset="0"/>
              </a:rPr>
              <a:t>(  )              (  )	(  )                     12.	Boys' Life column marked with a Y in accordance with instructions.</a:t>
            </a:r>
          </a:p>
          <a:p>
            <a:pPr eaLnBrk="1" hangingPunct="1">
              <a:lnSpc>
                <a:spcPct val="80000"/>
              </a:lnSpc>
              <a:spcBef>
                <a:spcPct val="0"/>
              </a:spcBef>
            </a:pPr>
            <a:r>
              <a:rPr lang="en-GB" sz="800">
                <a:cs typeface="Arial Unicode MS" charset="0"/>
              </a:rPr>
              <a:t>(  )              (  )	(  )                     13.	Available telephone numbers listed (B or H)</a:t>
            </a:r>
          </a:p>
          <a:p>
            <a:pPr eaLnBrk="1" hangingPunct="1">
              <a:lnSpc>
                <a:spcPct val="80000"/>
              </a:lnSpc>
              <a:spcBef>
                <a:spcPct val="0"/>
              </a:spcBef>
            </a:pPr>
            <a:r>
              <a:rPr lang="en-GB" sz="800">
                <a:cs typeface="Arial Unicode MS" charset="0"/>
              </a:rPr>
              <a:t>	(  )                     14.*	All Cub, Scout, Varsity applications signed by parent.</a:t>
            </a:r>
          </a:p>
          <a:p>
            <a:pPr eaLnBrk="1" hangingPunct="1">
              <a:lnSpc>
                <a:spcPct val="80000"/>
              </a:lnSpc>
              <a:spcBef>
                <a:spcPct val="0"/>
              </a:spcBef>
            </a:pPr>
            <a:r>
              <a:rPr lang="en-GB" sz="800">
                <a:cs typeface="Arial Unicode MS" charset="0"/>
              </a:rPr>
              <a:t>                   (  )	                          15.*	Unit leader signature on youth roster.</a:t>
            </a:r>
          </a:p>
          <a:p>
            <a:pPr eaLnBrk="1" hangingPunct="1">
              <a:lnSpc>
                <a:spcPct val="80000"/>
              </a:lnSpc>
              <a:spcBef>
                <a:spcPct val="0"/>
              </a:spcBef>
            </a:pPr>
            <a:r>
              <a:rPr lang="en-GB" sz="800">
                <a:cs typeface="Arial Unicode MS" charset="0"/>
              </a:rPr>
              <a:t>	(  )                     16.*	Unit leader signature on individual youth applications.</a:t>
            </a:r>
          </a:p>
          <a:p>
            <a:pPr eaLnBrk="1" hangingPunct="1">
              <a:lnSpc>
                <a:spcPct val="80000"/>
              </a:lnSpc>
              <a:spcBef>
                <a:spcPct val="0"/>
              </a:spcBef>
            </a:pPr>
            <a:r>
              <a:rPr lang="en-GB" sz="800">
                <a:cs typeface="Arial Unicode MS" charset="0"/>
              </a:rPr>
              <a:t>	(  )                     17.	Unit number on all individual applications.</a:t>
            </a:r>
          </a:p>
          <a:p>
            <a:pPr eaLnBrk="1" hangingPunct="1">
              <a:lnSpc>
                <a:spcPct val="80000"/>
              </a:lnSpc>
              <a:spcBef>
                <a:spcPct val="0"/>
              </a:spcBef>
            </a:pPr>
            <a:r>
              <a:rPr lang="en-GB" sz="800">
                <a:cs typeface="Arial Unicode MS" charset="0"/>
              </a:rPr>
              <a:t>	(  )                     18.*	Adult and Venturer individual applications signed by member.</a:t>
            </a:r>
          </a:p>
          <a:p>
            <a:pPr eaLnBrk="1" hangingPunct="1">
              <a:lnSpc>
                <a:spcPct val="80000"/>
              </a:lnSpc>
              <a:spcBef>
                <a:spcPct val="0"/>
              </a:spcBef>
            </a:pPr>
            <a:r>
              <a:rPr lang="en-GB" sz="800">
                <a:cs typeface="Arial Unicode MS" charset="0"/>
              </a:rPr>
              <a:t>(  )	                          19.	Check:  Disability code, 100% Boy’s Life YES/NO, On Time YES/NO.</a:t>
            </a:r>
          </a:p>
          <a:p>
            <a:pPr eaLnBrk="1" hangingPunct="1">
              <a:lnSpc>
                <a:spcPct val="80000"/>
              </a:lnSpc>
              <a:spcBef>
                <a:spcPct val="0"/>
              </a:spcBef>
            </a:pPr>
            <a:r>
              <a:rPr lang="en-GB" sz="800">
                <a:cs typeface="Arial Unicode MS" charset="0"/>
              </a:rPr>
              <a:t>(  )	                          20.	Chartered partner name and full address correct.</a:t>
            </a:r>
          </a:p>
          <a:p>
            <a:pPr eaLnBrk="1" hangingPunct="1">
              <a:lnSpc>
                <a:spcPct val="80000"/>
              </a:lnSpc>
              <a:spcBef>
                <a:spcPct val="0"/>
              </a:spcBef>
            </a:pPr>
            <a:r>
              <a:rPr lang="en-GB" sz="800">
                <a:cs typeface="Arial Unicode MS" charset="0"/>
              </a:rPr>
              <a:t>(  )	                          21.	Executive officer's name, title, and address correct.</a:t>
            </a:r>
          </a:p>
          <a:p>
            <a:pPr eaLnBrk="1" hangingPunct="1">
              <a:lnSpc>
                <a:spcPct val="80000"/>
              </a:lnSpc>
              <a:spcBef>
                <a:spcPct val="0"/>
              </a:spcBef>
            </a:pPr>
            <a:r>
              <a:rPr lang="en-GB" sz="800">
                <a:cs typeface="Arial Unicode MS" charset="0"/>
              </a:rPr>
              <a:t>(  )	                          22.*	Executive officer's signature on adult roster.</a:t>
            </a:r>
          </a:p>
          <a:p>
            <a:pPr eaLnBrk="1" hangingPunct="1">
              <a:lnSpc>
                <a:spcPct val="80000"/>
              </a:lnSpc>
              <a:spcBef>
                <a:spcPct val="0"/>
              </a:spcBef>
            </a:pPr>
            <a:r>
              <a:rPr lang="en-GB" sz="800">
                <a:cs typeface="Arial Unicode MS" charset="0"/>
              </a:rPr>
              <a:t>	(  )                     23.*	Executive officer's or CR's signature on individual adult applications.</a:t>
            </a:r>
          </a:p>
          <a:p>
            <a:pPr eaLnBrk="1" hangingPunct="1">
              <a:lnSpc>
                <a:spcPct val="80000"/>
              </a:lnSpc>
              <a:spcBef>
                <a:spcPct val="0"/>
              </a:spcBef>
            </a:pPr>
            <a:r>
              <a:rPr lang="en-GB" sz="800">
                <a:cs typeface="Arial Unicode MS" charset="0"/>
              </a:rPr>
              <a:t>(  )	                          24.	Number of youth and adult Boys' Life subscriptions, BL fees.</a:t>
            </a:r>
          </a:p>
          <a:p>
            <a:pPr eaLnBrk="1" hangingPunct="1">
              <a:lnSpc>
                <a:spcPct val="80000"/>
              </a:lnSpc>
              <a:spcBef>
                <a:spcPct val="0"/>
              </a:spcBef>
            </a:pPr>
            <a:r>
              <a:rPr lang="en-GB" sz="800">
                <a:cs typeface="Arial Unicode MS" charset="0"/>
              </a:rPr>
              <a:t>(  )	                          25.	Number of paid youth and fees, number of paid adults and fees, total fees (including $20 charter</a:t>
            </a:r>
          </a:p>
          <a:p>
            <a:pPr eaLnBrk="1" hangingPunct="1">
              <a:lnSpc>
                <a:spcPct val="80000"/>
              </a:lnSpc>
              <a:spcBef>
                <a:spcPct val="0"/>
              </a:spcBef>
            </a:pPr>
            <a:r>
              <a:rPr lang="en-GB" sz="800">
                <a:cs typeface="Arial Unicode MS" charset="0"/>
              </a:rPr>
              <a:t>		fee).  Number of multiple adults and youth.</a:t>
            </a:r>
          </a:p>
          <a:p>
            <a:pPr eaLnBrk="1" hangingPunct="1">
              <a:lnSpc>
                <a:spcPct val="80000"/>
              </a:lnSpc>
              <a:spcBef>
                <a:spcPct val="0"/>
              </a:spcBef>
            </a:pPr>
            <a:r>
              <a:rPr lang="en-GB" sz="800">
                <a:cs typeface="Arial Unicode MS" charset="0"/>
              </a:rPr>
              <a:t>(  )	                          26.*	Council certification - commissioner signature.</a:t>
            </a:r>
          </a:p>
          <a:p>
            <a:pPr eaLnBrk="1" hangingPunct="1">
              <a:lnSpc>
                <a:spcPct val="80000"/>
              </a:lnSpc>
              <a:spcBef>
                <a:spcPct val="0"/>
              </a:spcBef>
            </a:pPr>
            <a:r>
              <a:rPr lang="en-GB" sz="800">
                <a:cs typeface="Arial Unicode MS" charset="0"/>
              </a:rPr>
              <a:t>[  ] (special form)	                          26a.	Quality Unit worksheet completed - unit leader and commissioner signature</a:t>
            </a:r>
          </a:p>
          <a:p>
            <a:pPr eaLnBrk="1" hangingPunct="1">
              <a:lnSpc>
                <a:spcPct val="80000"/>
              </a:lnSpc>
              <a:spcBef>
                <a:spcPct val="0"/>
              </a:spcBef>
            </a:pPr>
            <a:r>
              <a:rPr lang="en-GB" sz="800">
                <a:cs typeface="Arial Unicode MS" charset="0"/>
              </a:rPr>
              <a:t>(  )	                          27.*	Check attached, made out to your local council</a:t>
            </a:r>
          </a:p>
          <a:p>
            <a:pPr eaLnBrk="1" hangingPunct="1">
              <a:lnSpc>
                <a:spcPct val="80000"/>
              </a:lnSpc>
              <a:spcBef>
                <a:spcPct val="0"/>
              </a:spcBef>
            </a:pPr>
            <a:r>
              <a:rPr lang="en-GB" sz="800">
                <a:cs typeface="Arial Unicode MS" charset="0"/>
              </a:rPr>
              <a:t>(  )	                          28.	Turned in on charter night.</a:t>
            </a:r>
          </a:p>
          <a:p>
            <a:pPr eaLnBrk="1" hangingPunct="1">
              <a:lnSpc>
                <a:spcPct val="80000"/>
              </a:lnSpc>
              <a:spcBef>
                <a:spcPct val="0"/>
              </a:spcBef>
            </a:pPr>
            <a:endParaRPr lang="en-GB" sz="800">
              <a:cs typeface="Arial Unicode MS" charset="0"/>
            </a:endParaRPr>
          </a:p>
          <a:p>
            <a:pPr eaLnBrk="1" hangingPunct="1">
              <a:lnSpc>
                <a:spcPct val="80000"/>
              </a:lnSpc>
              <a:spcBef>
                <a:spcPct val="0"/>
              </a:spcBef>
            </a:pPr>
            <a:r>
              <a:rPr lang="en-GB" sz="800">
                <a:cs typeface="Arial Unicode MS" charset="0"/>
              </a:rPr>
              <a:t>Your Unit Commissioner, Assistant/District Commissioner, and District Executive are your resources, in that order, if you need help.  Call them.  Send this charter in through them, do not send it directly to the council office.</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BC48F5C-C4E8-491F-8B47-D22D707215F8}" type="slidenum">
              <a:rPr lang="en-GB"/>
              <a:pPr/>
              <a:t>118</a:t>
            </a:fld>
            <a:endParaRPr lang="en-GB"/>
          </a:p>
        </p:txBody>
      </p:sp>
      <p:sp>
        <p:nvSpPr>
          <p:cNvPr id="21401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401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(CF pp. 37-47)</a:t>
            </a:r>
          </a:p>
          <a:p>
            <a:pPr eaLnBrk="1" hangingPunct="1">
              <a:spcBef>
                <a:spcPts val="450"/>
              </a:spcBef>
              <a:buFont typeface="Arial" charset="0"/>
              <a:buNone/>
            </a:pPr>
            <a:r>
              <a:rPr lang="en-GB">
                <a:latin typeface="Arial" charset="0"/>
                <a:cs typeface="Arial Unicode MS" charset="0"/>
              </a:rPr>
              <a:t>This was my initial statement to district commissioners when I became Conquistador Council Commissioner in 1982.  It is a philosophy of service.  If we do our jobs right all year long, all we have to do is complete a few papers.</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4DF1768C-6E38-4D9B-AD89-5A16C539BEF7}" type="slidenum">
              <a:rPr lang="en-GB"/>
              <a:pPr/>
              <a:t>119</a:t>
            </a:fld>
            <a:endParaRPr lang="en-GB"/>
          </a:p>
        </p:txBody>
      </p:sp>
      <p:sp>
        <p:nvSpPr>
          <p:cNvPr id="21504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5042"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66F5255-2705-41A6-B541-97D9728D97F7}" type="slidenum">
              <a:rPr lang="en-GB"/>
              <a:pPr/>
              <a:t>120</a:t>
            </a:fld>
            <a:endParaRPr lang="en-GB"/>
          </a:p>
        </p:txBody>
      </p:sp>
      <p:sp>
        <p:nvSpPr>
          <p:cNvPr id="21606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606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We have events scheduled for nearly five months before and after rechartering time</a:t>
            </a: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endParaRPr lang="en-GB">
              <a:latin typeface="Arial" charset="0"/>
              <a:cs typeface="Arial Unicode MS" charset="0"/>
            </a:endParaRPr>
          </a:p>
          <a:p>
            <a:pPr eaLnBrk="1" hangingPunct="1">
              <a:spcBef>
                <a:spcPts val="450"/>
              </a:spcBef>
              <a:buFont typeface="Arial" charset="0"/>
              <a:buNone/>
            </a:pPr>
            <a:r>
              <a:rPr lang="en-GB">
                <a:latin typeface="Arial" charset="0"/>
                <a:cs typeface="Arial Unicode MS" charset="0"/>
              </a:rPr>
              <a:t>Note:  Some slides are redundant here, and may be deleted if desired.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4CF3144A-3F44-40E8-BA3D-5A3A11081B66}" type="slidenum">
              <a:rPr lang="en-GB">
                <a:solidFill>
                  <a:prstClr val="black"/>
                </a:solidFill>
              </a:rPr>
              <a:pPr/>
              <a:t>9</a:t>
            </a:fld>
            <a:endParaRPr lang="en-GB">
              <a:solidFill>
                <a:prstClr val="black"/>
              </a:solidFill>
            </a:endParaRPr>
          </a:p>
        </p:txBody>
      </p:sp>
      <p:sp>
        <p:nvSpPr>
          <p:cNvPr id="13107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13107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dirty="0" smtClean="0"/>
              <a:t>To promote, through cooperation with other agencies, the ability of youth to do things for themselves and others, and to teach youth patriotism, courage, self-reliance, and kindred virtues</a:t>
            </a:r>
            <a:endParaRPr lang="en-GB" b="1" dirty="0">
              <a:latin typeface="Arial" charset="0"/>
              <a:cs typeface="Arial Unicode MS"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178" y="694918"/>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9F7221CD-1A0C-4D96-B71C-257957BE9A08}" type="slidenum">
              <a:rPr lang="en-GB"/>
              <a:pPr/>
              <a:t>121</a:t>
            </a:fld>
            <a:endParaRPr lang="en-GB"/>
          </a:p>
        </p:txBody>
      </p:sp>
      <p:sp>
        <p:nvSpPr>
          <p:cNvPr id="21708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709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Here is an overview of the actions taken at each stage.  We will expand on them in the next slides</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087BFBD-ECA4-485D-9B92-CF4FA32BFF4E}" type="slidenum">
              <a:rPr lang="en-GB"/>
              <a:pPr/>
              <a:t>122</a:t>
            </a:fld>
            <a:endParaRPr lang="en-GB"/>
          </a:p>
        </p:txBody>
      </p:sp>
      <p:sp>
        <p:nvSpPr>
          <p:cNvPr id="21913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913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Ask for an actual inventory.  Now is the time to reactivate boys, and know where every dropout has gone, and why.</a:t>
            </a:r>
          </a:p>
          <a:p>
            <a:pPr eaLnBrk="1" hangingPunct="1">
              <a:spcBef>
                <a:spcPts val="450"/>
              </a:spcBef>
              <a:buFont typeface="Arial" charset="0"/>
              <a:buNone/>
            </a:pPr>
            <a:r>
              <a:rPr lang="en-GB">
                <a:latin typeface="Arial" charset="0"/>
                <a:cs typeface="Arial Unicode MS" charset="0"/>
              </a:rPr>
              <a:t>Set up a charter review meeting</a:t>
            </a:r>
          </a:p>
          <a:p>
            <a:pPr eaLnBrk="1" hangingPunct="1">
              <a:spcBef>
                <a:spcPts val="450"/>
              </a:spcBef>
              <a:buFont typeface="Arial" charset="0"/>
              <a:buNone/>
            </a:pPr>
            <a:r>
              <a:rPr lang="en-GB">
                <a:latin typeface="Arial" charset="0"/>
                <a:cs typeface="Arial Unicode MS" charset="0"/>
              </a:rPr>
              <a:t>	Usually regular committee meeting</a:t>
            </a:r>
          </a:p>
          <a:p>
            <a:pPr eaLnBrk="1" hangingPunct="1">
              <a:spcBef>
                <a:spcPts val="450"/>
              </a:spcBef>
              <a:buFont typeface="Arial" charset="0"/>
              <a:buNone/>
            </a:pPr>
            <a:r>
              <a:rPr lang="en-GB">
                <a:latin typeface="Arial" charset="0"/>
                <a:cs typeface="Arial Unicode MS" charset="0"/>
              </a:rPr>
              <a:t>Arrange for a uniform inspection</a:t>
            </a:r>
          </a:p>
          <a:p>
            <a:pPr eaLnBrk="1" hangingPunct="1">
              <a:spcBef>
                <a:spcPts val="450"/>
              </a:spcBef>
              <a:buFont typeface="Arial" charset="0"/>
              <a:buNone/>
            </a:pPr>
            <a:r>
              <a:rPr lang="en-GB">
                <a:latin typeface="Arial" charset="0"/>
                <a:cs typeface="Arial Unicode MS" charset="0"/>
              </a:rPr>
              <a:t>	Give plenty of notice so boys (and adults) can prepare</a:t>
            </a:r>
          </a:p>
          <a:p>
            <a:pPr eaLnBrk="1" hangingPunct="1">
              <a:spcBef>
                <a:spcPts val="450"/>
              </a:spcBef>
              <a:buFont typeface="Arial" charset="0"/>
              <a:buNone/>
            </a:pPr>
            <a:r>
              <a:rPr lang="en-GB">
                <a:latin typeface="Arial" charset="0"/>
                <a:cs typeface="Arial Unicode MS" charset="0"/>
              </a:rPr>
              <a:t>	</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0BB32E47-5422-4998-B8CF-7B03D5A1114E}" type="slidenum">
              <a:rPr lang="en-GB"/>
              <a:pPr/>
              <a:t>123</a:t>
            </a:fld>
            <a:endParaRPr lang="en-GB"/>
          </a:p>
        </p:txBody>
      </p:sp>
      <p:sp>
        <p:nvSpPr>
          <p:cNvPr id="22016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0162" name="Rectangle 2"/>
          <p:cNvSpPr txBox="1">
            <a:spLocks noGrp="1" noChangeArrowheads="1"/>
          </p:cNvSpPr>
          <p:nvPr>
            <p:ph type="body"/>
          </p:nvPr>
        </p:nvSpPr>
        <p:spPr bwMode="auto">
          <a:xfrm>
            <a:off x="685800" y="4343673"/>
            <a:ext cx="5486400" cy="412547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D5FD81F7-FE84-4364-9E99-C7DC49C0F497}" type="slidenum">
              <a:rPr lang="en-GB"/>
              <a:pPr/>
              <a:t>124</a:t>
            </a:fld>
            <a:endParaRPr lang="en-GB"/>
          </a:p>
        </p:txBody>
      </p:sp>
      <p:sp>
        <p:nvSpPr>
          <p:cNvPr id="22118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118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Review which boys will recharter, what is needed to get them</a:t>
            </a:r>
          </a:p>
          <a:p>
            <a:pPr eaLnBrk="1" hangingPunct="1">
              <a:spcBef>
                <a:spcPts val="450"/>
              </a:spcBef>
              <a:buFont typeface="Arial" charset="0"/>
              <a:buNone/>
            </a:pPr>
            <a:r>
              <a:rPr lang="en-GB">
                <a:latin typeface="Arial" charset="0"/>
                <a:cs typeface="Arial Unicode MS" charset="0"/>
              </a:rPr>
              <a:t>Review which adults will recharter.  Do we need more adult leadership for the unit?</a:t>
            </a:r>
          </a:p>
          <a:p>
            <a:pPr eaLnBrk="1" hangingPunct="1">
              <a:spcBef>
                <a:spcPts val="450"/>
              </a:spcBef>
              <a:buFont typeface="Arial" charset="0"/>
              <a:buNone/>
            </a:pPr>
            <a:r>
              <a:rPr lang="en-GB">
                <a:latin typeface="Arial" charset="0"/>
                <a:cs typeface="Arial Unicode MS" charset="0"/>
              </a:rPr>
              <a:t>Where is the money coming from?  If there is a money problem, solve it, but sell the unit budget plan for next year.</a:t>
            </a:r>
          </a:p>
          <a:p>
            <a:pPr eaLnBrk="1" hangingPunct="1">
              <a:spcBef>
                <a:spcPts val="450"/>
              </a:spcBef>
              <a:buFont typeface="Arial" charset="0"/>
              <a:buNone/>
            </a:pPr>
            <a:r>
              <a:rPr lang="en-GB">
                <a:latin typeface="Arial" charset="0"/>
                <a:cs typeface="Arial Unicode MS" charset="0"/>
              </a:rPr>
              <a:t>Arrange for chartered organization head approval</a:t>
            </a:r>
          </a:p>
          <a:p>
            <a:pPr eaLnBrk="1" hangingPunct="1">
              <a:spcBef>
                <a:spcPts val="450"/>
              </a:spcBef>
              <a:buFont typeface="Arial" charset="0"/>
              <a:buNone/>
            </a:pPr>
            <a:r>
              <a:rPr lang="en-GB">
                <a:latin typeface="Arial" charset="0"/>
                <a:cs typeface="Arial Unicode MS" charset="0"/>
              </a:rPr>
              <a:t>Review Quality Unit status.  Seek commitment to qualify on all 10 QU requirements (if possible)</a:t>
            </a:r>
          </a:p>
          <a:p>
            <a:pPr eaLnBrk="1" hangingPunct="1">
              <a:spcBef>
                <a:spcPts val="450"/>
              </a:spcBef>
              <a:buFont typeface="Arial" charset="0"/>
              <a:buNone/>
            </a:pPr>
            <a:r>
              <a:rPr lang="en-GB">
                <a:latin typeface="Arial" charset="0"/>
                <a:cs typeface="Arial Unicode MS" charset="0"/>
              </a:rPr>
              <a:t>Review last year’s program.  Ask for successes and shortfalls.  Look toward next years program, to build on success and avoid pitfalls.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40D605D-7039-4BE1-8546-9575B9B6AD93}" type="slidenum">
              <a:rPr lang="en-GB"/>
              <a:pPr/>
              <a:t>125</a:t>
            </a:fld>
            <a:endParaRPr lang="en-GB"/>
          </a:p>
        </p:txBody>
      </p:sp>
      <p:sp>
        <p:nvSpPr>
          <p:cNvPr id="22220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221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Charter turn-in nights may vary by council, as much as 45 days in advance.  </a:t>
            </a:r>
          </a:p>
          <a:p>
            <a:pPr eaLnBrk="1" hangingPunct="1">
              <a:spcBef>
                <a:spcPts val="450"/>
              </a:spcBef>
              <a:buFont typeface="Arial" charset="0"/>
              <a:buNone/>
            </a:pPr>
            <a:r>
              <a:rPr lang="en-GB">
                <a:latin typeface="Arial" charset="0"/>
                <a:cs typeface="Arial Unicode MS" charset="0"/>
              </a:rPr>
              <a:t>Charters must be complete, with signatures and fees, on turn-in night.</a:t>
            </a:r>
          </a:p>
          <a:p>
            <a:pPr eaLnBrk="1" hangingPunct="1">
              <a:spcBef>
                <a:spcPts val="450"/>
              </a:spcBef>
              <a:buFont typeface="Arial" charset="0"/>
              <a:buNone/>
            </a:pPr>
            <a:r>
              <a:rPr lang="en-GB">
                <a:latin typeface="Arial" charset="0"/>
                <a:cs typeface="Arial Unicode MS" charset="0"/>
              </a:rPr>
              <a:t>NOTE: A ScoutNet charter must be printed final with the signature page, and signed, before it may be turned in.  Allow time to get the IH and unit leader signature.  Corrections after the final printing may be made as on the manual charter.</a:t>
            </a:r>
          </a:p>
          <a:p>
            <a:pPr eaLnBrk="1" hangingPunct="1">
              <a:spcBef>
                <a:spcPts val="450"/>
              </a:spcBef>
              <a:buFont typeface="Arial" charset="0"/>
              <a:buNone/>
            </a:pPr>
            <a:r>
              <a:rPr lang="en-GB">
                <a:latin typeface="Arial" charset="0"/>
                <a:cs typeface="Arial Unicode MS" charset="0"/>
              </a:rPr>
              <a:t>A </a:t>
            </a:r>
            <a:r>
              <a:rPr lang="en-GB" i="1">
                <a:latin typeface="Arial" charset="0"/>
                <a:cs typeface="Arial Unicode MS" charset="0"/>
              </a:rPr>
              <a:t>knowledgeable</a:t>
            </a:r>
            <a:r>
              <a:rPr lang="en-GB">
                <a:latin typeface="Arial" charset="0"/>
                <a:cs typeface="Arial Unicode MS" charset="0"/>
              </a:rPr>
              <a:t> commissioner must audit each charter when it is turned in.</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84F483BB-DA77-4515-8B56-1F113E56E0D3}" type="slidenum">
              <a:rPr lang="en-GB"/>
              <a:pPr/>
              <a:t>126</a:t>
            </a:fld>
            <a:endParaRPr lang="en-GB"/>
          </a:p>
        </p:txBody>
      </p:sp>
      <p:sp>
        <p:nvSpPr>
          <p:cNvPr id="223233"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3234"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If the unit is not already 100%</a:t>
            </a:r>
            <a:r>
              <a:rPr lang="en-GB" i="1">
                <a:latin typeface="Arial" charset="0"/>
                <a:cs typeface="Arial Unicode MS" charset="0"/>
              </a:rPr>
              <a:t>Boy’s Life,</a:t>
            </a:r>
            <a:r>
              <a:rPr lang="en-GB">
                <a:latin typeface="Arial" charset="0"/>
                <a:cs typeface="Arial Unicode MS" charset="0"/>
              </a:rPr>
              <a:t> then discuss how to do so at the next charter renewal, at least six months in advance.  If it is 100%, confirm that it will remain 100%.</a:t>
            </a:r>
          </a:p>
          <a:p>
            <a:pPr eaLnBrk="1" hangingPunct="1">
              <a:spcBef>
                <a:spcPts val="450"/>
              </a:spcBef>
              <a:buFont typeface="Arial" charset="0"/>
              <a:buNone/>
            </a:pPr>
            <a:r>
              <a:rPr lang="en-GB">
                <a:latin typeface="Arial" charset="0"/>
                <a:cs typeface="Arial Unicode MS" charset="0"/>
              </a:rPr>
              <a:t>The unit leader is busy.  Have a committee member follow up on boys that are inactive and may drop.</a:t>
            </a:r>
          </a:p>
          <a:p>
            <a:pPr eaLnBrk="1" hangingPunct="1">
              <a:spcBef>
                <a:spcPts val="450"/>
              </a:spcBef>
              <a:buFont typeface="Arial" charset="0"/>
              <a:buNone/>
            </a:pPr>
            <a:r>
              <a:rPr lang="en-GB">
                <a:latin typeface="Arial" charset="0"/>
                <a:cs typeface="Arial Unicode MS" charset="0"/>
              </a:rPr>
              <a:t>If you visit the committee meetings each quarter, discuss progress toward Quality Unit each time.  This is especially important when it is marginal or unlikely they will make it.  Some very active units need only hear it mentioned once or twice, because they will earn it naturally.</a:t>
            </a:r>
          </a:p>
          <a:p>
            <a:pPr eaLnBrk="1" hangingPunct="1">
              <a:spcBef>
                <a:spcPts val="450"/>
              </a:spcBef>
              <a:buFont typeface="Arial" charset="0"/>
              <a:buNone/>
            </a:pPr>
            <a:r>
              <a:rPr lang="en-GB">
                <a:latin typeface="Arial" charset="0"/>
                <a:cs typeface="Arial Unicode MS" charset="0"/>
              </a:rPr>
              <a:t>Sometimes it is less work for the commissioner to offer to actually fill out the charter renewal forms, rather than train a unit person to do so.  You should be the expert.  Tell the unit what we need to know to fill out the forms, then sit down with the secretary or unit leader and do it.</a:t>
            </a:r>
          </a:p>
          <a:p>
            <a:pPr eaLnBrk="1" hangingPunct="1">
              <a:spcBef>
                <a:spcPts val="450"/>
              </a:spcBef>
              <a:buFont typeface="Arial" charset="0"/>
              <a:buNone/>
            </a:pPr>
            <a:r>
              <a:rPr lang="en-GB">
                <a:latin typeface="Arial" charset="0"/>
                <a:cs typeface="Arial Unicode MS" charset="0"/>
              </a:rPr>
              <a:t>On slide 87 is a comprehensive charter renewal checklist which some people have found useful.  This is more appropriate for paper rechartering.</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36DACB0-5F04-4D65-B4DF-AE68893C1A7C}" type="slidenum">
              <a:rPr lang="en-GB"/>
              <a:pPr/>
              <a:t>127</a:t>
            </a:fld>
            <a:endParaRPr lang="en-GB"/>
          </a:p>
        </p:txBody>
      </p:sp>
      <p:sp>
        <p:nvSpPr>
          <p:cNvPr id="224257"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4258"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(CF p. 46-47)</a:t>
            </a:r>
          </a:p>
          <a:p>
            <a:pPr eaLnBrk="1" hangingPunct="1">
              <a:spcBef>
                <a:spcPts val="450"/>
              </a:spcBef>
              <a:buFont typeface="Arial" charset="0"/>
              <a:buNone/>
            </a:pPr>
            <a:r>
              <a:rPr lang="en-GB">
                <a:latin typeface="Arial" charset="0"/>
                <a:cs typeface="Arial Unicode MS" charset="0"/>
              </a:rPr>
              <a:t>Present the charter to the chartered partner</a:t>
            </a:r>
          </a:p>
          <a:p>
            <a:pPr eaLnBrk="1" hangingPunct="1">
              <a:spcBef>
                <a:spcPts val="450"/>
              </a:spcBef>
              <a:buFont typeface="Arial" charset="0"/>
              <a:buNone/>
            </a:pPr>
            <a:r>
              <a:rPr lang="en-GB">
                <a:latin typeface="Arial" charset="0"/>
                <a:cs typeface="Arial Unicode MS" charset="0"/>
              </a:rPr>
              <a:t>	Church:  at worship service</a:t>
            </a:r>
          </a:p>
          <a:p>
            <a:pPr eaLnBrk="1" hangingPunct="1">
              <a:spcBef>
                <a:spcPts val="450"/>
              </a:spcBef>
              <a:buFont typeface="Arial" charset="0"/>
              <a:buNone/>
            </a:pPr>
            <a:r>
              <a:rPr lang="en-GB">
                <a:latin typeface="Arial" charset="0"/>
                <a:cs typeface="Arial Unicode MS" charset="0"/>
              </a:rPr>
              <a:t>	Service club:  at meeting</a:t>
            </a:r>
          </a:p>
          <a:p>
            <a:pPr eaLnBrk="1" hangingPunct="1">
              <a:spcBef>
                <a:spcPts val="450"/>
              </a:spcBef>
              <a:buFont typeface="Arial" charset="0"/>
              <a:buNone/>
            </a:pPr>
            <a:r>
              <a:rPr lang="en-GB">
                <a:latin typeface="Arial" charset="0"/>
                <a:cs typeface="Arial Unicode MS" charset="0"/>
              </a:rPr>
              <a:t>	School:  at school assembly; PTA/PTO: at meeting</a:t>
            </a:r>
          </a:p>
          <a:p>
            <a:pPr eaLnBrk="1" hangingPunct="1">
              <a:spcBef>
                <a:spcPts val="450"/>
              </a:spcBef>
              <a:buFont typeface="Arial" charset="0"/>
              <a:buNone/>
            </a:pPr>
            <a:r>
              <a:rPr lang="en-GB">
                <a:latin typeface="Arial" charset="0"/>
                <a:cs typeface="Arial Unicode MS" charset="0"/>
              </a:rPr>
              <a:t>Present the charter to the unit</a:t>
            </a:r>
          </a:p>
          <a:p>
            <a:pPr eaLnBrk="1" hangingPunct="1">
              <a:spcBef>
                <a:spcPts val="450"/>
              </a:spcBef>
              <a:buFont typeface="Arial" charset="0"/>
              <a:buNone/>
            </a:pPr>
            <a:r>
              <a:rPr lang="en-GB">
                <a:latin typeface="Arial" charset="0"/>
                <a:cs typeface="Arial Unicode MS" charset="0"/>
              </a:rPr>
              <a:t>	At pack meeting</a:t>
            </a:r>
          </a:p>
          <a:p>
            <a:pPr eaLnBrk="1" hangingPunct="1">
              <a:spcBef>
                <a:spcPts val="450"/>
              </a:spcBef>
              <a:buFont typeface="Arial" charset="0"/>
              <a:buNone/>
            </a:pPr>
            <a:r>
              <a:rPr lang="en-GB">
                <a:latin typeface="Arial" charset="0"/>
                <a:cs typeface="Arial Unicode MS" charset="0"/>
              </a:rPr>
              <a:t>	At troop court of honor</a:t>
            </a:r>
          </a:p>
          <a:p>
            <a:pPr eaLnBrk="1" hangingPunct="1">
              <a:spcBef>
                <a:spcPts val="450"/>
              </a:spcBef>
              <a:buFont typeface="Arial" charset="0"/>
              <a:buNone/>
            </a:pPr>
            <a:r>
              <a:rPr lang="en-GB">
                <a:latin typeface="Arial" charset="0"/>
                <a:cs typeface="Arial Unicode MS" charset="0"/>
              </a:rPr>
              <a:t>Include Quality Unit ribbon</a:t>
            </a:r>
          </a:p>
          <a:p>
            <a:pPr eaLnBrk="1" hangingPunct="1">
              <a:spcBef>
                <a:spcPts val="450"/>
              </a:spcBef>
              <a:buFont typeface="Arial" charset="0"/>
              <a:buNone/>
            </a:pPr>
            <a:r>
              <a:rPr lang="en-GB">
                <a:latin typeface="Arial" charset="0"/>
                <a:cs typeface="Arial Unicode MS" charset="0"/>
              </a:rPr>
              <a:t>Include 100% </a:t>
            </a:r>
            <a:r>
              <a:rPr lang="en-GB" i="1">
                <a:latin typeface="Arial" charset="0"/>
                <a:cs typeface="Arial Unicode MS" charset="0"/>
              </a:rPr>
              <a:t>Boy’s Life</a:t>
            </a:r>
            <a:r>
              <a:rPr lang="en-GB">
                <a:latin typeface="Arial" charset="0"/>
                <a:cs typeface="Arial Unicode MS" charset="0"/>
              </a:rPr>
              <a:t> ribbon</a:t>
            </a:r>
          </a:p>
          <a:p>
            <a:pPr eaLnBrk="1" hangingPunct="1">
              <a:spcBef>
                <a:spcPts val="450"/>
              </a:spcBef>
              <a:buFont typeface="Arial" charset="0"/>
              <a:buNone/>
            </a:pPr>
            <a:r>
              <a:rPr lang="en-GB">
                <a:latin typeface="Arial" charset="0"/>
                <a:cs typeface="Arial Unicode MS" charset="0"/>
              </a:rPr>
              <a:t>Sample presentation in </a:t>
            </a:r>
            <a:r>
              <a:rPr lang="en-GB" i="1">
                <a:latin typeface="Arial" charset="0"/>
                <a:cs typeface="Arial Unicode MS" charset="0"/>
              </a:rPr>
              <a:t>Commissioner Fieldbook</a:t>
            </a:r>
          </a:p>
          <a:p>
            <a:pPr eaLnBrk="1" hangingPunct="1">
              <a:spcBef>
                <a:spcPts val="450"/>
              </a:spcBef>
              <a:buFont typeface="Arial" charset="0"/>
              <a:buNone/>
            </a:pPr>
            <a:endParaRPr lang="en-GB" i="1">
              <a:latin typeface="Arial" charset="0"/>
              <a:cs typeface="Arial Unicode MS" charset="0"/>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647723EE-8A8B-453D-BDA4-44D88ED0717D}" type="slidenum">
              <a:rPr lang="en-GB"/>
              <a:pPr/>
              <a:t>128</a:t>
            </a:fld>
            <a:endParaRPr lang="en-GB"/>
          </a:p>
        </p:txBody>
      </p:sp>
      <p:sp>
        <p:nvSpPr>
          <p:cNvPr id="225281"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5282"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b="1">
                <a:latin typeface="Arial" charset="0"/>
                <a:cs typeface="Arial Unicode MS" charset="0"/>
              </a:rPr>
              <a:t>12:55—15 Minutes</a:t>
            </a:r>
          </a:p>
          <a:p>
            <a:pPr eaLnBrk="1" hangingPunct="1">
              <a:spcBef>
                <a:spcPts val="450"/>
              </a:spcBef>
              <a:buFont typeface="Arial" charset="0"/>
              <a:buNone/>
            </a:pPr>
            <a:r>
              <a:rPr lang="en-GB">
                <a:latin typeface="Arial" charset="0"/>
                <a:cs typeface="Arial Unicode MS" charset="0"/>
              </a:rPr>
              <a:t>There is an old saying, “Plan your work and work your plan.”  Everything that happens in a program year starts with a plan.</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202D8D26-F61B-4C5D-8F97-4B8878BDF8C2}" type="slidenum">
              <a:rPr lang="en-GB"/>
              <a:pPr/>
              <a:t>129</a:t>
            </a:fld>
            <a:endParaRPr lang="en-GB"/>
          </a:p>
        </p:txBody>
      </p:sp>
      <p:sp>
        <p:nvSpPr>
          <p:cNvPr id="226305"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6306"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 (CF p. 17)</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5"/>
          <p:cNvSpPr>
            <a:spLocks noGrp="1" noChangeArrowheads="1"/>
          </p:cNvSpPr>
          <p:nvPr>
            <p:ph type="sldNum"/>
          </p:nvPr>
        </p:nvSpPr>
        <p:spPr>
          <a:ln/>
        </p:spPr>
        <p:txBody>
          <a:bodyPr/>
          <a:lstStyle/>
          <a:p>
            <a:fld id="{1EF57865-83B5-437C-A2A0-DC26D48930F1}" type="slidenum">
              <a:rPr lang="en-GB"/>
              <a:pPr/>
              <a:t>132</a:t>
            </a:fld>
            <a:endParaRPr lang="en-GB"/>
          </a:p>
        </p:txBody>
      </p:sp>
      <p:sp>
        <p:nvSpPr>
          <p:cNvPr id="227329" name="Text Box 1"/>
          <p:cNvSpPr txBox="1">
            <a:spLocks noChangeArrowheads="1"/>
          </p:cNvSpPr>
          <p:nvPr/>
        </p:nvSpPr>
        <p:spPr bwMode="auto">
          <a:xfrm>
            <a:off x="1208088" y="866553"/>
            <a:ext cx="4424362" cy="325736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7330" name="Text Box 2"/>
          <p:cNvSpPr txBox="1">
            <a:spLocks noGrp="1" noChangeArrowheads="1"/>
          </p:cNvSpPr>
          <p:nvPr>
            <p:ph type="body"/>
          </p:nvPr>
        </p:nvSpPr>
        <p:spPr bwMode="auto">
          <a:xfrm>
            <a:off x="393700" y="4190936"/>
            <a:ext cx="6045200" cy="4105215"/>
          </a:xfrm>
          <a:prstGeom prst="rect">
            <a:avLst/>
          </a:prstGeom>
          <a:solidFill>
            <a:srgbClr val="FFFFFF"/>
          </a:solidFill>
          <a:ln w="9360">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5pPr>
            <a:lvl6pPr marL="25146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6pPr>
            <a:lvl7pPr marL="29718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7pPr>
            <a:lvl8pPr marL="34290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8pPr>
            <a:lvl9pPr marL="3886200" indent="-228600" defTabSz="457200" eaLnBrk="0" fontAlgn="base" hangingPunct="0">
              <a:spcBef>
                <a:spcPct val="30000"/>
              </a:spcBef>
              <a:spcAft>
                <a:spcPct val="0"/>
              </a:spcAft>
              <a:buClr>
                <a:srgbClr val="000000"/>
              </a:buClr>
              <a:buSzPct val="100000"/>
              <a:buFont typeface="Times New Roman" pitchFamily="16"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latin typeface="Times New Roman" pitchFamily="16" charset="0"/>
              </a:defRPr>
            </a:lvl9pPr>
          </a:lstStyle>
          <a:p>
            <a:pPr eaLnBrk="1" hangingPunct="1">
              <a:spcBef>
                <a:spcPts val="450"/>
              </a:spcBef>
              <a:buFont typeface="Arial" charset="0"/>
              <a:buNone/>
            </a:pPr>
            <a:r>
              <a:rPr lang="en-GB">
                <a:latin typeface="Arial" charset="0"/>
                <a:cs typeface="Arial Unicode MS" charset="0"/>
              </a:rPr>
              <a:t>See </a:t>
            </a:r>
            <a:r>
              <a:rPr lang="en-GB" i="1">
                <a:latin typeface="Arial" charset="0"/>
                <a:cs typeface="Arial Unicode MS" charset="0"/>
              </a:rPr>
              <a:t>Commissioner Fieldbook</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12" descr="StatineryFolio.png"/>
          <p:cNvPicPr>
            <a:picLocks noChangeAspect="1"/>
          </p:cNvPicPr>
          <p:nvPr userDrawn="1"/>
        </p:nvPicPr>
        <p:blipFill>
          <a:blip r:embed="rId2"/>
          <a:srcRect l="7651" r="74365"/>
          <a:stretch>
            <a:fillRect/>
          </a:stretch>
        </p:blipFill>
        <p:spPr bwMode="auto">
          <a:xfrm>
            <a:off x="0" y="5492750"/>
            <a:ext cx="2089150" cy="1458913"/>
          </a:xfrm>
          <a:prstGeom prst="rect">
            <a:avLst/>
          </a:prstGeom>
          <a:noFill/>
          <a:ln w="9525">
            <a:noFill/>
            <a:miter lim="800000"/>
            <a:headEnd/>
            <a:tailEnd/>
          </a:ln>
        </p:spPr>
      </p:pic>
      <p:sp>
        <p:nvSpPr>
          <p:cNvPr id="7" name="Title Placeholder 1"/>
          <p:cNvSpPr>
            <a:spLocks noGrp="1"/>
          </p:cNvSpPr>
          <p:nvPr>
            <p:ph type="title"/>
          </p:nvPr>
        </p:nvSpPr>
        <p:spPr>
          <a:xfrm>
            <a:off x="2408176" y="0"/>
            <a:ext cx="6278624" cy="2110257"/>
          </a:xfrm>
          <a:prstGeom prst="rect">
            <a:avLst/>
          </a:prstGeom>
        </p:spPr>
        <p:txBody>
          <a:bodyPr rtlCol="0">
            <a:noAutofit/>
          </a:bodyPr>
          <a:lstStyle>
            <a:lvl1pPr>
              <a:defRPr sz="4000"/>
            </a:lvl1pPr>
          </a:lstStyle>
          <a:p>
            <a:r>
              <a:rPr lang="en-US" smtClean="0"/>
              <a:t>Click to edit Master title style</a:t>
            </a:r>
            <a:endParaRPr lang="en-US" dirty="0"/>
          </a:p>
        </p:txBody>
      </p:sp>
      <p:sp>
        <p:nvSpPr>
          <p:cNvPr id="4" name="Slide Number Placeholder 5"/>
          <p:cNvSpPr>
            <a:spLocks noGrp="1"/>
          </p:cNvSpPr>
          <p:nvPr>
            <p:ph type="sldNum" sz="quarter" idx="10"/>
          </p:nvPr>
        </p:nvSpPr>
        <p:spPr/>
        <p:txBody>
          <a:bodyPr/>
          <a:lstStyle>
            <a:lvl1pPr>
              <a:defRPr/>
            </a:lvl1pPr>
          </a:lstStyle>
          <a:p>
            <a:fld id="{63A52FC0-C48F-4009-83F0-867AD8B66ED4}" type="slidenum">
              <a:rPr lang="en-US"/>
              <a:pPr/>
              <a:t>‹#›</a:t>
            </a:fld>
            <a:endParaRPr lang="en-US"/>
          </a:p>
        </p:txBody>
      </p:sp>
      <p:sp>
        <p:nvSpPr>
          <p:cNvPr id="5" name="Date Placeholder 3"/>
          <p:cNvSpPr>
            <a:spLocks noGrp="1"/>
          </p:cNvSpPr>
          <p:nvPr>
            <p:ph type="dt" sz="half" idx="11"/>
          </p:nvPr>
        </p:nvSpPr>
        <p:spPr/>
        <p:txBody>
          <a:bodyPr/>
          <a:lstStyle>
            <a:lvl1pPr>
              <a:defRPr/>
            </a:lvl1pPr>
          </a:lstStyle>
          <a:p>
            <a:fld id="{7F4C1235-5B8A-4747-84A4-763B66B152ED}" type="datetime1">
              <a:rPr lang="en-US"/>
              <a:pPr/>
              <a:t>2/28/2012</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2" descr="StatineryFolio.png"/>
          <p:cNvPicPr>
            <a:picLocks noChangeAspect="1"/>
          </p:cNvPicPr>
          <p:nvPr userDrawn="1"/>
        </p:nvPicPr>
        <p:blipFill>
          <a:blip r:embed="rId2"/>
          <a:srcRect l="24785" r="57230"/>
          <a:stretch>
            <a:fillRect/>
          </a:stretch>
        </p:blipFill>
        <p:spPr bwMode="auto">
          <a:xfrm>
            <a:off x="0" y="5492750"/>
            <a:ext cx="2089150" cy="1458913"/>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a:xfrm>
            <a:off x="8686800" y="6508750"/>
            <a:ext cx="412750" cy="365125"/>
          </a:xfrm>
        </p:spPr>
        <p:txBody>
          <a:bodyPr/>
          <a:lstStyle>
            <a:lvl1pPr>
              <a:defRPr/>
            </a:lvl1pPr>
          </a:lstStyle>
          <a:p>
            <a:fld id="{94445D96-C0F3-4DB3-B87E-A7E183434943}" type="slidenum">
              <a:rPr lang="en-US"/>
              <a:pPr/>
              <a:t>‹#›</a:t>
            </a:fld>
            <a:endParaRPr lang="en-US"/>
          </a:p>
        </p:txBody>
      </p:sp>
      <p:sp>
        <p:nvSpPr>
          <p:cNvPr id="6" name="Date Placeholder 3"/>
          <p:cNvSpPr>
            <a:spLocks noGrp="1"/>
          </p:cNvSpPr>
          <p:nvPr>
            <p:ph type="dt" sz="half" idx="11"/>
          </p:nvPr>
        </p:nvSpPr>
        <p:spPr/>
        <p:txBody>
          <a:bodyPr/>
          <a:lstStyle>
            <a:lvl1pPr>
              <a:defRPr/>
            </a:lvl1pPr>
          </a:lstStyle>
          <a:p>
            <a:fld id="{7C1714A9-7F6F-4DFE-93CC-6349A8A2DCD0}" type="datetime1">
              <a:rPr lang="en-US"/>
              <a:pPr/>
              <a:t>2/28/2012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12" descr="StatineryFolio.png"/>
          <p:cNvPicPr>
            <a:picLocks noChangeAspect="1"/>
          </p:cNvPicPr>
          <p:nvPr userDrawn="1"/>
        </p:nvPicPr>
        <p:blipFill>
          <a:blip r:embed="rId2"/>
          <a:srcRect l="47610" r="34344"/>
          <a:stretch>
            <a:fillRect/>
          </a:stretch>
        </p:blipFill>
        <p:spPr bwMode="auto">
          <a:xfrm>
            <a:off x="0" y="5492750"/>
            <a:ext cx="2095500" cy="1458913"/>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408177" y="1600200"/>
            <a:ext cx="300202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10153" y="1600200"/>
            <a:ext cx="307664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6"/>
          <p:cNvSpPr>
            <a:spLocks noGrp="1"/>
          </p:cNvSpPr>
          <p:nvPr>
            <p:ph type="sldNum" sz="quarter" idx="10"/>
          </p:nvPr>
        </p:nvSpPr>
        <p:spPr/>
        <p:txBody>
          <a:bodyPr/>
          <a:lstStyle>
            <a:lvl1pPr>
              <a:defRPr/>
            </a:lvl1pPr>
          </a:lstStyle>
          <a:p>
            <a:fld id="{3E4C8116-8921-4214-8C1B-EC10CDAD398F}" type="slidenum">
              <a:rPr lang="en-US"/>
              <a:pPr/>
              <a:t>‹#›</a:t>
            </a:fld>
            <a:endParaRPr lang="en-US"/>
          </a:p>
        </p:txBody>
      </p:sp>
      <p:sp>
        <p:nvSpPr>
          <p:cNvPr id="7" name="Date Placeholder 3"/>
          <p:cNvSpPr>
            <a:spLocks noGrp="1"/>
          </p:cNvSpPr>
          <p:nvPr>
            <p:ph type="dt" sz="half" idx="11"/>
          </p:nvPr>
        </p:nvSpPr>
        <p:spPr/>
        <p:txBody>
          <a:bodyPr/>
          <a:lstStyle>
            <a:lvl1pPr>
              <a:defRPr/>
            </a:lvl1pPr>
          </a:lstStyle>
          <a:p>
            <a:fld id="{A9DD77F1-6D4B-4AFC-9948-43771BDB1AB2}" type="datetime1">
              <a:rPr lang="en-US"/>
              <a:pPr/>
              <a:t>2/28/2012</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12" descr="StatineryFolio.png"/>
          <p:cNvPicPr>
            <a:picLocks noChangeAspect="1"/>
          </p:cNvPicPr>
          <p:nvPr userDrawn="1"/>
        </p:nvPicPr>
        <p:blipFill>
          <a:blip r:embed="rId2"/>
          <a:srcRect l="80817" r="1112"/>
          <a:stretch>
            <a:fillRect/>
          </a:stretch>
        </p:blipFill>
        <p:spPr bwMode="auto">
          <a:xfrm>
            <a:off x="0" y="5492750"/>
            <a:ext cx="2098675" cy="1458913"/>
          </a:xfrm>
          <a:prstGeom prst="rect">
            <a:avLst/>
          </a:prstGeom>
          <a:noFill/>
          <a:ln w="9525">
            <a:noFill/>
            <a:miter lim="800000"/>
            <a:headEnd/>
            <a:tailEnd/>
          </a:ln>
        </p:spPr>
      </p:pic>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410042" y="1679608"/>
            <a:ext cx="296734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10042" y="2319370"/>
            <a:ext cx="296734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80155" y="1679608"/>
            <a:ext cx="300664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80155" y="2319370"/>
            <a:ext cx="300664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8"/>
          <p:cNvSpPr>
            <a:spLocks noGrp="1"/>
          </p:cNvSpPr>
          <p:nvPr>
            <p:ph type="sldNum" sz="quarter" idx="10"/>
          </p:nvPr>
        </p:nvSpPr>
        <p:spPr/>
        <p:txBody>
          <a:bodyPr/>
          <a:lstStyle>
            <a:lvl1pPr>
              <a:defRPr/>
            </a:lvl1pPr>
          </a:lstStyle>
          <a:p>
            <a:fld id="{52673D5C-653F-458D-9A40-145D633E8716}" type="slidenum">
              <a:rPr lang="en-US"/>
              <a:pPr/>
              <a:t>‹#›</a:t>
            </a:fld>
            <a:endParaRPr lang="en-US"/>
          </a:p>
        </p:txBody>
      </p:sp>
      <p:sp>
        <p:nvSpPr>
          <p:cNvPr id="9" name="Date Placeholder 3"/>
          <p:cNvSpPr>
            <a:spLocks noGrp="1"/>
          </p:cNvSpPr>
          <p:nvPr>
            <p:ph type="dt" sz="half" idx="11"/>
          </p:nvPr>
        </p:nvSpPr>
        <p:spPr/>
        <p:txBody>
          <a:bodyPr/>
          <a:lstStyle>
            <a:lvl1pPr>
              <a:defRPr/>
            </a:lvl1pPr>
          </a:lstStyle>
          <a:p>
            <a:fld id="{991378F3-F70B-4A02-9FDF-227B940FE03D}" type="datetime1">
              <a:rPr lang="en-US"/>
              <a:pPr/>
              <a:t>2/28/2012</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12" descr="StatineryFolio.png"/>
          <p:cNvPicPr>
            <a:picLocks noChangeAspect="1"/>
          </p:cNvPicPr>
          <p:nvPr userDrawn="1"/>
        </p:nvPicPr>
        <p:blipFill>
          <a:blip r:embed="rId2"/>
          <a:srcRect l="7651" r="74365"/>
          <a:stretch>
            <a:fillRect/>
          </a:stretch>
        </p:blipFill>
        <p:spPr bwMode="auto">
          <a:xfrm>
            <a:off x="0" y="5492750"/>
            <a:ext cx="2089150" cy="1458913"/>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Slide Number Placeholder 4"/>
          <p:cNvSpPr>
            <a:spLocks noGrp="1"/>
          </p:cNvSpPr>
          <p:nvPr>
            <p:ph type="sldNum" sz="quarter" idx="10"/>
          </p:nvPr>
        </p:nvSpPr>
        <p:spPr/>
        <p:txBody>
          <a:bodyPr/>
          <a:lstStyle>
            <a:lvl1pPr>
              <a:defRPr/>
            </a:lvl1pPr>
          </a:lstStyle>
          <a:p>
            <a:fld id="{9DE1A0EC-50C6-45AE-AC8D-B6B10EB41D94}" type="slidenum">
              <a:rPr lang="en-US"/>
              <a:pPr/>
              <a:t>‹#›</a:t>
            </a:fld>
            <a:endParaRPr lang="en-US"/>
          </a:p>
        </p:txBody>
      </p:sp>
      <p:sp>
        <p:nvSpPr>
          <p:cNvPr id="5" name="Date Placeholder 3"/>
          <p:cNvSpPr>
            <a:spLocks noGrp="1"/>
          </p:cNvSpPr>
          <p:nvPr>
            <p:ph type="dt" sz="half" idx="11"/>
          </p:nvPr>
        </p:nvSpPr>
        <p:spPr/>
        <p:txBody>
          <a:bodyPr/>
          <a:lstStyle>
            <a:lvl1pPr>
              <a:defRPr/>
            </a:lvl1pPr>
          </a:lstStyle>
          <a:p>
            <a:fld id="{F108E046-65D1-4C1B-B0F1-58B798E04E32}" type="datetime1">
              <a:rPr lang="en-US"/>
              <a:pPr/>
              <a:t>2/28/2012</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2" descr="StatineryFolio.png"/>
          <p:cNvPicPr>
            <a:picLocks noChangeAspect="1"/>
          </p:cNvPicPr>
          <p:nvPr userDrawn="1"/>
        </p:nvPicPr>
        <p:blipFill>
          <a:blip r:embed="rId2"/>
          <a:srcRect l="24785" r="57230"/>
          <a:stretch>
            <a:fillRect/>
          </a:stretch>
        </p:blipFill>
        <p:spPr bwMode="auto">
          <a:xfrm>
            <a:off x="0" y="5492750"/>
            <a:ext cx="2089150" cy="1458913"/>
          </a:xfrm>
          <a:prstGeom prst="rect">
            <a:avLst/>
          </a:prstGeom>
          <a:noFill/>
          <a:ln w="9525">
            <a:noFill/>
            <a:miter lim="800000"/>
            <a:headEnd/>
            <a:tailEnd/>
          </a:ln>
        </p:spPr>
      </p:pic>
      <p:sp>
        <p:nvSpPr>
          <p:cNvPr id="3" name="Slide Number Placeholder 3"/>
          <p:cNvSpPr>
            <a:spLocks noGrp="1"/>
          </p:cNvSpPr>
          <p:nvPr>
            <p:ph type="sldNum" sz="quarter" idx="10"/>
          </p:nvPr>
        </p:nvSpPr>
        <p:spPr/>
        <p:txBody>
          <a:bodyPr/>
          <a:lstStyle>
            <a:lvl1pPr>
              <a:defRPr/>
            </a:lvl1pPr>
          </a:lstStyle>
          <a:p>
            <a:fld id="{2E2FAD3F-20B4-4319-9748-6356B99F8CB6}" type="slidenum">
              <a:rPr lang="en-US"/>
              <a:pPr/>
              <a:t>‹#›</a:t>
            </a:fld>
            <a:endParaRPr lang="en-US"/>
          </a:p>
        </p:txBody>
      </p:sp>
      <p:sp>
        <p:nvSpPr>
          <p:cNvPr id="4" name="Date Placeholder 3"/>
          <p:cNvSpPr>
            <a:spLocks noGrp="1"/>
          </p:cNvSpPr>
          <p:nvPr>
            <p:ph type="dt" sz="half" idx="11"/>
          </p:nvPr>
        </p:nvSpPr>
        <p:spPr/>
        <p:txBody>
          <a:bodyPr/>
          <a:lstStyle>
            <a:lvl1pPr>
              <a:defRPr/>
            </a:lvl1pPr>
          </a:lstStyle>
          <a:p>
            <a:fld id="{35B62852-5B06-4815-9D7B-CF1FD62AE282}" type="datetime1">
              <a:rPr lang="en-US"/>
              <a:pPr/>
              <a:t>2/28/2012</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12" descr="StatineryFolio.png"/>
          <p:cNvPicPr>
            <a:picLocks noChangeAspect="1"/>
          </p:cNvPicPr>
          <p:nvPr userDrawn="1"/>
        </p:nvPicPr>
        <p:blipFill>
          <a:blip r:embed="rId2"/>
          <a:srcRect l="47610" r="34344"/>
          <a:stretch>
            <a:fillRect/>
          </a:stretch>
        </p:blipFill>
        <p:spPr bwMode="auto">
          <a:xfrm>
            <a:off x="0" y="5492750"/>
            <a:ext cx="2095500" cy="1458913"/>
          </a:xfrm>
          <a:prstGeom prst="rect">
            <a:avLst/>
          </a:prstGeom>
          <a:noFill/>
          <a:ln w="9525">
            <a:noFill/>
            <a:miter lim="800000"/>
            <a:headEnd/>
            <a:tailEnd/>
          </a:ln>
        </p:spPr>
      </p:pic>
      <p:sp>
        <p:nvSpPr>
          <p:cNvPr id="2" name="Title 1"/>
          <p:cNvSpPr>
            <a:spLocks noGrp="1"/>
          </p:cNvSpPr>
          <p:nvPr>
            <p:ph type="title"/>
          </p:nvPr>
        </p:nvSpPr>
        <p:spPr>
          <a:xfrm>
            <a:off x="242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242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242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Slide Number Placeholder 6"/>
          <p:cNvSpPr>
            <a:spLocks noGrp="1"/>
          </p:cNvSpPr>
          <p:nvPr>
            <p:ph type="sldNum" sz="quarter" idx="10"/>
          </p:nvPr>
        </p:nvSpPr>
        <p:spPr/>
        <p:txBody>
          <a:bodyPr/>
          <a:lstStyle>
            <a:lvl1pPr>
              <a:defRPr/>
            </a:lvl1pPr>
          </a:lstStyle>
          <a:p>
            <a:fld id="{897B23EC-55DC-4D5B-ADF7-177EA5E4D266}" type="slidenum">
              <a:rPr lang="en-US"/>
              <a:pPr/>
              <a:t>‹#›</a:t>
            </a:fld>
            <a:endParaRPr lang="en-US"/>
          </a:p>
        </p:txBody>
      </p:sp>
      <p:sp>
        <p:nvSpPr>
          <p:cNvPr id="7" name="Date Placeholder 3"/>
          <p:cNvSpPr>
            <a:spLocks noGrp="1"/>
          </p:cNvSpPr>
          <p:nvPr>
            <p:ph type="dt" sz="half" idx="11"/>
          </p:nvPr>
        </p:nvSpPr>
        <p:spPr/>
        <p:txBody>
          <a:bodyPr/>
          <a:lstStyle>
            <a:lvl1pPr>
              <a:defRPr/>
            </a:lvl1pPr>
          </a:lstStyle>
          <a:p>
            <a:fld id="{885D198F-31ED-423B-8450-971ABD2CFAED}" type="datetime1">
              <a:rPr lang="en-US"/>
              <a:pPr/>
              <a:t>2/28/2012</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39618" name="Rectangle 2"/>
          <p:cNvSpPr>
            <a:spLocks noGrp="1" noChangeArrowheads="1"/>
          </p:cNvSpPr>
          <p:nvPr/>
        </p:nvSpPr>
        <p:spPr bwMode="auto">
          <a:xfrm>
            <a:off x="457200" y="274638"/>
            <a:ext cx="8228013" cy="1141412"/>
          </a:xfrm>
          <a:prstGeom prst="rect">
            <a:avLst/>
          </a:prstGeom>
        </p:spPr>
        <p:txBody>
          <a:bodyPr lIns="90000" tIns="46800" rIns="90000" bIns="46800" anchor="ctr"/>
          <a:lstStyle/>
          <a:p>
            <a:pPr algn="ctr" eaLnBrk="1" hangingPunct="1">
              <a:lnSpc>
                <a:spcPct val="93000"/>
              </a:lnSpc>
              <a:buFont typeface="Arial" charset="0"/>
              <a:buNone/>
            </a:pPr>
            <a:endParaRPr lang="en-US" sz="4400">
              <a:solidFill>
                <a:srgbClr val="000000"/>
              </a:solidFill>
              <a:latin typeface="Arial" charset="0"/>
            </a:endParaRPr>
          </a:p>
        </p:txBody>
      </p:sp>
      <p:sp>
        <p:nvSpPr>
          <p:cNvPr id="239619" name="Rectangle 3"/>
          <p:cNvSpPr>
            <a:spLocks noGrp="1" noChangeArrowheads="1"/>
          </p:cNvSpPr>
          <p:nvPr/>
        </p:nvSpPr>
        <p:spPr bwMode="auto">
          <a:xfrm>
            <a:off x="457200" y="1600200"/>
            <a:ext cx="8228013" cy="4524375"/>
          </a:xfrm>
          <a:prstGeom prst="rect">
            <a:avLst/>
          </a:prstGeom>
        </p:spPr>
        <p:txBody>
          <a:bodyPr lIns="90000" tIns="46800" rIns="90000" bIns="46800"/>
          <a:lstStyle/>
          <a:p>
            <a:pPr marL="341313" indent="-341313" eaLnBrk="1" hangingPunct="1">
              <a:lnSpc>
                <a:spcPct val="93000"/>
              </a:lnSpc>
              <a:spcBef>
                <a:spcPts val="800"/>
              </a:spcBef>
              <a:buFont typeface="Arial" charset="0"/>
              <a:buChar char="•"/>
            </a:pPr>
            <a:endParaRPr lang="en-US" sz="3200">
              <a:solidFill>
                <a:srgbClr val="000000"/>
              </a:solidFill>
              <a:latin typeface="Arial" charset="0"/>
            </a:endParaRPr>
          </a:p>
        </p:txBody>
      </p:sp>
    </p:spTree>
    <p:extLst>
      <p:ext uri="{BB962C8B-B14F-4D97-AF65-F5344CB8AC3E}">
        <p14:creationId xmlns:p14="http://schemas.microsoft.com/office/powerpoint/2010/main" val="1835661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044D023-BCA2-436A-B5B5-09E66AE14A2C}" type="datetimeFigureOut">
              <a:rPr lang="en-US" smtClean="0"/>
              <a:t>2/28/2012</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F4AFC160-6722-4292-A8ED-7EE9CE58BF47}" type="slidenum">
              <a:rPr lang="en-US" smtClean="0"/>
              <a:t>‹#›</a:t>
            </a:fld>
            <a:endParaRPr lang="en-US"/>
          </a:p>
        </p:txBody>
      </p:sp>
    </p:spTree>
    <p:extLst>
      <p:ext uri="{BB962C8B-B14F-4D97-AF65-F5344CB8AC3E}">
        <p14:creationId xmlns:p14="http://schemas.microsoft.com/office/powerpoint/2010/main" val="31942620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4176"/>
            </a:gs>
            <a:gs pos="100000">
              <a:srgbClr val="005AA3"/>
            </a:gs>
          </a:gsLst>
          <a:lin ang="5400000"/>
        </a:gradFill>
        <a:effectLst/>
      </p:bgPr>
    </p:bg>
    <p:spTree>
      <p:nvGrpSpPr>
        <p:cNvPr id="1" name=""/>
        <p:cNvGrpSpPr/>
        <p:nvPr/>
      </p:nvGrpSpPr>
      <p:grpSpPr>
        <a:xfrm>
          <a:off x="0" y="0"/>
          <a:ext cx="0" cy="0"/>
          <a:chOff x="0" y="0"/>
          <a:chExt cx="0" cy="0"/>
        </a:xfrm>
      </p:grpSpPr>
      <p:pic>
        <p:nvPicPr>
          <p:cNvPr id="1026" name="Picture 15" descr="Prepared_For_LifeREV.png"/>
          <p:cNvPicPr>
            <a:picLocks noChangeAspect="1"/>
          </p:cNvPicPr>
          <p:nvPr/>
        </p:nvPicPr>
        <p:blipFill>
          <a:blip r:embed="rId11"/>
          <a:srcRect/>
          <a:stretch>
            <a:fillRect/>
          </a:stretch>
        </p:blipFill>
        <p:spPr bwMode="auto">
          <a:xfrm>
            <a:off x="7535863" y="6565900"/>
            <a:ext cx="1074737" cy="133350"/>
          </a:xfrm>
          <a:prstGeom prst="rect">
            <a:avLst/>
          </a:prstGeom>
          <a:noFill/>
          <a:ln w="9525">
            <a:noFill/>
            <a:miter lim="800000"/>
            <a:headEnd/>
            <a:tailEnd/>
          </a:ln>
        </p:spPr>
      </p:pic>
      <p:pic>
        <p:nvPicPr>
          <p:cNvPr id="1027" name="Picture 13" descr="AnnivGrStandard_White.png"/>
          <p:cNvPicPr>
            <a:picLocks noChangeAspect="1"/>
          </p:cNvPicPr>
          <p:nvPr/>
        </p:nvPicPr>
        <p:blipFill>
          <a:blip r:embed="rId12"/>
          <a:srcRect/>
          <a:stretch>
            <a:fillRect/>
          </a:stretch>
        </p:blipFill>
        <p:spPr bwMode="auto">
          <a:xfrm>
            <a:off x="2386013" y="6473825"/>
            <a:ext cx="1831975" cy="296863"/>
          </a:xfrm>
          <a:prstGeom prst="rect">
            <a:avLst/>
          </a:prstGeom>
          <a:noFill/>
          <a:ln w="9525">
            <a:noFill/>
            <a:miter lim="800000"/>
            <a:headEnd/>
            <a:tailEnd/>
          </a:ln>
        </p:spPr>
      </p:pic>
      <p:sp>
        <p:nvSpPr>
          <p:cNvPr id="9" name="Rectangle 8"/>
          <p:cNvSpPr>
            <a:spLocks noChangeArrowheads="1"/>
          </p:cNvSpPr>
          <p:nvPr/>
        </p:nvSpPr>
        <p:spPr bwMode="auto">
          <a:xfrm>
            <a:off x="-14288" y="0"/>
            <a:ext cx="2098676" cy="6873875"/>
          </a:xfrm>
          <a:prstGeom prst="rect">
            <a:avLst/>
          </a:prstGeom>
          <a:solidFill>
            <a:schemeClr val="bg1"/>
          </a:solidFill>
          <a:ln w="9525">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a:solidFill>
                <a:schemeClr val="lt1"/>
              </a:solidFill>
              <a:latin typeface="+mn-lt"/>
              <a:ea typeface="+mn-ea"/>
            </a:endParaRPr>
          </a:p>
        </p:txBody>
      </p:sp>
      <p:pic>
        <p:nvPicPr>
          <p:cNvPr id="1029" name="Picture 10" descr="FDL_4K.png"/>
          <p:cNvPicPr>
            <a:picLocks noChangeAspect="1"/>
          </p:cNvPicPr>
          <p:nvPr/>
        </p:nvPicPr>
        <p:blipFill>
          <a:blip r:embed="rId13"/>
          <a:srcRect/>
          <a:stretch>
            <a:fillRect/>
          </a:stretch>
        </p:blipFill>
        <p:spPr bwMode="auto">
          <a:xfrm>
            <a:off x="223838" y="280988"/>
            <a:ext cx="1658937" cy="1898650"/>
          </a:xfrm>
          <a:prstGeom prst="rect">
            <a:avLst/>
          </a:prstGeom>
          <a:noFill/>
          <a:ln w="9525">
            <a:noFill/>
            <a:miter lim="800000"/>
            <a:headEnd/>
            <a:tailEnd/>
          </a:ln>
        </p:spPr>
      </p:pic>
      <p:sp>
        <p:nvSpPr>
          <p:cNvPr id="1030" name="Title Placeholder 1"/>
          <p:cNvSpPr>
            <a:spLocks noGrp="1"/>
          </p:cNvSpPr>
          <p:nvPr>
            <p:ph type="title"/>
          </p:nvPr>
        </p:nvSpPr>
        <p:spPr bwMode="auto">
          <a:xfrm>
            <a:off x="2408238" y="274638"/>
            <a:ext cx="620236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31" name="Text Placeholder 2"/>
          <p:cNvSpPr>
            <a:spLocks noGrp="1"/>
          </p:cNvSpPr>
          <p:nvPr>
            <p:ph type="body" idx="1"/>
          </p:nvPr>
        </p:nvSpPr>
        <p:spPr bwMode="auto">
          <a:xfrm>
            <a:off x="2408238" y="1600200"/>
            <a:ext cx="6278562"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6" name="Slide Number Placeholder 5"/>
          <p:cNvSpPr>
            <a:spLocks noGrp="1"/>
          </p:cNvSpPr>
          <p:nvPr>
            <p:ph type="sldNum" sz="quarter" idx="4"/>
          </p:nvPr>
        </p:nvSpPr>
        <p:spPr>
          <a:xfrm>
            <a:off x="8686800" y="6429375"/>
            <a:ext cx="412750" cy="365125"/>
          </a:xfrm>
          <a:prstGeom prst="rect">
            <a:avLst/>
          </a:prstGeom>
        </p:spPr>
        <p:txBody>
          <a:bodyPr vert="horz" wrap="square" lIns="91440" tIns="45720" rIns="91440" bIns="45720" numCol="1" anchor="ctr" anchorCtr="0" compatLnSpc="1">
            <a:prstTxWarp prst="textNoShape">
              <a:avLst/>
            </a:prstTxWarp>
          </a:bodyPr>
          <a:lstStyle>
            <a:lvl1pPr algn="r">
              <a:defRPr sz="1000" b="1">
                <a:solidFill>
                  <a:srgbClr val="95B3D7"/>
                </a:solidFill>
                <a:latin typeface="Helvetica" pitchFamily="-105" charset="0"/>
              </a:defRPr>
            </a:lvl1pPr>
          </a:lstStyle>
          <a:p>
            <a:fld id="{55E3882B-928F-4C09-8BC3-8EB8241BCFED}" type="slidenum">
              <a:rPr lang="en-US"/>
              <a:pPr/>
              <a:t>‹#›</a:t>
            </a:fld>
            <a:endParaRPr lang="en-US"/>
          </a:p>
        </p:txBody>
      </p:sp>
      <p:sp>
        <p:nvSpPr>
          <p:cNvPr id="12" name="Date Placeholder 3"/>
          <p:cNvSpPr>
            <a:spLocks noGrp="1"/>
          </p:cNvSpPr>
          <p:nvPr>
            <p:ph type="dt" sz="half" idx="2"/>
          </p:nvPr>
        </p:nvSpPr>
        <p:spPr>
          <a:xfrm>
            <a:off x="5503863" y="6429375"/>
            <a:ext cx="1855787" cy="365125"/>
          </a:xfrm>
          <a:custGeom>
            <a:avLst/>
            <a:gdLst>
              <a:gd name="connsiteX0" fmla="*/ 0 w 595382"/>
              <a:gd name="connsiteY0" fmla="*/ 0 h 365125"/>
              <a:gd name="connsiteX1" fmla="*/ 595382 w 595382"/>
              <a:gd name="connsiteY1" fmla="*/ 0 h 365125"/>
              <a:gd name="connsiteX2" fmla="*/ 595382 w 595382"/>
              <a:gd name="connsiteY2" fmla="*/ 365125 h 365125"/>
              <a:gd name="connsiteX3" fmla="*/ 0 w 595382"/>
              <a:gd name="connsiteY3" fmla="*/ 365125 h 365125"/>
              <a:gd name="connsiteX4" fmla="*/ 0 w 595382"/>
              <a:gd name="connsiteY4" fmla="*/ 0 h 365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382" h="365125">
                <a:moveTo>
                  <a:pt x="0" y="0"/>
                </a:moveTo>
                <a:lnTo>
                  <a:pt x="595382" y="0"/>
                </a:lnTo>
                <a:lnTo>
                  <a:pt x="595382" y="365125"/>
                </a:lnTo>
                <a:lnTo>
                  <a:pt x="0" y="365125"/>
                </a:lnTo>
                <a:lnTo>
                  <a:pt x="0" y="0"/>
                </a:lnTo>
                <a:close/>
              </a:path>
            </a:pathLst>
          </a:custGeom>
        </p:spPr>
        <p:txBody>
          <a:bodyPr vert="horz" wrap="square" lIns="91440" tIns="45720" rIns="91440" bIns="45720" numCol="1" anchor="ctr" anchorCtr="1" compatLnSpc="1">
            <a:prstTxWarp prst="textNoShape">
              <a:avLst/>
            </a:prstTxWarp>
          </a:bodyPr>
          <a:lstStyle>
            <a:lvl1pPr>
              <a:defRPr sz="800">
                <a:solidFill>
                  <a:srgbClr val="95B3D7"/>
                </a:solidFill>
                <a:latin typeface="Helvetica" pitchFamily="-105" charset="0"/>
              </a:defRPr>
            </a:lvl1pPr>
          </a:lstStyle>
          <a:p>
            <a:fld id="{83D8184A-189B-40F1-BFE6-4B1D805EB807}" type="datetime1">
              <a:rPr lang="en-US"/>
              <a:pPr/>
              <a:t>2/28/2012</a:t>
            </a:fld>
            <a:endParaRPr lang="en-US"/>
          </a:p>
        </p:txBody>
      </p:sp>
      <p:sp>
        <p:nvSpPr>
          <p:cNvPr id="17" name="Rectangle 16"/>
          <p:cNvSpPr/>
          <p:nvPr/>
        </p:nvSpPr>
        <p:spPr>
          <a:xfrm flipV="1">
            <a:off x="2089150" y="0"/>
            <a:ext cx="44450" cy="6858000"/>
          </a:xfrm>
          <a:prstGeom prst="rect">
            <a:avLst/>
          </a:prstGeom>
          <a:solidFill>
            <a:srgbClr val="CF003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36" name="Picture 12" descr="http://www.scouting.org/filestore/marketing/jpg/JTE.jpg"/>
          <p:cNvPicPr>
            <a:picLocks noChangeAspect="1" noChangeArrowheads="1"/>
          </p:cNvPicPr>
          <p:nvPr/>
        </p:nvPicPr>
        <p:blipFill>
          <a:blip r:embed="rId14">
            <a:clrChange>
              <a:clrFrom>
                <a:srgbClr val="000000"/>
              </a:clrFrom>
              <a:clrTo>
                <a:srgbClr val="000000">
                  <a:alpha val="0"/>
                </a:srgbClr>
              </a:clrTo>
            </a:clrChange>
          </a:blip>
          <a:srcRect l="40381" t="11922" r="10215" b="27396"/>
          <a:stretch>
            <a:fillRect/>
          </a:stretch>
        </p:blipFill>
        <p:spPr bwMode="auto">
          <a:xfrm>
            <a:off x="5654952" y="5069154"/>
            <a:ext cx="3444598" cy="1358284"/>
          </a:xfrm>
          <a:prstGeom prst="rect">
            <a:avLst/>
          </a:prstGeom>
          <a:noFill/>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Lst>
  <p:timing>
    <p:tnLst>
      <p:par>
        <p:cTn id="1" dur="indefinite" restart="never" nodeType="tmRoot"/>
      </p:par>
    </p:tnLst>
  </p:timing>
  <p:hf hdr="0" ftr="0" dt="0"/>
  <p:txStyles>
    <p:titleStyle>
      <a:lvl1pPr algn="l" defTabSz="457200" rtl="0" eaLnBrk="1" fontAlgn="base" hangingPunct="1">
        <a:spcBef>
          <a:spcPct val="0"/>
        </a:spcBef>
        <a:spcAft>
          <a:spcPct val="0"/>
        </a:spcAft>
        <a:defRPr sz="3200" b="1" kern="1200">
          <a:solidFill>
            <a:schemeClr val="bg1"/>
          </a:solidFill>
          <a:latin typeface="Helvetica"/>
          <a:ea typeface="ＭＳ Ｐゴシック" pitchFamily="-105" charset="-128"/>
          <a:cs typeface="+mj-cs"/>
        </a:defRPr>
      </a:lvl1pPr>
      <a:lvl2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2pPr>
      <a:lvl3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3pPr>
      <a:lvl4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4pPr>
      <a:lvl5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5pPr>
      <a:lvl6pPr marL="4572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6pPr>
      <a:lvl7pPr marL="9144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7pPr>
      <a:lvl8pPr marL="13716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8pPr>
      <a:lvl9pPr marL="18288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9pPr>
    </p:titleStyle>
    <p:bodyStyle>
      <a:lvl1pPr marL="342900" indent="-342900" algn="l" defTabSz="457200" rtl="0" eaLnBrk="1" fontAlgn="base" hangingPunct="1">
        <a:spcBef>
          <a:spcPct val="20000"/>
        </a:spcBef>
        <a:spcAft>
          <a:spcPct val="0"/>
        </a:spcAft>
        <a:buFont typeface="Arial" charset="0"/>
        <a:buChar char="•"/>
        <a:defRPr sz="2400" b="1" kern="1200">
          <a:solidFill>
            <a:srgbClr val="FFFFFF"/>
          </a:solidFill>
          <a:latin typeface="Helvetica"/>
          <a:ea typeface="ＭＳ Ｐゴシック" pitchFamily="-105" charset="-128"/>
          <a:cs typeface="+mn-cs"/>
        </a:defRPr>
      </a:lvl1pPr>
      <a:lvl2pPr marL="742950" indent="-285750" algn="l" defTabSz="457200" rtl="0" eaLnBrk="1" fontAlgn="base" hangingPunct="1">
        <a:spcBef>
          <a:spcPct val="20000"/>
        </a:spcBef>
        <a:spcAft>
          <a:spcPct val="0"/>
        </a:spcAft>
        <a:buFont typeface="Arial" charset="0"/>
        <a:buChar char="–"/>
        <a:defRPr sz="2000" kern="1200">
          <a:solidFill>
            <a:srgbClr val="FFFFFF"/>
          </a:solidFill>
          <a:latin typeface="Helvetica"/>
          <a:ea typeface="ＭＳ Ｐゴシック" pitchFamily="-105" charset="-128"/>
          <a:cs typeface="+mn-cs"/>
        </a:defRPr>
      </a:lvl2pPr>
      <a:lvl3pPr marL="1143000" indent="-228600" algn="l" defTabSz="457200" rtl="0" eaLnBrk="1" fontAlgn="base" hangingPunct="1">
        <a:spcBef>
          <a:spcPct val="20000"/>
        </a:spcBef>
        <a:spcAft>
          <a:spcPct val="0"/>
        </a:spcAft>
        <a:buFont typeface="Arial" charset="0"/>
        <a:buChar char="•"/>
        <a:defRPr kern="1200">
          <a:solidFill>
            <a:srgbClr val="FFFFFF"/>
          </a:solidFill>
          <a:latin typeface="Helvetica"/>
          <a:ea typeface="ＭＳ Ｐゴシック" pitchFamily="-105" charset="-128"/>
          <a:cs typeface="+mn-cs"/>
        </a:defRPr>
      </a:lvl3pPr>
      <a:lvl4pPr marL="1600200" indent="-228600" algn="l" defTabSz="457200" rtl="0" eaLnBrk="1" fontAlgn="base" hangingPunct="1">
        <a:spcBef>
          <a:spcPct val="20000"/>
        </a:spcBef>
        <a:spcAft>
          <a:spcPct val="0"/>
        </a:spcAft>
        <a:buFont typeface="Arial" charset="0"/>
        <a:buChar char="–"/>
        <a:defRPr sz="1400" b="1" i="1" kern="1200">
          <a:solidFill>
            <a:srgbClr val="FFFFFF"/>
          </a:solidFill>
          <a:latin typeface="Helvetica"/>
          <a:ea typeface="ＭＳ Ｐゴシック" pitchFamily="-105" charset="-128"/>
          <a:cs typeface="+mn-cs"/>
        </a:defRPr>
      </a:lvl4pPr>
      <a:lvl5pPr marL="2057400" indent="-228600" algn="l" defTabSz="457200" rtl="0" eaLnBrk="1" fontAlgn="base" hangingPunct="1">
        <a:spcBef>
          <a:spcPct val="20000"/>
        </a:spcBef>
        <a:spcAft>
          <a:spcPct val="0"/>
        </a:spcAft>
        <a:buFont typeface="Arial" charset="0"/>
        <a:buChar char="»"/>
        <a:defRPr sz="1200" i="1" kern="1200">
          <a:solidFill>
            <a:srgbClr val="FFFFFF"/>
          </a:solidFill>
          <a:latin typeface="Helvetica"/>
          <a:ea typeface="ＭＳ Ｐゴシック" pitchFamily="-10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8.xml"/><Relationship Id="rId1" Type="http://schemas.openxmlformats.org/officeDocument/2006/relationships/vmlDrawing" Target="../drawings/vmlDrawing7.vml"/><Relationship Id="rId5" Type="http://schemas.openxmlformats.org/officeDocument/2006/relationships/image" Target="../media/image46.wmf"/><Relationship Id="rId4" Type="http://schemas.openxmlformats.org/officeDocument/2006/relationships/oleObject" Target="../embeddings/oleObject4.bin"/></Relationships>
</file>

<file path=ppt/slides/_rels/slide10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9.xml"/><Relationship Id="rId1" Type="http://schemas.openxmlformats.org/officeDocument/2006/relationships/slideLayout" Target="../slideLayouts/slideLayout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1.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1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8.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8.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8.xml"/><Relationship Id="rId1" Type="http://schemas.openxmlformats.org/officeDocument/2006/relationships/vmlDrawing" Target="../drawings/vmlDrawing8.vml"/><Relationship Id="rId5" Type="http://schemas.openxmlformats.org/officeDocument/2006/relationships/image" Target="../media/image54.wmf"/><Relationship Id="rId4" Type="http://schemas.openxmlformats.org/officeDocument/2006/relationships/oleObject" Target="../embeddings/oleObject5.bin"/></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8.xml"/></Relationships>
</file>

<file path=ppt/slides/_rels/slide1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5.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8.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8.xml"/><Relationship Id="rId1" Type="http://schemas.openxmlformats.org/officeDocument/2006/relationships/vmlDrawing" Target="../drawings/vmlDrawing9.vml"/><Relationship Id="rId5" Type="http://schemas.openxmlformats.org/officeDocument/2006/relationships/image" Target="../media/image56.emf"/><Relationship Id="rId4" Type="http://schemas.openxmlformats.org/officeDocument/2006/relationships/oleObject" Target="../embeddings/oleObject6.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hyperlink" Target="http://usscouts.org/commish/commishart/images/bsrt-lg-col.gif"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vmlDrawing" Target="../drawings/vmlDrawing4.vml"/><Relationship Id="rId5" Type="http://schemas.openxmlformats.org/officeDocument/2006/relationships/image" Target="../media/image15.wmf"/><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vmlDrawing" Target="../drawings/vmlDrawing5.vml"/><Relationship Id="rId5" Type="http://schemas.openxmlformats.org/officeDocument/2006/relationships/image" Target="../media/image40.wmf"/><Relationship Id="rId4" Type="http://schemas.openxmlformats.org/officeDocument/2006/relationships/oleObject" Target="../embeddings/oleObject2.bin"/></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vmlDrawing" Target="../drawings/vmlDrawing6.vml"/><Relationship Id="rId5" Type="http://schemas.openxmlformats.org/officeDocument/2006/relationships/image" Target="../media/image41.wmf"/><Relationship Id="rId4" Type="http://schemas.openxmlformats.org/officeDocument/2006/relationships/oleObject" Target="../embeddings/oleObject3.bin"/></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p:cNvSpPr>
            <a:spLocks noGrp="1" noChangeArrowheads="1"/>
          </p:cNvSpPr>
          <p:nvPr>
            <p:ph type="body" idx="4294967295"/>
          </p:nvPr>
        </p:nvSpPr>
        <p:spPr bwMode="auto">
          <a:xfrm>
            <a:off x="2249423" y="1381062"/>
            <a:ext cx="601675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pPr>
            <a:r>
              <a:rPr lang="en-GB" dirty="0"/>
              <a:t>Reminder to instructors:  Check the notes pages of this presentation for the text of the Commissioner Basic Training Manual</a:t>
            </a:r>
          </a:p>
          <a:p>
            <a:pPr marL="0" indent="0" algn="ctr">
              <a:lnSpc>
                <a:spcPct val="100000"/>
              </a:lnSpc>
              <a:buClr>
                <a:srgbClr val="A3C145"/>
              </a:buClr>
              <a:buSzPct val="80000"/>
              <a:buFont typeface="Arial" charset="0"/>
              <a:buNone/>
            </a:pPr>
            <a:endParaRPr lang="en-GB" dirty="0"/>
          </a:p>
          <a:p>
            <a:pPr marL="0" indent="0" algn="ctr">
              <a:lnSpc>
                <a:spcPct val="100000"/>
              </a:lnSpc>
              <a:buClr>
                <a:srgbClr val="A3C145"/>
              </a:buClr>
              <a:buSzPct val="80000"/>
              <a:buFont typeface="Arial" charset="0"/>
              <a:buNone/>
            </a:pPr>
            <a:r>
              <a:rPr lang="en-GB" dirty="0"/>
              <a:t>This is a “hidden slide” and will not show in the presentation.</a:t>
            </a:r>
          </a:p>
        </p:txBody>
      </p:sp>
    </p:spTree>
    <p:extLst>
      <p:ext uri="{BB962C8B-B14F-4D97-AF65-F5344CB8AC3E}">
        <p14:creationId xmlns:p14="http://schemas.microsoft.com/office/powerpoint/2010/main" val="121646056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idx="4294967295"/>
          </p:nvPr>
        </p:nvSpPr>
        <p:spPr bwMode="auto">
          <a:xfrm>
            <a:off x="2276855" y="228600"/>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Purpose of Scouting</a:t>
            </a:r>
          </a:p>
        </p:txBody>
      </p:sp>
      <p:sp>
        <p:nvSpPr>
          <p:cNvPr id="15362" name="Rectangle 2"/>
          <p:cNvSpPr>
            <a:spLocks noGrp="1" noChangeArrowheads="1"/>
          </p:cNvSpPr>
          <p:nvPr>
            <p:ph type="body" idx="4294967295"/>
          </p:nvPr>
        </p:nvSpPr>
        <p:spPr bwMode="auto">
          <a:xfrm>
            <a:off x="2350007" y="2020825"/>
            <a:ext cx="6565520" cy="2286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To promote, through cooperation with other agencies, the ability of youth to do things for themselves and others, and to teach youth patriotism, courage, self-reliance, and kindred virtues</a:t>
            </a:r>
          </a:p>
        </p:txBody>
      </p:sp>
    </p:spTree>
    <p:extLst>
      <p:ext uri="{BB962C8B-B14F-4D97-AF65-F5344CB8AC3E}">
        <p14:creationId xmlns:p14="http://schemas.microsoft.com/office/powerpoint/2010/main" val="203715307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Grp="1" noChangeArrowheads="1"/>
          </p:cNvSpPr>
          <p:nvPr>
            <p:ph type="title" idx="4294967295"/>
          </p:nvPr>
        </p:nvSpPr>
        <p:spPr bwMode="auto">
          <a:xfrm>
            <a:off x="2706624" y="1766888"/>
            <a:ext cx="5751576"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District Committee</a:t>
            </a:r>
          </a:p>
        </p:txBody>
      </p:sp>
      <p:sp>
        <p:nvSpPr>
          <p:cNvPr id="81922"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pic>
        <p:nvPicPr>
          <p:cNvPr id="819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4352" y="3599434"/>
            <a:ext cx="1828800" cy="1841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06391319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ChangeArrowheads="1"/>
          </p:cNvSpPr>
          <p:nvPr>
            <p:ph type="title" idx="4294967295"/>
          </p:nvPr>
        </p:nvSpPr>
        <p:spPr bwMode="auto">
          <a:xfrm>
            <a:off x="2340863" y="228600"/>
            <a:ext cx="650151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District Committee</a:t>
            </a:r>
          </a:p>
        </p:txBody>
      </p:sp>
      <p:sp>
        <p:nvSpPr>
          <p:cNvPr id="82946" name="Rectangle 2"/>
          <p:cNvSpPr>
            <a:spLocks noGrp="1" noChangeArrowheads="1"/>
          </p:cNvSpPr>
          <p:nvPr>
            <p:ph type="body" idx="4294967295"/>
          </p:nvPr>
        </p:nvSpPr>
        <p:spPr bwMode="auto">
          <a:xfrm>
            <a:off x="2340863" y="1600200"/>
            <a:ext cx="650151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Four function organization</a:t>
            </a:r>
          </a:p>
          <a:p>
            <a:pPr marL="457200" lvl="1" indent="0" algn="ctr">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      Membership </a:t>
            </a:r>
          </a:p>
          <a:p>
            <a:pPr marL="457200" lvl="1" indent="0" algn="ctr">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      Finance</a:t>
            </a:r>
          </a:p>
          <a:p>
            <a:pPr marL="457200" lvl="1" indent="0" algn="ctr">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      Program</a:t>
            </a:r>
          </a:p>
          <a:p>
            <a:pPr marL="457200" lvl="1" indent="0" algn="ctr">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      Unit service</a:t>
            </a:r>
          </a:p>
        </p:txBody>
      </p:sp>
      <p:pic>
        <p:nvPicPr>
          <p:cNvPr id="829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637" y="4651725"/>
            <a:ext cx="3630803" cy="150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547246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1"/>
          <p:cNvSpPr>
            <a:spLocks noGrp="1" noChangeArrowheads="1"/>
          </p:cNvSpPr>
          <p:nvPr>
            <p:ph type="title" idx="4294967295"/>
          </p:nvPr>
        </p:nvSpPr>
        <p:spPr bwMode="auto">
          <a:xfrm>
            <a:off x="2249423" y="228600"/>
            <a:ext cx="659295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Membership Functions</a:t>
            </a:r>
          </a:p>
        </p:txBody>
      </p:sp>
      <p:sp>
        <p:nvSpPr>
          <p:cNvPr id="83970" name="Rectangle 2"/>
          <p:cNvSpPr>
            <a:spLocks noGrp="1" noChangeArrowheads="1"/>
          </p:cNvSpPr>
          <p:nvPr>
            <p:ph type="body" idx="4294967295"/>
          </p:nvPr>
        </p:nvSpPr>
        <p:spPr bwMode="auto">
          <a:xfrm>
            <a:off x="2249423" y="1600200"/>
            <a:ext cx="659295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Gather information</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Cultivate relationships with community organizations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Organize new units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Help youth join existing units</a:t>
            </a:r>
          </a:p>
        </p:txBody>
      </p:sp>
      <p:pic>
        <p:nvPicPr>
          <p:cNvPr id="839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3715" y="4056062"/>
            <a:ext cx="2432050" cy="20431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6051611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ChangeArrowheads="1"/>
          </p:cNvSpPr>
          <p:nvPr>
            <p:ph type="title" idx="4294967295"/>
          </p:nvPr>
        </p:nvSpPr>
        <p:spPr bwMode="auto">
          <a:xfrm>
            <a:off x="2377439" y="228600"/>
            <a:ext cx="646493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Finance Functions</a:t>
            </a:r>
          </a:p>
        </p:txBody>
      </p:sp>
      <p:sp>
        <p:nvSpPr>
          <p:cNvPr id="84994" name="Rectangle 2"/>
          <p:cNvSpPr>
            <a:spLocks noGrp="1" noChangeArrowheads="1"/>
          </p:cNvSpPr>
          <p:nvPr>
            <p:ph type="body" idx="4294967295"/>
          </p:nvPr>
        </p:nvSpPr>
        <p:spPr bwMode="auto">
          <a:xfrm>
            <a:off x="2157984" y="1600200"/>
            <a:ext cx="6986015"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Obtain the district’s share of funds for the council budget</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Carry out FOS in the district</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Meet goals by target dates</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Implement finance policies</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Conduct project selling</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Assist with endowment </a:t>
            </a:r>
            <a:r>
              <a:rPr lang="en-GB" sz="2800" dirty="0" smtClean="0"/>
              <a:t>development</a:t>
            </a:r>
            <a:endParaRPr lang="en-GB" sz="2800" dirty="0"/>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Stimulate United Way relationships</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Recognize donors</a:t>
            </a:r>
          </a:p>
        </p:txBody>
      </p:sp>
      <p:pic>
        <p:nvPicPr>
          <p:cNvPr id="849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4755" y="5742781"/>
            <a:ext cx="1673225" cy="7127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8696047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Grp="1" noChangeArrowheads="1"/>
          </p:cNvSpPr>
          <p:nvPr>
            <p:ph type="title" idx="4294967295"/>
          </p:nvPr>
        </p:nvSpPr>
        <p:spPr bwMode="auto">
          <a:xfrm>
            <a:off x="2276855" y="228600"/>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Program Functions</a:t>
            </a:r>
          </a:p>
        </p:txBody>
      </p:sp>
      <p:sp>
        <p:nvSpPr>
          <p:cNvPr id="86018" name="Rectangle 2"/>
          <p:cNvSpPr>
            <a:spLocks noGrp="1" noChangeArrowheads="1"/>
          </p:cNvSpPr>
          <p:nvPr>
            <p:ph type="body" idx="4294967295"/>
          </p:nvPr>
        </p:nvSpPr>
        <p:spPr bwMode="auto">
          <a:xfrm>
            <a:off x="2359151" y="1600200"/>
            <a:ext cx="633691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Training </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Camping and Outdoor</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Activities and Civic Service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Advancement and Recognition</a:t>
            </a:r>
          </a:p>
        </p:txBody>
      </p:sp>
      <p:pic>
        <p:nvPicPr>
          <p:cNvPr id="860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4327" y="3649778"/>
            <a:ext cx="3593593" cy="206115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95936939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ChangeArrowheads="1"/>
          </p:cNvSpPr>
          <p:nvPr>
            <p:ph type="title" idx="4294967295"/>
          </p:nvPr>
        </p:nvSpPr>
        <p:spPr bwMode="auto">
          <a:xfrm>
            <a:off x="301625" y="228600"/>
            <a:ext cx="854075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Training</a:t>
            </a:r>
          </a:p>
        </p:txBody>
      </p:sp>
      <p:sp>
        <p:nvSpPr>
          <p:cNvPr id="87042" name="Rectangle 2"/>
          <p:cNvSpPr>
            <a:spLocks noGrp="1" noChangeArrowheads="1"/>
          </p:cNvSpPr>
          <p:nvPr>
            <p:ph type="body" idx="4294967295"/>
          </p:nvPr>
        </p:nvSpPr>
        <p:spPr bwMode="auto">
          <a:xfrm>
            <a:off x="2221991" y="969264"/>
            <a:ext cx="652894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Determine who needs training</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Build annual training program</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Develop plans for specific courses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Promote courses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Provide training recognition</a:t>
            </a:r>
          </a:p>
        </p:txBody>
      </p:sp>
      <p:graphicFrame>
        <p:nvGraphicFramePr>
          <p:cNvPr id="87043" name="Object 3"/>
          <p:cNvGraphicFramePr>
            <a:graphicFrameLocks noChangeAspect="1"/>
          </p:cNvGraphicFramePr>
          <p:nvPr>
            <p:extLst>
              <p:ext uri="{D42A27DB-BD31-4B8C-83A1-F6EECF244321}">
                <p14:modId xmlns:p14="http://schemas.microsoft.com/office/powerpoint/2010/main" val="2343772270"/>
              </p:ext>
            </p:extLst>
          </p:nvPr>
        </p:nvGraphicFramePr>
        <p:xfrm>
          <a:off x="2657920" y="3450082"/>
          <a:ext cx="1581150" cy="2746375"/>
        </p:xfrm>
        <a:graphic>
          <a:graphicData uri="http://schemas.openxmlformats.org/presentationml/2006/ole">
            <mc:AlternateContent xmlns:mc="http://schemas.openxmlformats.org/markup-compatibility/2006">
              <mc:Choice xmlns:v="urn:schemas-microsoft-com:vml" Requires="v">
                <p:oleObj spid="_x0000_s8225" r:id="rId4" imgW="2642760" imgH="4587840" progId="">
                  <p:embed/>
                </p:oleObj>
              </mc:Choice>
              <mc:Fallback>
                <p:oleObj r:id="rId4" imgW="2642760" imgH="45878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7920" y="3450082"/>
                        <a:ext cx="1581150" cy="274637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63647280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Grp="1" noChangeArrowheads="1"/>
          </p:cNvSpPr>
          <p:nvPr>
            <p:ph type="title" idx="4294967295"/>
          </p:nvPr>
        </p:nvSpPr>
        <p:spPr bwMode="auto">
          <a:xfrm>
            <a:off x="2276855" y="228600"/>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Camping &amp; Outdoor</a:t>
            </a:r>
          </a:p>
        </p:txBody>
      </p:sp>
      <p:sp>
        <p:nvSpPr>
          <p:cNvPr id="88066" name="Rectangle 2"/>
          <p:cNvSpPr>
            <a:spLocks noGrp="1" noChangeArrowheads="1"/>
          </p:cNvSpPr>
          <p:nvPr>
            <p:ph type="body" idx="4294967295"/>
          </p:nvPr>
        </p:nvSpPr>
        <p:spPr bwMode="auto">
          <a:xfrm>
            <a:off x="2340863" y="1600200"/>
            <a:ext cx="650151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Promote resident camping for all packs, troops, and teams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Develop and promote Cub Scout day camps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Promote year-round camping by all units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Provide guidance on health and safety</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Use camperships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Guide the Order of the Arrow</a:t>
            </a:r>
          </a:p>
        </p:txBody>
      </p:sp>
      <p:pic>
        <p:nvPicPr>
          <p:cNvPr id="880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9498" y="4974336"/>
            <a:ext cx="1913182" cy="13025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572535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ChangeArrowheads="1"/>
          </p:cNvSpPr>
          <p:nvPr>
            <p:ph type="title" idx="4294967295"/>
          </p:nvPr>
        </p:nvSpPr>
        <p:spPr bwMode="auto">
          <a:xfrm>
            <a:off x="2340863" y="228600"/>
            <a:ext cx="650151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Activities &amp; Civic Service</a:t>
            </a:r>
          </a:p>
        </p:txBody>
      </p:sp>
      <p:sp>
        <p:nvSpPr>
          <p:cNvPr id="89090" name="Rectangle 2"/>
          <p:cNvSpPr>
            <a:spLocks noGrp="1" noChangeArrowheads="1"/>
          </p:cNvSpPr>
          <p:nvPr>
            <p:ph type="body" idx="4294967295"/>
          </p:nvPr>
        </p:nvSpPr>
        <p:spPr bwMode="auto">
          <a:xfrm>
            <a:off x="2478023" y="1600200"/>
            <a:ext cx="636435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Recruit teams to carry out district activities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Involve the district in community service projects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Promote and help with council events</a:t>
            </a:r>
          </a:p>
        </p:txBody>
      </p:sp>
      <p:pic>
        <p:nvPicPr>
          <p:cNvPr id="890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185" y="3949700"/>
            <a:ext cx="1700212" cy="21621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284004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Advancement &amp; Recognition</a:t>
            </a:r>
          </a:p>
        </p:txBody>
      </p:sp>
      <p:sp>
        <p:nvSpPr>
          <p:cNvPr id="90114" name="Rectangle 2"/>
          <p:cNvSpPr>
            <a:spLocks noGrp="1" noChangeArrowheads="1"/>
          </p:cNvSpPr>
          <p:nvPr>
            <p:ph type="body" idx="4294967295"/>
          </p:nvPr>
        </p:nvSpPr>
        <p:spPr bwMode="auto">
          <a:xfrm>
            <a:off x="2304287" y="1600200"/>
            <a:ext cx="566928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Help unit leaders with advancement procedures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Monitor unit advancement progress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Recruit merit badge </a:t>
            </a:r>
            <a:r>
              <a:rPr lang="en-GB" dirty="0" err="1"/>
              <a:t>counselors</a:t>
            </a:r>
            <a:endParaRPr lang="en-GB" dirty="0"/>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Approve Eagle Scout service project plans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Recommend youths and adults for special awards</a:t>
            </a:r>
          </a:p>
        </p:txBody>
      </p:sp>
      <p:pic>
        <p:nvPicPr>
          <p:cNvPr id="901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799" y="2237550"/>
            <a:ext cx="1298575" cy="22066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72917390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Grp="1" noChangeArrowheads="1"/>
          </p:cNvSpPr>
          <p:nvPr>
            <p:ph type="title" idx="4294967295"/>
          </p:nvPr>
        </p:nvSpPr>
        <p:spPr bwMode="auto">
          <a:xfrm>
            <a:off x="2221991" y="-27432"/>
            <a:ext cx="662038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Service Function </a:t>
            </a:r>
          </a:p>
        </p:txBody>
      </p:sp>
      <p:sp>
        <p:nvSpPr>
          <p:cNvPr id="91138" name="Rectangle 2"/>
          <p:cNvSpPr>
            <a:spLocks noGrp="1" noChangeArrowheads="1"/>
          </p:cNvSpPr>
          <p:nvPr>
            <p:ph type="body" idx="4294967295"/>
          </p:nvPr>
        </p:nvSpPr>
        <p:spPr bwMode="auto">
          <a:xfrm>
            <a:off x="2157983" y="996696"/>
            <a:ext cx="654723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Regularly visit all units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Demonstrate BSA concern for unit leaders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Facilitate on-time charter renewals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Appraise and help units improve their program</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Help units earn the </a:t>
            </a:r>
            <a:r>
              <a:rPr lang="en-GB" sz="2300" dirty="0" smtClean="0"/>
              <a:t>Journey </a:t>
            </a:r>
            <a:r>
              <a:rPr lang="en-GB" sz="2300" dirty="0"/>
              <a:t>T</a:t>
            </a:r>
            <a:r>
              <a:rPr lang="en-GB" sz="2300" dirty="0" smtClean="0"/>
              <a:t>o Excellence Award</a:t>
            </a:r>
            <a:endParaRPr lang="en-GB" sz="2300" dirty="0"/>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Help units benefit from council resources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Conduct monthly roundtables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300" dirty="0"/>
              <a:t>Guide the unit leader selection process</a:t>
            </a:r>
          </a:p>
        </p:txBody>
      </p:sp>
    </p:spTree>
    <p:extLst>
      <p:ext uri="{BB962C8B-B14F-4D97-AF65-F5344CB8AC3E}">
        <p14:creationId xmlns:p14="http://schemas.microsoft.com/office/powerpoint/2010/main" val="204499473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idx="4294967295"/>
          </p:nvPr>
        </p:nvSpPr>
        <p:spPr bwMode="auto">
          <a:xfrm>
            <a:off x="2423159" y="228600"/>
            <a:ext cx="641921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Aims of Scouting</a:t>
            </a:r>
          </a:p>
        </p:txBody>
      </p:sp>
      <p:sp>
        <p:nvSpPr>
          <p:cNvPr id="16386" name="Rectangle 2"/>
          <p:cNvSpPr>
            <a:spLocks noGrp="1" noChangeArrowheads="1"/>
          </p:cNvSpPr>
          <p:nvPr>
            <p:ph type="body" idx="4294967295"/>
          </p:nvPr>
        </p:nvSpPr>
        <p:spPr bwMode="auto">
          <a:xfrm>
            <a:off x="2423158" y="2359025"/>
            <a:ext cx="6419216" cy="224040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Character development</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Citizenship training</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Personal fitness</a:t>
            </a:r>
          </a:p>
        </p:txBody>
      </p:sp>
    </p:spTree>
    <p:extLst>
      <p:ext uri="{BB962C8B-B14F-4D97-AF65-F5344CB8AC3E}">
        <p14:creationId xmlns:p14="http://schemas.microsoft.com/office/powerpoint/2010/main" val="144548747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ChangeArrowheads="1"/>
          </p:cNvSpPr>
          <p:nvPr>
            <p:ph type="title" idx="4294967295"/>
          </p:nvPr>
        </p:nvSpPr>
        <p:spPr bwMode="auto">
          <a:xfrm>
            <a:off x="2465515" y="201676"/>
            <a:ext cx="6099048"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Membership Management</a:t>
            </a:r>
          </a:p>
        </p:txBody>
      </p:sp>
      <p:pic>
        <p:nvPicPr>
          <p:cNvPr id="921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3120" y="2411286"/>
            <a:ext cx="7040880" cy="2346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4805364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Grp="1" noChangeArrowheads="1"/>
          </p:cNvSpPr>
          <p:nvPr>
            <p:ph type="title" idx="4294967295"/>
          </p:nvPr>
        </p:nvSpPr>
        <p:spPr bwMode="auto">
          <a:xfrm>
            <a:off x="2240279" y="228600"/>
            <a:ext cx="660209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Membership Management</a:t>
            </a:r>
          </a:p>
        </p:txBody>
      </p:sp>
      <p:sp>
        <p:nvSpPr>
          <p:cNvPr id="93186" name="Rectangle 2"/>
          <p:cNvSpPr>
            <a:spLocks noGrp="1" noChangeArrowheads="1"/>
          </p:cNvSpPr>
          <p:nvPr>
            <p:ph type="body" idx="4294967295"/>
          </p:nvPr>
        </p:nvSpPr>
        <p:spPr bwMode="auto">
          <a:xfrm>
            <a:off x="2240279" y="1600200"/>
            <a:ext cx="6602096"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Buzz groups for 10 minutes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smtClean="0"/>
              <a:t>Topics</a:t>
            </a:r>
            <a:r>
              <a:rPr lang="en-GB" sz="3200" dirty="0"/>
              <a:t>:</a:t>
            </a:r>
          </a:p>
          <a:p>
            <a:pPr marL="914400" lvl="2" indent="0">
              <a:lnSpc>
                <a:spcPct val="100000"/>
              </a:lnSpc>
              <a:spcBef>
                <a:spcPts val="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Unit with mostly older boys</a:t>
            </a:r>
          </a:p>
          <a:p>
            <a:pPr marL="914400" lvl="2" indent="0">
              <a:lnSpc>
                <a:spcPct val="100000"/>
              </a:lnSpc>
              <a:spcBef>
                <a:spcPts val="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Inventories of active boys</a:t>
            </a:r>
          </a:p>
          <a:p>
            <a:pPr marL="914400" lvl="2" indent="0">
              <a:lnSpc>
                <a:spcPct val="100000"/>
              </a:lnSpc>
              <a:spcBef>
                <a:spcPts val="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Year-round recruiting</a:t>
            </a:r>
          </a:p>
          <a:p>
            <a:pPr marL="914400" lvl="2" indent="0">
              <a:lnSpc>
                <a:spcPct val="100000"/>
              </a:lnSpc>
              <a:spcBef>
                <a:spcPts val="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Preventing dropped units</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1 minute reports</a:t>
            </a:r>
          </a:p>
        </p:txBody>
      </p:sp>
    </p:spTree>
    <p:extLst>
      <p:ext uri="{BB962C8B-B14F-4D97-AF65-F5344CB8AC3E}">
        <p14:creationId xmlns:p14="http://schemas.microsoft.com/office/powerpoint/2010/main" val="8431451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Grp="1" noChangeArrowheads="1"/>
          </p:cNvSpPr>
          <p:nvPr>
            <p:ph type="title" idx="4294967295"/>
          </p:nvPr>
        </p:nvSpPr>
        <p:spPr bwMode="auto">
          <a:xfrm>
            <a:off x="2441447" y="228600"/>
            <a:ext cx="640092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Membership Management</a:t>
            </a:r>
          </a:p>
        </p:txBody>
      </p:sp>
      <p:sp>
        <p:nvSpPr>
          <p:cNvPr id="94210" name="Rectangle 2"/>
          <p:cNvSpPr>
            <a:spLocks noGrp="1" noChangeArrowheads="1"/>
          </p:cNvSpPr>
          <p:nvPr>
            <p:ph type="body" idx="4294967295"/>
          </p:nvPr>
        </p:nvSpPr>
        <p:spPr bwMode="auto">
          <a:xfrm>
            <a:off x="2267711" y="1600200"/>
            <a:ext cx="65746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with mostly older boys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Recruit</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Inventories of active boys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Committee Involvement for inactive boys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Program or Administrative issue</a:t>
            </a:r>
          </a:p>
        </p:txBody>
      </p:sp>
    </p:spTree>
    <p:extLst>
      <p:ext uri="{BB962C8B-B14F-4D97-AF65-F5344CB8AC3E}">
        <p14:creationId xmlns:p14="http://schemas.microsoft.com/office/powerpoint/2010/main" val="105345091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Grp="1" noChangeArrowheads="1"/>
          </p:cNvSpPr>
          <p:nvPr>
            <p:ph type="title" idx="4294967295"/>
          </p:nvPr>
        </p:nvSpPr>
        <p:spPr bwMode="auto">
          <a:xfrm>
            <a:off x="2276855" y="228600"/>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Help Units Grow</a:t>
            </a:r>
          </a:p>
        </p:txBody>
      </p:sp>
      <p:sp>
        <p:nvSpPr>
          <p:cNvPr id="95234" name="Rectangle 2"/>
          <p:cNvSpPr>
            <a:spLocks noGrp="1" noChangeArrowheads="1"/>
          </p:cNvSpPr>
          <p:nvPr>
            <p:ph type="body" idx="4294967295"/>
          </p:nvPr>
        </p:nvSpPr>
        <p:spPr bwMode="auto">
          <a:xfrm>
            <a:off x="2276855" y="1380744"/>
            <a:ext cx="656552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Year-round recruiting</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Birthday greetings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Phone Invitations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Personal Invitations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err="1"/>
              <a:t>Webelos</a:t>
            </a:r>
            <a:r>
              <a:rPr lang="en-GB" sz="3200" dirty="0"/>
              <a:t>-Scout transition</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Preventing dropped units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Assigned while organizing new units</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smtClean="0"/>
              <a:t>Assigned </a:t>
            </a:r>
            <a:r>
              <a:rPr lang="en-GB" sz="3200" dirty="0"/>
              <a:t>to </a:t>
            </a:r>
            <a:r>
              <a:rPr lang="en-GB" sz="3200" dirty="0" smtClean="0"/>
              <a:t>unit</a:t>
            </a:r>
            <a:endParaRPr lang="en-GB" sz="3200" dirty="0"/>
          </a:p>
        </p:txBody>
      </p:sp>
    </p:spTree>
    <p:extLst>
      <p:ext uri="{BB962C8B-B14F-4D97-AF65-F5344CB8AC3E}">
        <p14:creationId xmlns:p14="http://schemas.microsoft.com/office/powerpoint/2010/main" val="16865007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ChangeArrowheads="1"/>
          </p:cNvSpPr>
          <p:nvPr>
            <p:ph type="title" idx="4294967295"/>
          </p:nvPr>
        </p:nvSpPr>
        <p:spPr bwMode="auto">
          <a:xfrm>
            <a:off x="685800" y="1766888"/>
            <a:ext cx="7772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a:solidFill>
                  <a:srgbClr val="FFFFCC"/>
                </a:solidFill>
              </a:rPr>
              <a:t>Break!</a:t>
            </a:r>
          </a:p>
        </p:txBody>
      </p:sp>
      <p:sp>
        <p:nvSpPr>
          <p:cNvPr id="74754"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72314186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dirty="0" smtClean="0"/>
              <a:t>Session 5</a:t>
            </a:r>
            <a:endParaRPr lang="en-US" sz="4800" dirty="0"/>
          </a:p>
        </p:txBody>
      </p:sp>
      <p:sp>
        <p:nvSpPr>
          <p:cNvPr id="3" name="Content Placeholder 2"/>
          <p:cNvSpPr>
            <a:spLocks noGrp="1"/>
          </p:cNvSpPr>
          <p:nvPr>
            <p:ph idx="1"/>
          </p:nvPr>
        </p:nvSpPr>
        <p:spPr>
          <a:xfrm>
            <a:off x="2408238" y="2084832"/>
            <a:ext cx="6278562" cy="4525963"/>
          </a:xfrm>
        </p:spPr>
        <p:txBody>
          <a:bodyPr/>
          <a:lstStyle/>
          <a:p>
            <a:r>
              <a:rPr lang="en-US" dirty="0" smtClean="0"/>
              <a:t>Unit Charter Renewal Process</a:t>
            </a:r>
          </a:p>
          <a:p>
            <a:r>
              <a:rPr lang="en-US" dirty="0" smtClean="0"/>
              <a:t>Annual Commissioner Service Plan</a:t>
            </a:r>
          </a:p>
          <a:p>
            <a:r>
              <a:rPr lang="en-US" dirty="0" smtClean="0"/>
              <a:t>The Lifesaving Commissioner</a:t>
            </a:r>
          </a:p>
          <a:p>
            <a:r>
              <a:rPr lang="en-US" dirty="0" smtClean="0"/>
              <a:t>Closing &amp; Graduation</a:t>
            </a:r>
            <a:endParaRPr lang="en-US" dirty="0"/>
          </a:p>
        </p:txBody>
      </p:sp>
    </p:spTree>
    <p:extLst>
      <p:ext uri="{BB962C8B-B14F-4D97-AF65-F5344CB8AC3E}">
        <p14:creationId xmlns:p14="http://schemas.microsoft.com/office/powerpoint/2010/main" val="20176141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Learning Objectives</a:t>
            </a:r>
            <a:endParaRPr lang="en-US" dirty="0"/>
          </a:p>
        </p:txBody>
      </p:sp>
      <p:sp>
        <p:nvSpPr>
          <p:cNvPr id="6" name="Content Placeholder 5"/>
          <p:cNvSpPr>
            <a:spLocks noGrp="1"/>
          </p:cNvSpPr>
          <p:nvPr>
            <p:ph idx="1"/>
          </p:nvPr>
        </p:nvSpPr>
        <p:spPr/>
        <p:txBody>
          <a:bodyPr/>
          <a:lstStyle/>
          <a:p>
            <a:r>
              <a:rPr lang="en-US" dirty="0" smtClean="0"/>
              <a:t>State the resources and support available to help make the unit successful</a:t>
            </a:r>
          </a:p>
          <a:p>
            <a:r>
              <a:rPr lang="en-US" dirty="0" smtClean="0"/>
              <a:t>Explain the annual commissioner service plan</a:t>
            </a:r>
          </a:p>
          <a:p>
            <a:r>
              <a:rPr lang="en-US" dirty="0" smtClean="0"/>
              <a:t>Use the unit charter renewal process in </a:t>
            </a:r>
            <a:r>
              <a:rPr lang="en-US" dirty="0" err="1" smtClean="0"/>
              <a:t>rechartering</a:t>
            </a:r>
            <a:r>
              <a:rPr lang="en-US" dirty="0" smtClean="0"/>
              <a:t> a unit</a:t>
            </a:r>
          </a:p>
          <a:p>
            <a:r>
              <a:rPr lang="en-US" dirty="0" smtClean="0"/>
              <a:t>Use commissioner lifesaving techniques to resolve unit life-threatening problems</a:t>
            </a:r>
            <a:endParaRPr lang="en-US" dirty="0"/>
          </a:p>
        </p:txBody>
      </p:sp>
      <p:sp>
        <p:nvSpPr>
          <p:cNvPr id="4" name="Slide Number Placeholder 3"/>
          <p:cNvSpPr>
            <a:spLocks noGrp="1"/>
          </p:cNvSpPr>
          <p:nvPr>
            <p:ph type="sldNum" sz="quarter" idx="10"/>
          </p:nvPr>
        </p:nvSpPr>
        <p:spPr/>
        <p:txBody>
          <a:bodyPr/>
          <a:lstStyle/>
          <a:p>
            <a:fld id="{94445D96-C0F3-4DB3-B87E-A7E183434943}" type="slidenum">
              <a:rPr lang="en-US" smtClean="0"/>
              <a:pPr/>
              <a:t>116</a:t>
            </a:fld>
            <a:endParaRPr lang="en-US"/>
          </a:p>
        </p:txBody>
      </p:sp>
    </p:spTree>
    <p:extLst>
      <p:ext uri="{BB962C8B-B14F-4D97-AF65-F5344CB8AC3E}">
        <p14:creationId xmlns:p14="http://schemas.microsoft.com/office/powerpoint/2010/main" val="206458683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ChangeArrowheads="1"/>
          </p:cNvSpPr>
          <p:nvPr>
            <p:ph type="title" idx="4294967295"/>
          </p:nvPr>
        </p:nvSpPr>
        <p:spPr bwMode="auto">
          <a:xfrm>
            <a:off x="2715768" y="1765300"/>
            <a:ext cx="5742432"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Unit Charter Renewal Process</a:t>
            </a:r>
          </a:p>
        </p:txBody>
      </p:sp>
      <p:sp>
        <p:nvSpPr>
          <p:cNvPr id="96258"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258389189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ChangeArrowheads="1"/>
          </p:cNvSpPr>
          <p:nvPr>
            <p:ph type="title" idx="4294967295"/>
          </p:nvPr>
        </p:nvSpPr>
        <p:spPr bwMode="auto">
          <a:xfrm>
            <a:off x="2267711" y="228600"/>
            <a:ext cx="657466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Charter Renewal</a:t>
            </a:r>
          </a:p>
        </p:txBody>
      </p:sp>
      <p:sp>
        <p:nvSpPr>
          <p:cNvPr id="97282" name="Rectangle 2"/>
          <p:cNvSpPr>
            <a:spLocks noGrp="1" noChangeArrowheads="1"/>
          </p:cNvSpPr>
          <p:nvPr>
            <p:ph type="body" idx="4294967295"/>
          </p:nvPr>
        </p:nvSpPr>
        <p:spPr bwMode="auto">
          <a:xfrm>
            <a:off x="2340863" y="1600200"/>
            <a:ext cx="650151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"If commissioners are providing regular visitation and doing their job as in the Annual Service Plan, then </a:t>
            </a:r>
            <a:r>
              <a:rPr lang="en-GB" dirty="0" err="1"/>
              <a:t>rechartering</a:t>
            </a:r>
            <a:r>
              <a:rPr lang="en-GB" dirty="0"/>
              <a:t> becomes a minor paperwork exercise."</a:t>
            </a:r>
          </a:p>
          <a:p>
            <a:pPr marL="457200" lvl="1" indent="0" algn="ctr">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 George </a:t>
            </a:r>
            <a:r>
              <a:rPr lang="en-GB" sz="3200" dirty="0" err="1"/>
              <a:t>Crowl</a:t>
            </a:r>
            <a:r>
              <a:rPr lang="en-GB" sz="3200" dirty="0"/>
              <a:t>, 1982                                                                  </a:t>
            </a:r>
          </a:p>
        </p:txBody>
      </p:sp>
      <p:pic>
        <p:nvPicPr>
          <p:cNvPr id="972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4268" y="3836988"/>
            <a:ext cx="2230438" cy="23034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041964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Grp="1" noChangeArrowheads="1"/>
          </p:cNvSpPr>
          <p:nvPr>
            <p:ph type="title" idx="4294967295"/>
          </p:nvPr>
        </p:nvSpPr>
        <p:spPr bwMode="auto">
          <a:xfrm>
            <a:off x="2340863" y="228600"/>
            <a:ext cx="650151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Objectives</a:t>
            </a:r>
          </a:p>
        </p:txBody>
      </p:sp>
      <p:sp>
        <p:nvSpPr>
          <p:cNvPr id="98306" name="Rectangle 2"/>
          <p:cNvSpPr>
            <a:spLocks noGrp="1" noChangeArrowheads="1"/>
          </p:cNvSpPr>
          <p:nvPr>
            <p:ph type="body" idx="4294967295"/>
          </p:nvPr>
        </p:nvSpPr>
        <p:spPr bwMode="auto">
          <a:xfrm>
            <a:off x="2414015" y="1984248"/>
            <a:ext cx="650151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Reregister unit </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On time</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Maximum membership</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Two deep trained leadership</a:t>
            </a:r>
          </a:p>
        </p:txBody>
      </p:sp>
    </p:spTree>
    <p:extLst>
      <p:ext uri="{BB962C8B-B14F-4D97-AF65-F5344CB8AC3E}">
        <p14:creationId xmlns:p14="http://schemas.microsoft.com/office/powerpoint/2010/main" val="27228185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idx="4294967295"/>
          </p:nvPr>
        </p:nvSpPr>
        <p:spPr bwMode="auto">
          <a:xfrm>
            <a:off x="2423159" y="228600"/>
            <a:ext cx="641921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Aims of Scouting</a:t>
            </a:r>
          </a:p>
        </p:txBody>
      </p:sp>
      <p:sp>
        <p:nvSpPr>
          <p:cNvPr id="16386" name="Rectangle 2"/>
          <p:cNvSpPr>
            <a:spLocks noGrp="1" noChangeArrowheads="1"/>
          </p:cNvSpPr>
          <p:nvPr>
            <p:ph type="body" idx="4294967295"/>
          </p:nvPr>
        </p:nvSpPr>
        <p:spPr bwMode="auto">
          <a:xfrm>
            <a:off x="1295400" y="1371600"/>
            <a:ext cx="7546974" cy="350520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Character development</a:t>
            </a:r>
          </a:p>
          <a:p>
            <a:pPr lvl="2" indent="0">
              <a:lnSpc>
                <a:spcPct val="80000"/>
              </a:lnSpc>
              <a:spcBef>
                <a:spcPts val="300"/>
              </a:spcBef>
              <a:buNone/>
            </a:pPr>
            <a:endParaRPr lang="en-GB" dirty="0" smtClean="0"/>
          </a:p>
          <a:p>
            <a:pPr lvl="4" indent="0">
              <a:lnSpc>
                <a:spcPct val="80000"/>
              </a:lnSpc>
              <a:spcBef>
                <a:spcPts val="300"/>
              </a:spcBef>
              <a:buNone/>
            </a:pPr>
            <a:r>
              <a:rPr lang="en-GB" sz="1600" b="0" i="0" dirty="0" smtClean="0">
                <a:latin typeface="Arial" charset="0"/>
                <a:cs typeface="Arial Unicode MS" charset="0"/>
              </a:rPr>
              <a:t>Be </a:t>
            </a:r>
            <a:r>
              <a:rPr lang="en-GB" sz="1600" b="0" i="0" dirty="0">
                <a:latin typeface="Arial" charset="0"/>
                <a:cs typeface="Arial Unicode MS" charset="0"/>
              </a:rPr>
              <a:t>confident but not </a:t>
            </a:r>
            <a:r>
              <a:rPr lang="en-GB" sz="1600" b="0" i="0" dirty="0" smtClean="0">
                <a:latin typeface="Arial" charset="0"/>
                <a:cs typeface="Arial Unicode MS" charset="0"/>
              </a:rPr>
              <a:t>conceited</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Be honest with yourself and </a:t>
            </a:r>
            <a:r>
              <a:rPr lang="en-GB" sz="1600" b="0" i="0" dirty="0" smtClean="0">
                <a:latin typeface="Arial" charset="0"/>
                <a:cs typeface="Arial Unicode MS" charset="0"/>
              </a:rPr>
              <a:t>others</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Have a positive personal </a:t>
            </a:r>
            <a:r>
              <a:rPr lang="en-GB" sz="1600" b="0" i="0" dirty="0" smtClean="0">
                <a:latin typeface="Arial" charset="0"/>
                <a:cs typeface="Arial Unicode MS" charset="0"/>
              </a:rPr>
              <a:t>appearance</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Develop special skills and </a:t>
            </a:r>
            <a:r>
              <a:rPr lang="en-GB" sz="1600" b="0" i="0" dirty="0" smtClean="0">
                <a:latin typeface="Arial" charset="0"/>
                <a:cs typeface="Arial Unicode MS" charset="0"/>
              </a:rPr>
              <a:t>interests</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Take care of </a:t>
            </a:r>
            <a:r>
              <a:rPr lang="en-GB" sz="1600" b="0" i="0" dirty="0" smtClean="0">
                <a:latin typeface="Arial" charset="0"/>
                <a:cs typeface="Arial Unicode MS" charset="0"/>
              </a:rPr>
              <a:t>yourself</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Do your best in difficult situations </a:t>
            </a:r>
            <a:endParaRPr lang="en-GB" sz="1600" b="0" i="0" dirty="0" smtClean="0">
              <a:latin typeface="Arial" charset="0"/>
              <a:cs typeface="Arial Unicode MS" charset="0"/>
            </a:endParaRP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Practice your religious </a:t>
            </a:r>
            <a:r>
              <a:rPr lang="en-GB" sz="1600" b="0" i="0" dirty="0" smtClean="0">
                <a:latin typeface="Arial" charset="0"/>
                <a:cs typeface="Arial Unicode MS" charset="0"/>
              </a:rPr>
              <a:t>beliefs</a:t>
            </a:r>
          </a:p>
          <a:p>
            <a:pPr lvl="4" indent="0">
              <a:lnSpc>
                <a:spcPct val="80000"/>
              </a:lnSpc>
              <a:spcBef>
                <a:spcPts val="300"/>
              </a:spcBef>
              <a:buNone/>
            </a:pPr>
            <a:endParaRPr lang="en-GB" sz="1600" b="0" i="0" dirty="0">
              <a:latin typeface="Arial" charset="0"/>
              <a:cs typeface="Arial Unicode MS" charset="0"/>
            </a:endParaRPr>
          </a:p>
          <a:p>
            <a:pPr lvl="4" indent="0">
              <a:lnSpc>
                <a:spcPct val="80000"/>
              </a:lnSpc>
              <a:spcBef>
                <a:spcPts val="300"/>
              </a:spcBef>
              <a:buNone/>
            </a:pPr>
            <a:r>
              <a:rPr lang="en-GB" sz="1600" b="0" i="0" dirty="0">
                <a:latin typeface="Arial" charset="0"/>
                <a:cs typeface="Arial Unicode MS" charset="0"/>
              </a:rPr>
              <a:t>Show respect for other people</a:t>
            </a:r>
          </a:p>
          <a:p>
            <a:pPr marL="400050" lvl="1" indent="0">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b="0" dirty="0"/>
          </a:p>
        </p:txBody>
      </p:sp>
    </p:spTree>
    <p:extLst>
      <p:ext uri="{BB962C8B-B14F-4D97-AF65-F5344CB8AC3E}">
        <p14:creationId xmlns:p14="http://schemas.microsoft.com/office/powerpoint/2010/main" val="85586496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ChangeArrowheads="1"/>
          </p:cNvSpPr>
          <p:nvPr>
            <p:ph type="title" idx="4294967295"/>
          </p:nvPr>
        </p:nvSpPr>
        <p:spPr bwMode="auto">
          <a:xfrm>
            <a:off x="301625" y="228600"/>
            <a:ext cx="854075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The Plan</a:t>
            </a:r>
          </a:p>
        </p:txBody>
      </p:sp>
      <p:sp>
        <p:nvSpPr>
          <p:cNvPr id="99330" name="Rectangle 2"/>
          <p:cNvSpPr>
            <a:spLocks noGrp="1" noChangeArrowheads="1"/>
          </p:cNvSpPr>
          <p:nvPr>
            <p:ph type="body" idx="4294967295"/>
          </p:nvPr>
        </p:nvSpPr>
        <p:spPr bwMode="auto">
          <a:xfrm>
            <a:off x="301625" y="1600200"/>
            <a:ext cx="854075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-90</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-60</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-45</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-15</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a:t>+30</a:t>
            </a:r>
          </a:p>
        </p:txBody>
      </p:sp>
    </p:spTree>
    <p:extLst>
      <p:ext uri="{BB962C8B-B14F-4D97-AF65-F5344CB8AC3E}">
        <p14:creationId xmlns:p14="http://schemas.microsoft.com/office/powerpoint/2010/main" val="58738936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Grp="1" noChangeArrowheads="1"/>
          </p:cNvSpPr>
          <p:nvPr>
            <p:ph type="title" idx="4294967295"/>
          </p:nvPr>
        </p:nvSpPr>
        <p:spPr bwMode="auto">
          <a:xfrm>
            <a:off x="2249423" y="-128015"/>
            <a:ext cx="652894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Charter Renewal Plan</a:t>
            </a:r>
          </a:p>
        </p:txBody>
      </p:sp>
      <p:sp>
        <p:nvSpPr>
          <p:cNvPr id="100354" name="Rectangle 2"/>
          <p:cNvSpPr>
            <a:spLocks noGrp="1" noChangeArrowheads="1"/>
          </p:cNvSpPr>
          <p:nvPr>
            <p:ph type="body" idx="4294967295"/>
          </p:nvPr>
        </p:nvSpPr>
        <p:spPr bwMode="auto">
          <a:xfrm>
            <a:off x="2249423" y="1005840"/>
            <a:ext cx="267919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solidFill>
                  <a:srgbClr val="FFFFFF"/>
                </a:solidFill>
              </a:rPr>
              <a:t>90 days before:</a:t>
            </a:r>
          </a:p>
          <a:p>
            <a:pPr marL="457200" lvl="1" indent="0">
              <a:lnSpc>
                <a:spcPct val="100000"/>
              </a:lnSpc>
              <a:spcBef>
                <a:spcPts val="5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District executive visit head of chartered organization</a:t>
            </a:r>
          </a:p>
          <a:p>
            <a:pPr marL="0" indent="0">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solidFill>
                  <a:srgbClr val="FFFFFF"/>
                </a:solidFill>
              </a:rPr>
              <a:t>60 days before:</a:t>
            </a:r>
          </a:p>
          <a:p>
            <a:pPr marL="457200" lvl="1" indent="0">
              <a:lnSpc>
                <a:spcPct val="100000"/>
              </a:lnSpc>
              <a:spcBef>
                <a:spcPts val="5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err="1">
                <a:solidFill>
                  <a:srgbClr val="FFFFFF"/>
                </a:solidFill>
              </a:rPr>
              <a:t>ScoutNet</a:t>
            </a:r>
            <a:r>
              <a:rPr lang="en-GB" sz="2000" dirty="0">
                <a:solidFill>
                  <a:srgbClr val="FFFFFF"/>
                </a:solidFill>
              </a:rPr>
              <a:t> available to log on</a:t>
            </a:r>
          </a:p>
          <a:p>
            <a:pPr marL="457200" lvl="1" indent="0">
              <a:lnSpc>
                <a:spcPct val="100000"/>
              </a:lnSpc>
              <a:spcBef>
                <a:spcPts val="5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Membership inventory</a:t>
            </a:r>
          </a:p>
          <a:p>
            <a:pPr marL="914400" lvl="2" indent="0">
              <a:lnSpc>
                <a:spcPct val="100000"/>
              </a:lnSpc>
              <a:spcBef>
                <a:spcPts val="45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Recruit to make up loss</a:t>
            </a:r>
          </a:p>
          <a:p>
            <a:pPr marL="914400" lvl="2" indent="0">
              <a:lnSpc>
                <a:spcPct val="100000"/>
              </a:lnSpc>
              <a:spcBef>
                <a:spcPts val="45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100% Boy's Life</a:t>
            </a:r>
          </a:p>
        </p:txBody>
      </p:sp>
      <p:sp>
        <p:nvSpPr>
          <p:cNvPr id="100355" name="Rectangle 3"/>
          <p:cNvSpPr>
            <a:spLocks noGrp="1" noChangeArrowheads="1"/>
          </p:cNvSpPr>
          <p:nvPr>
            <p:ph type="body" idx="4294967295"/>
          </p:nvPr>
        </p:nvSpPr>
        <p:spPr bwMode="auto">
          <a:xfrm>
            <a:off x="4928616" y="1005841"/>
            <a:ext cx="3621151" cy="359359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solidFill>
                  <a:srgbClr val="FFFFFF"/>
                </a:solidFill>
              </a:rPr>
              <a:t>45 days before:</a:t>
            </a:r>
          </a:p>
          <a:p>
            <a:pPr lvl="1">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Charter renewal meeting</a:t>
            </a:r>
          </a:p>
          <a:p>
            <a:pPr lvl="2">
              <a:spcBef>
                <a:spcPts val="45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Boys and Adults</a:t>
            </a:r>
          </a:p>
          <a:p>
            <a:pPr lvl="2">
              <a:spcBef>
                <a:spcPts val="45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Fees</a:t>
            </a:r>
          </a:p>
          <a:p>
            <a:pPr lvl="2">
              <a:spcBef>
                <a:spcPts val="45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Approvals</a:t>
            </a:r>
          </a:p>
          <a:p>
            <a:pPr lvl="2">
              <a:spcBef>
                <a:spcPts val="45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solidFill>
                  <a:srgbClr val="FFFFFF"/>
                </a:solidFill>
              </a:rPr>
              <a:t>Plans for the next year (Quality Unit)</a:t>
            </a:r>
          </a:p>
          <a:p>
            <a:pPr>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solidFill>
                  <a:srgbClr val="FFFFFF"/>
                </a:solidFill>
              </a:rPr>
              <a:t>15 days before:</a:t>
            </a:r>
          </a:p>
          <a:p>
            <a:pPr lvl="1">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Submit charter renewal to service </a:t>
            </a:r>
            <a:r>
              <a:rPr lang="en-GB" sz="2000" dirty="0" err="1">
                <a:solidFill>
                  <a:srgbClr val="FFFFFF"/>
                </a:solidFill>
              </a:rPr>
              <a:t>center</a:t>
            </a:r>
            <a:endParaRPr lang="en-GB" sz="2000" dirty="0">
              <a:solidFill>
                <a:srgbClr val="FFFFFF"/>
              </a:solidFill>
            </a:endParaRPr>
          </a:p>
          <a:p>
            <a:pPr>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solidFill>
                  <a:srgbClr val="FFFFFF"/>
                </a:solidFill>
              </a:rPr>
              <a:t>30 days after:</a:t>
            </a:r>
          </a:p>
          <a:p>
            <a:pPr lvl="1">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Charter presentation</a:t>
            </a:r>
          </a:p>
        </p:txBody>
      </p:sp>
    </p:spTree>
    <p:extLst>
      <p:ext uri="{BB962C8B-B14F-4D97-AF65-F5344CB8AC3E}">
        <p14:creationId xmlns:p14="http://schemas.microsoft.com/office/powerpoint/2010/main" val="105847155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Grp="1" noChangeArrowheads="1"/>
          </p:cNvSpPr>
          <p:nvPr>
            <p:ph type="title" idx="4294967295"/>
          </p:nvPr>
        </p:nvSpPr>
        <p:spPr bwMode="auto">
          <a:xfrm>
            <a:off x="2331719" y="228600"/>
            <a:ext cx="651065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Sixty Days Before</a:t>
            </a:r>
          </a:p>
        </p:txBody>
      </p:sp>
      <p:sp>
        <p:nvSpPr>
          <p:cNvPr id="102402" name="Rectangle 2"/>
          <p:cNvSpPr>
            <a:spLocks noGrp="1" noChangeArrowheads="1"/>
          </p:cNvSpPr>
          <p:nvPr>
            <p:ph type="body" idx="4294967295"/>
          </p:nvPr>
        </p:nvSpPr>
        <p:spPr bwMode="auto">
          <a:xfrm>
            <a:off x="2404871" y="2386457"/>
            <a:ext cx="6510656"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 inventory</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Set renewal meeting date</a:t>
            </a:r>
          </a:p>
        </p:txBody>
      </p:sp>
    </p:spTree>
    <p:extLst>
      <p:ext uri="{BB962C8B-B14F-4D97-AF65-F5344CB8AC3E}">
        <p14:creationId xmlns:p14="http://schemas.microsoft.com/office/powerpoint/2010/main" val="23060330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Grp="1" noChangeArrowheads="1"/>
          </p:cNvSpPr>
          <p:nvPr>
            <p:ph type="title" idx="4294967295"/>
          </p:nvPr>
        </p:nvSpPr>
        <p:spPr bwMode="auto">
          <a:xfrm>
            <a:off x="2313430" y="-118872"/>
            <a:ext cx="652894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Online </a:t>
            </a:r>
            <a:r>
              <a:rPr lang="en-GB" dirty="0" err="1"/>
              <a:t>Rechartering</a:t>
            </a:r>
            <a:endParaRPr lang="en-GB" dirty="0"/>
          </a:p>
        </p:txBody>
      </p:sp>
      <p:sp>
        <p:nvSpPr>
          <p:cNvPr id="103426" name="Rectangle 2"/>
          <p:cNvSpPr>
            <a:spLocks noGrp="1" noChangeArrowheads="1"/>
          </p:cNvSpPr>
          <p:nvPr>
            <p:ph type="body" idx="4294967295"/>
          </p:nvPr>
        </p:nvSpPr>
        <p:spPr bwMode="auto">
          <a:xfrm>
            <a:off x="2313430" y="1024128"/>
            <a:ext cx="6528944"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Available 60 days in advance</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Online </a:t>
            </a:r>
            <a:r>
              <a:rPr lang="en-GB" dirty="0" err="1"/>
              <a:t>Rechartering</a:t>
            </a:r>
            <a:r>
              <a:rPr lang="en-GB" dirty="0"/>
              <a:t> is easier</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Council furnishes units with </a:t>
            </a:r>
            <a:r>
              <a:rPr lang="en-GB" dirty="0" err="1"/>
              <a:t>ScoutNet</a:t>
            </a:r>
            <a:r>
              <a:rPr lang="en-GB" dirty="0"/>
              <a:t> data on a buffered web page</a:t>
            </a:r>
          </a:p>
          <a:p>
            <a:pPr lvl="1">
              <a:lnSpc>
                <a:spcPct val="90000"/>
              </a:lnSpc>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Units make corrections in this data</a:t>
            </a:r>
          </a:p>
          <a:p>
            <a:pPr lvl="1">
              <a:lnSpc>
                <a:spcPct val="90000"/>
              </a:lnSpc>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When data is correct unit uploads material to buffer on </a:t>
            </a:r>
            <a:r>
              <a:rPr lang="en-GB" sz="3200" dirty="0" err="1"/>
              <a:t>ScoutNet</a:t>
            </a:r>
            <a:endParaRPr lang="en-GB" sz="3200" dirty="0"/>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After turn-in, council accepts data and sends this data to </a:t>
            </a:r>
            <a:r>
              <a:rPr lang="en-GB" dirty="0" err="1"/>
              <a:t>ScoutNet</a:t>
            </a:r>
            <a:endParaRPr lang="en-GB" dirty="0"/>
          </a:p>
        </p:txBody>
      </p:sp>
    </p:spTree>
    <p:extLst>
      <p:ext uri="{BB962C8B-B14F-4D97-AF65-F5344CB8AC3E}">
        <p14:creationId xmlns:p14="http://schemas.microsoft.com/office/powerpoint/2010/main" val="28237893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noGrp="1" noChangeArrowheads="1"/>
          </p:cNvSpPr>
          <p:nvPr>
            <p:ph type="title" idx="4294967295"/>
          </p:nvPr>
        </p:nvSpPr>
        <p:spPr bwMode="auto">
          <a:xfrm>
            <a:off x="2350007" y="128016"/>
            <a:ext cx="655637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Forty-Five Days Before</a:t>
            </a:r>
          </a:p>
        </p:txBody>
      </p:sp>
      <p:sp>
        <p:nvSpPr>
          <p:cNvPr id="104450" name="Rectangle 2"/>
          <p:cNvSpPr>
            <a:spLocks noGrp="1" noChangeArrowheads="1"/>
          </p:cNvSpPr>
          <p:nvPr>
            <p:ph type="body" idx="4294967295"/>
          </p:nvPr>
        </p:nvSpPr>
        <p:spPr bwMode="auto">
          <a:xfrm>
            <a:off x="3402965" y="1709928"/>
            <a:ext cx="419100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Charter review meeting</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Youth and Adults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Fees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Approvals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solidFill>
                  <a:srgbClr val="FFFFFF"/>
                </a:solidFill>
              </a:rPr>
              <a:t>JTE status</a:t>
            </a:r>
            <a:endParaRPr lang="en-GB" sz="2400" dirty="0">
              <a:solidFill>
                <a:srgbClr val="FFFFFF"/>
              </a:solidFill>
            </a:endParaRP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Plans</a:t>
            </a:r>
          </a:p>
        </p:txBody>
      </p:sp>
    </p:spTree>
    <p:extLst>
      <p:ext uri="{BB962C8B-B14F-4D97-AF65-F5344CB8AC3E}">
        <p14:creationId xmlns:p14="http://schemas.microsoft.com/office/powerpoint/2010/main" val="79688910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ChangeArrowheads="1"/>
          </p:cNvSpPr>
          <p:nvPr>
            <p:ph type="title" idx="4294967295"/>
          </p:nvPr>
        </p:nvSpPr>
        <p:spPr bwMode="auto">
          <a:xfrm>
            <a:off x="2386583" y="228600"/>
            <a:ext cx="645579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Fifteen Days Before</a:t>
            </a:r>
          </a:p>
        </p:txBody>
      </p:sp>
      <p:sp>
        <p:nvSpPr>
          <p:cNvPr id="105474" name="Rectangle 2"/>
          <p:cNvSpPr>
            <a:spLocks noGrp="1" noChangeArrowheads="1"/>
          </p:cNvSpPr>
          <p:nvPr>
            <p:ph type="body" idx="4294967295"/>
          </p:nvPr>
        </p:nvSpPr>
        <p:spPr bwMode="auto">
          <a:xfrm>
            <a:off x="2743200" y="1961007"/>
            <a:ext cx="5504814"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updates buffered </a:t>
            </a:r>
            <a:r>
              <a:rPr lang="en-GB" dirty="0" err="1"/>
              <a:t>ScoutNet</a:t>
            </a:r>
            <a:r>
              <a:rPr lang="en-GB" dirty="0"/>
              <a:t> data and gets signatures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Submit to service </a:t>
            </a:r>
            <a:r>
              <a:rPr lang="en-GB" dirty="0" err="1"/>
              <a:t>center</a:t>
            </a:r>
            <a:endParaRPr lang="en-GB" dirty="0"/>
          </a:p>
        </p:txBody>
      </p:sp>
    </p:spTree>
    <p:extLst>
      <p:ext uri="{BB962C8B-B14F-4D97-AF65-F5344CB8AC3E}">
        <p14:creationId xmlns:p14="http://schemas.microsoft.com/office/powerpoint/2010/main" val="423335406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Grp="1" noChangeArrowheads="1"/>
          </p:cNvSpPr>
          <p:nvPr>
            <p:ph type="title" idx="4294967295"/>
          </p:nvPr>
        </p:nvSpPr>
        <p:spPr bwMode="auto">
          <a:xfrm>
            <a:off x="2285999" y="228600"/>
            <a:ext cx="655637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Some Techniques</a:t>
            </a:r>
          </a:p>
        </p:txBody>
      </p:sp>
      <p:sp>
        <p:nvSpPr>
          <p:cNvPr id="106498" name="Rectangle 2"/>
          <p:cNvSpPr>
            <a:spLocks noGrp="1" noChangeArrowheads="1"/>
          </p:cNvSpPr>
          <p:nvPr>
            <p:ph type="body" idx="4294967295"/>
          </p:nvPr>
        </p:nvSpPr>
        <p:spPr bwMode="auto">
          <a:xfrm>
            <a:off x="2285999" y="1600200"/>
            <a:ext cx="6556376"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Talk about 100% Boy's Life often</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Committee members do membership follow-up</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Discuss </a:t>
            </a:r>
            <a:r>
              <a:rPr lang="en-GB" dirty="0" smtClean="0"/>
              <a:t>Journey To Excellence with </a:t>
            </a:r>
            <a:r>
              <a:rPr lang="en-GB" dirty="0"/>
              <a:t>the whole committee (several times a year)</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Unit </a:t>
            </a:r>
            <a:r>
              <a:rPr lang="en-GB" dirty="0"/>
              <a:t>people update </a:t>
            </a:r>
            <a:r>
              <a:rPr lang="en-GB" dirty="0" err="1"/>
              <a:t>ScoutNet</a:t>
            </a:r>
            <a:r>
              <a:rPr lang="en-GB" dirty="0"/>
              <a:t> data</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Charter renewal checklist</a:t>
            </a:r>
          </a:p>
        </p:txBody>
      </p:sp>
      <p:pic>
        <p:nvPicPr>
          <p:cNvPr id="16386" name="Picture 2" descr="C:\Users\Tony Mei\Desktop\Scouts\JTE\jte_silver_pat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756" y="3686175"/>
            <a:ext cx="1905000" cy="85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66370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Grp="1" noChangeArrowheads="1"/>
          </p:cNvSpPr>
          <p:nvPr>
            <p:ph type="title" idx="4294967295"/>
          </p:nvPr>
        </p:nvSpPr>
        <p:spPr bwMode="auto">
          <a:xfrm>
            <a:off x="2359151" y="228600"/>
            <a:ext cx="648322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Thirty Days After</a:t>
            </a:r>
          </a:p>
        </p:txBody>
      </p:sp>
      <p:sp>
        <p:nvSpPr>
          <p:cNvPr id="107522" name="Rectangle 2"/>
          <p:cNvSpPr>
            <a:spLocks noGrp="1" noChangeArrowheads="1"/>
          </p:cNvSpPr>
          <p:nvPr>
            <p:ph type="body" idx="4294967295"/>
          </p:nvPr>
        </p:nvSpPr>
        <p:spPr bwMode="auto">
          <a:xfrm>
            <a:off x="2267711" y="1600200"/>
            <a:ext cx="65746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Charter presentation</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Chartered organization head</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COR</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Unit Leader</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Unit Committee Chair</a:t>
            </a:r>
          </a:p>
          <a:p>
            <a:pPr lvl="1">
              <a:spcBef>
                <a:spcPts val="8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The unit</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Sample presentation in Commissioner </a:t>
            </a:r>
            <a:r>
              <a:rPr lang="en-GB" dirty="0" err="1"/>
              <a:t>Fieldbook</a:t>
            </a:r>
            <a:endParaRPr lang="en-GB" dirty="0"/>
          </a:p>
        </p:txBody>
      </p:sp>
    </p:spTree>
    <p:extLst>
      <p:ext uri="{BB962C8B-B14F-4D97-AF65-F5344CB8AC3E}">
        <p14:creationId xmlns:p14="http://schemas.microsoft.com/office/powerpoint/2010/main" val="427891722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noGrp="1" noChangeArrowheads="1"/>
          </p:cNvSpPr>
          <p:nvPr>
            <p:ph type="title" idx="4294967295"/>
          </p:nvPr>
        </p:nvSpPr>
        <p:spPr bwMode="auto">
          <a:xfrm>
            <a:off x="2660904" y="1766888"/>
            <a:ext cx="5797296"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800" dirty="0" smtClean="0">
                <a:solidFill>
                  <a:srgbClr val="FFFFCC"/>
                </a:solidFill>
              </a:rPr>
              <a:t>The Unit Service </a:t>
            </a:r>
            <a:r>
              <a:rPr lang="en-GB" sz="4800" dirty="0">
                <a:solidFill>
                  <a:srgbClr val="FFFFCC"/>
                </a:solidFill>
              </a:rPr>
              <a:t>Plan</a:t>
            </a:r>
          </a:p>
        </p:txBody>
      </p:sp>
      <p:sp>
        <p:nvSpPr>
          <p:cNvPr id="108546" name="Rectangle 2"/>
          <p:cNvSpPr>
            <a:spLocks noGrp="1" noChangeArrowheads="1"/>
          </p:cNvSpPr>
          <p:nvPr>
            <p:ph type="subTitle" idx="4294967295"/>
          </p:nvPr>
        </p:nvSpPr>
        <p:spPr bwMode="auto">
          <a:xfrm>
            <a:off x="1371600" y="3886200"/>
            <a:ext cx="6400800" cy="352583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dirty="0"/>
          </a:p>
        </p:txBody>
      </p:sp>
    </p:spTree>
    <p:extLst>
      <p:ext uri="{BB962C8B-B14F-4D97-AF65-F5344CB8AC3E}">
        <p14:creationId xmlns:p14="http://schemas.microsoft.com/office/powerpoint/2010/main" val="186717359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Grp="1" noChangeArrowheads="1"/>
          </p:cNvSpPr>
          <p:nvPr>
            <p:ph type="title" idx="4294967295"/>
          </p:nvPr>
        </p:nvSpPr>
        <p:spPr bwMode="auto">
          <a:xfrm>
            <a:off x="2322575" y="0"/>
            <a:ext cx="6519799" cy="1312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000" dirty="0" smtClean="0"/>
              <a:t>The Unit Service </a:t>
            </a:r>
            <a:r>
              <a:rPr lang="en-GB" sz="4000" dirty="0"/>
              <a:t>Plan</a:t>
            </a:r>
          </a:p>
        </p:txBody>
      </p:sp>
      <p:sp>
        <p:nvSpPr>
          <p:cNvPr id="109570" name="Rectangle 2"/>
          <p:cNvSpPr>
            <a:spLocks noGrp="1" noChangeArrowheads="1"/>
          </p:cNvSpPr>
          <p:nvPr>
            <p:ph type="body" idx="4294967295"/>
          </p:nvPr>
        </p:nvSpPr>
        <p:spPr bwMode="auto">
          <a:xfrm>
            <a:off x="2322574" y="1728216"/>
            <a:ext cx="6519800" cy="602602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Simple concept that helps units exceed JTE quality standard</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Commissioners </a:t>
            </a:r>
            <a:r>
              <a:rPr lang="en-GB" dirty="0" err="1" smtClean="0"/>
              <a:t>analyze</a:t>
            </a:r>
            <a:r>
              <a:rPr lang="en-GB" dirty="0" smtClean="0"/>
              <a:t> unit program using JTE standards, then bring resources of District &amp; Council to the unit</a:t>
            </a:r>
          </a:p>
          <a:p>
            <a:pPr marL="0" indent="0">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a:p>
        </p:txBody>
      </p:sp>
    </p:spTree>
    <p:extLst>
      <p:ext uri="{BB962C8B-B14F-4D97-AF65-F5344CB8AC3E}">
        <p14:creationId xmlns:p14="http://schemas.microsoft.com/office/powerpoint/2010/main" val="112642577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Aims of Scouting</a:t>
            </a:r>
            <a:endParaRPr lang="en-US" dirty="0"/>
          </a:p>
        </p:txBody>
      </p:sp>
      <p:sp>
        <p:nvSpPr>
          <p:cNvPr id="3" name="Content Placeholder 2"/>
          <p:cNvSpPr>
            <a:spLocks noGrp="1"/>
          </p:cNvSpPr>
          <p:nvPr>
            <p:ph idx="1"/>
          </p:nvPr>
        </p:nvSpPr>
        <p:spPr>
          <a:xfrm>
            <a:off x="1066800" y="1447800"/>
            <a:ext cx="7924800" cy="4343401"/>
          </a:xfrm>
        </p:spPr>
        <p:txBody>
          <a:bodyPr/>
          <a:lstStyle/>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i="1" dirty="0"/>
              <a:t>Citizenship </a:t>
            </a:r>
            <a:r>
              <a:rPr lang="en-GB" sz="2000" b="0" i="1" dirty="0" smtClean="0"/>
              <a:t>training</a:t>
            </a:r>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lvl="2" indent="0">
              <a:lnSpc>
                <a:spcPct val="80000"/>
              </a:lnSpc>
              <a:spcBef>
                <a:spcPts val="300"/>
              </a:spcBef>
              <a:buNone/>
            </a:pPr>
            <a:r>
              <a:rPr lang="en-GB" sz="1600" dirty="0">
                <a:latin typeface="Arial" charset="0"/>
                <a:cs typeface="Arial Unicode MS" charset="0"/>
              </a:rPr>
              <a:t>Learn about and take pride in your national </a:t>
            </a:r>
            <a:r>
              <a:rPr lang="en-GB" sz="1600" dirty="0" smtClean="0">
                <a:latin typeface="Arial" charset="0"/>
                <a:cs typeface="Arial Unicode MS" charset="0"/>
              </a:rPr>
              <a:t>heritage</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Develop an understanding of our social, economic, and governmental </a:t>
            </a:r>
            <a:r>
              <a:rPr lang="en-GB" sz="1600" dirty="0" smtClean="0">
                <a:latin typeface="Arial" charset="0"/>
                <a:cs typeface="Arial Unicode MS" charset="0"/>
              </a:rPr>
              <a:t>systems</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Be of service to </a:t>
            </a:r>
            <a:r>
              <a:rPr lang="en-GB" sz="1600" dirty="0" smtClean="0">
                <a:latin typeface="Arial" charset="0"/>
                <a:cs typeface="Arial Unicode MS" charset="0"/>
              </a:rPr>
              <a:t>others</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Have knowledge and respect for other cultures and social </a:t>
            </a:r>
            <a:r>
              <a:rPr lang="en-GB" sz="1600" dirty="0" smtClean="0">
                <a:latin typeface="Arial" charset="0"/>
                <a:cs typeface="Arial Unicode MS" charset="0"/>
              </a:rPr>
              <a:t>groups</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Be aware of community organizations and their </a:t>
            </a:r>
            <a:r>
              <a:rPr lang="en-GB" sz="1600" dirty="0" smtClean="0">
                <a:latin typeface="Arial" charset="0"/>
                <a:cs typeface="Arial Unicode MS" charset="0"/>
              </a:rPr>
              <a:t>functions</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Understand and respect the ethnic and social relationships in your </a:t>
            </a:r>
            <a:r>
              <a:rPr lang="en-GB" sz="1600" dirty="0" smtClean="0">
                <a:latin typeface="Arial" charset="0"/>
                <a:cs typeface="Arial Unicode MS" charset="0"/>
              </a:rPr>
              <a:t>community</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Appreciate the environment and seek to protect it</a:t>
            </a:r>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a:p>
          <a:p>
            <a:endParaRPr lang="en-US" dirty="0"/>
          </a:p>
        </p:txBody>
      </p:sp>
      <p:sp>
        <p:nvSpPr>
          <p:cNvPr id="4" name="Slide Number Placeholder 3"/>
          <p:cNvSpPr>
            <a:spLocks noGrp="1"/>
          </p:cNvSpPr>
          <p:nvPr>
            <p:ph type="sldNum" sz="quarter" idx="10"/>
          </p:nvPr>
        </p:nvSpPr>
        <p:spPr/>
        <p:txBody>
          <a:bodyPr/>
          <a:lstStyle/>
          <a:p>
            <a:fld id="{94445D96-C0F3-4DB3-B87E-A7E183434943}" type="slidenum">
              <a:rPr lang="en-US" smtClean="0"/>
              <a:pPr/>
              <a:t>13</a:t>
            </a:fld>
            <a:endParaRPr lang="en-US"/>
          </a:p>
        </p:txBody>
      </p:sp>
    </p:spTree>
    <p:extLst>
      <p:ext uri="{BB962C8B-B14F-4D97-AF65-F5344CB8AC3E}">
        <p14:creationId xmlns:p14="http://schemas.microsoft.com/office/powerpoint/2010/main" val="204350272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5456" y="263390"/>
            <a:ext cx="6336792" cy="707886"/>
          </a:xfrm>
          <a:prstGeom prst="rect">
            <a:avLst/>
          </a:prstGeom>
        </p:spPr>
        <p:txBody>
          <a:bodyPr wrap="square">
            <a:spAutoFit/>
          </a:bodyPr>
          <a:lstStyle/>
          <a:p>
            <a:pPr algn="ctr"/>
            <a:r>
              <a:rPr lang="en-GB" sz="4000" b="1" dirty="0">
                <a:solidFill>
                  <a:schemeClr val="bg1"/>
                </a:solidFill>
                <a:latin typeface="Helvetica" pitchFamily="34" charset="0"/>
                <a:cs typeface="Helvetica" pitchFamily="34" charset="0"/>
              </a:rPr>
              <a:t>The Unit Service Plan</a:t>
            </a:r>
            <a:endParaRPr lang="en-US" sz="4000" b="1" dirty="0">
              <a:solidFill>
                <a:schemeClr val="bg1"/>
              </a:solidFill>
              <a:latin typeface="Helvetica" pitchFamily="34" charset="0"/>
              <a:cs typeface="Helvetica" pitchFamily="34" charset="0"/>
            </a:endParaRPr>
          </a:p>
        </p:txBody>
      </p:sp>
      <p:sp>
        <p:nvSpPr>
          <p:cNvPr id="3" name="TextBox 2"/>
          <p:cNvSpPr txBox="1"/>
          <p:nvPr/>
        </p:nvSpPr>
        <p:spPr>
          <a:xfrm>
            <a:off x="2404872" y="1956816"/>
            <a:ext cx="6345936" cy="2585323"/>
          </a:xfrm>
          <a:prstGeom prst="rect">
            <a:avLst/>
          </a:prstGeom>
          <a:noFill/>
        </p:spPr>
        <p:txBody>
          <a:bodyPr wrap="square" rtlCol="0">
            <a:spAutoFit/>
          </a:bodyPr>
          <a:lstStyle/>
          <a:p>
            <a:pPr marL="285750" indent="-285750">
              <a:buFont typeface="Arial" pitchFamily="34" charset="0"/>
              <a:buChar char="•"/>
            </a:pPr>
            <a:r>
              <a:rPr lang="en-US" sz="2400" b="1" dirty="0" smtClean="0">
                <a:solidFill>
                  <a:schemeClr val="bg1"/>
                </a:solidFill>
                <a:latin typeface="Helvetica" pitchFamily="34" charset="0"/>
                <a:cs typeface="Helvetica" pitchFamily="34" charset="0"/>
              </a:rPr>
              <a:t>Research shows that Scout satisfaction will increase when their unit program excels and “customer contact” delights Scouts</a:t>
            </a:r>
          </a:p>
          <a:p>
            <a:pPr marL="285750" indent="-285750">
              <a:buFont typeface="Arial" pitchFamily="34" charset="0"/>
              <a:buChar char="•"/>
            </a:pPr>
            <a:r>
              <a:rPr lang="en-US" sz="2400" b="1" dirty="0" smtClean="0">
                <a:solidFill>
                  <a:schemeClr val="bg1"/>
                </a:solidFill>
                <a:latin typeface="Helvetica" pitchFamily="34" charset="0"/>
                <a:cs typeface="Helvetica" pitchFamily="34" charset="0"/>
              </a:rPr>
              <a:t>Scouts that are delighted or satisfied stay in the program longer</a:t>
            </a:r>
          </a:p>
          <a:p>
            <a:pPr marL="285750" indent="-285750">
              <a:buFont typeface="Arial" pitchFamily="34" charset="0"/>
              <a:buChar char="•"/>
            </a:pPr>
            <a:endParaRPr lang="en-US" dirty="0"/>
          </a:p>
        </p:txBody>
      </p:sp>
    </p:spTree>
    <p:extLst>
      <p:ext uri="{BB962C8B-B14F-4D97-AF65-F5344CB8AC3E}">
        <p14:creationId xmlns:p14="http://schemas.microsoft.com/office/powerpoint/2010/main" val="160872107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p:txBody>
          <a:bodyPr/>
          <a:lstStyle/>
          <a:p>
            <a:r>
              <a:rPr lang="en-US" dirty="0" smtClean="0"/>
              <a:t>The Unit Service Plan “Cycle”</a:t>
            </a:r>
            <a:endParaRPr lang="en-US" dirty="0"/>
          </a:p>
        </p:txBody>
      </p:sp>
      <p:sp>
        <p:nvSpPr>
          <p:cNvPr id="242691" name="Rectangle 3"/>
          <p:cNvSpPr>
            <a:spLocks noGrp="1" noChangeArrowheads="1"/>
          </p:cNvSpPr>
          <p:nvPr>
            <p:ph type="body" idx="1"/>
          </p:nvPr>
        </p:nvSpPr>
        <p:spPr>
          <a:xfrm>
            <a:off x="2332038" y="1261872"/>
            <a:ext cx="6278562" cy="4525963"/>
          </a:xfrm>
        </p:spPr>
        <p:txBody>
          <a:bodyPr/>
          <a:lstStyle/>
          <a:p>
            <a:pPr marL="457200" indent="-457200">
              <a:buFont typeface="+mj-lt"/>
              <a:buAutoNum type="arabicPeriod"/>
            </a:pPr>
            <a:r>
              <a:rPr lang="en-US" dirty="0" smtClean="0"/>
              <a:t>JTE Standards are reviewed with unit</a:t>
            </a:r>
          </a:p>
          <a:p>
            <a:pPr marL="457200" indent="-457200">
              <a:buFont typeface="+mj-lt"/>
              <a:buAutoNum type="arabicPeriod"/>
            </a:pPr>
            <a:r>
              <a:rPr lang="en-US" dirty="0" smtClean="0"/>
              <a:t>Evaluate unit using the 13 Excellence Standards; Identify best practices and areas for improvement</a:t>
            </a:r>
          </a:p>
          <a:p>
            <a:pPr marL="457200" indent="-457200">
              <a:buFont typeface="+mj-lt"/>
              <a:buAutoNum type="arabicPeriod"/>
            </a:pPr>
            <a:r>
              <a:rPr lang="en-US" dirty="0" smtClean="0"/>
              <a:t>Unit Commissioner identifies resources to assist unit improvement</a:t>
            </a:r>
          </a:p>
          <a:p>
            <a:pPr marL="457200" indent="-457200">
              <a:buFont typeface="+mj-lt"/>
              <a:buAutoNum type="arabicPeriod"/>
            </a:pPr>
            <a:r>
              <a:rPr lang="en-US" dirty="0" smtClean="0"/>
              <a:t>Unit Commissioner and Unit partner to improve unit performance</a:t>
            </a:r>
          </a:p>
          <a:p>
            <a:pPr marL="457200" indent="-457200">
              <a:buFont typeface="+mj-lt"/>
              <a:buAutoNum type="arabicPeriod"/>
            </a:pPr>
            <a:r>
              <a:rPr lang="en-US" dirty="0" smtClean="0"/>
              <a:t>Best Practices are shared with/from other units</a:t>
            </a:r>
          </a:p>
          <a:p>
            <a:pPr marL="457200" indent="-457200">
              <a:buFont typeface="+mj-lt"/>
              <a:buAutoNum type="arabicPeriod"/>
            </a:pPr>
            <a:r>
              <a:rPr lang="en-US" dirty="0" smtClean="0"/>
              <a:t>Unit improves JTE score</a:t>
            </a:r>
          </a:p>
          <a:p>
            <a:pPr marL="457200" indent="-457200">
              <a:buFont typeface="+mj-lt"/>
              <a:buAutoNum type="arabicPeriod"/>
            </a:pPr>
            <a:r>
              <a:rPr lang="en-US" dirty="0" smtClean="0"/>
              <a:t>Recycle</a:t>
            </a:r>
            <a:endParaRPr lang="en-US" dirty="0"/>
          </a:p>
        </p:txBody>
      </p:sp>
    </p:spTree>
    <p:extLst>
      <p:ext uri="{BB962C8B-B14F-4D97-AF65-F5344CB8AC3E}">
        <p14:creationId xmlns:p14="http://schemas.microsoft.com/office/powerpoint/2010/main" val="77804173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1"/>
          <p:cNvSpPr>
            <a:spLocks noGrp="1" noChangeArrowheads="1"/>
          </p:cNvSpPr>
          <p:nvPr>
            <p:ph type="title" idx="4294967295"/>
          </p:nvPr>
        </p:nvSpPr>
        <p:spPr bwMode="auto">
          <a:xfrm>
            <a:off x="2267711" y="228600"/>
            <a:ext cx="657466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Annual Plan</a:t>
            </a:r>
          </a:p>
        </p:txBody>
      </p:sp>
      <p:sp>
        <p:nvSpPr>
          <p:cNvPr id="110594" name="Rectangle 2"/>
          <p:cNvSpPr>
            <a:spLocks noGrp="1" noChangeArrowheads="1"/>
          </p:cNvSpPr>
          <p:nvPr>
            <p:ph type="body" idx="4294967295"/>
          </p:nvPr>
        </p:nvSpPr>
        <p:spPr bwMode="auto">
          <a:xfrm>
            <a:off x="2642614" y="1655064"/>
            <a:ext cx="65746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April - Unit leadership inventory</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May - Troop uniform inspection</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August - Unit program planning </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October - Unit uniform inspection</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solidFill>
                  <a:srgbClr val="FFFFFF"/>
                </a:solidFill>
              </a:rPr>
              <a:t>November - Youth Protection Training</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rgbClr val="FFFFFF"/>
                </a:solidFill>
              </a:rPr>
              <a:t>November/December – Journey To Excellence Performance Award unit measurement</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solidFill>
                  <a:srgbClr val="FFFFFF"/>
                </a:solidFill>
              </a:rPr>
              <a:t>December </a:t>
            </a:r>
            <a:r>
              <a:rPr lang="en-GB" sz="2000" dirty="0">
                <a:solidFill>
                  <a:srgbClr val="FFFFFF"/>
                </a:solidFill>
              </a:rPr>
              <a:t>- Membership inventory</a:t>
            </a:r>
          </a:p>
        </p:txBody>
      </p:sp>
    </p:spTree>
    <p:extLst>
      <p:ext uri="{BB962C8B-B14F-4D97-AF65-F5344CB8AC3E}">
        <p14:creationId xmlns:p14="http://schemas.microsoft.com/office/powerpoint/2010/main" val="398253763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267711" y="1783080"/>
            <a:ext cx="6574663" cy="4498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charset="0"/>
              <a:buChar char="•"/>
              <a:defRPr sz="2400" b="1" kern="1200">
                <a:solidFill>
                  <a:srgbClr val="FFFFFF"/>
                </a:solidFill>
                <a:latin typeface="Helvetica"/>
                <a:ea typeface="ＭＳ Ｐゴシック" pitchFamily="-105" charset="-128"/>
                <a:cs typeface="+mn-cs"/>
              </a:defRPr>
            </a:lvl1pPr>
            <a:lvl2pPr marL="742950" indent="-285750" algn="l" defTabSz="457200" rtl="0" eaLnBrk="1" fontAlgn="base" hangingPunct="1">
              <a:spcBef>
                <a:spcPct val="20000"/>
              </a:spcBef>
              <a:spcAft>
                <a:spcPct val="0"/>
              </a:spcAft>
              <a:buFont typeface="Arial" charset="0"/>
              <a:buChar char="–"/>
              <a:defRPr sz="2000" kern="1200">
                <a:solidFill>
                  <a:srgbClr val="FFFFFF"/>
                </a:solidFill>
                <a:latin typeface="Helvetica"/>
                <a:ea typeface="ＭＳ Ｐゴシック" pitchFamily="-105" charset="-128"/>
                <a:cs typeface="+mn-cs"/>
              </a:defRPr>
            </a:lvl2pPr>
            <a:lvl3pPr marL="1143000" indent="-228600" algn="l" defTabSz="457200" rtl="0" eaLnBrk="1" fontAlgn="base" hangingPunct="1">
              <a:spcBef>
                <a:spcPct val="20000"/>
              </a:spcBef>
              <a:spcAft>
                <a:spcPct val="0"/>
              </a:spcAft>
              <a:buFont typeface="Arial" charset="0"/>
              <a:buChar char="•"/>
              <a:defRPr kern="1200">
                <a:solidFill>
                  <a:srgbClr val="FFFFFF"/>
                </a:solidFill>
                <a:latin typeface="Helvetica"/>
                <a:ea typeface="ＭＳ Ｐゴシック" pitchFamily="-105" charset="-128"/>
                <a:cs typeface="+mn-cs"/>
              </a:defRPr>
            </a:lvl3pPr>
            <a:lvl4pPr marL="1600200" indent="-228600" algn="l" defTabSz="457200" rtl="0" eaLnBrk="1" fontAlgn="base" hangingPunct="1">
              <a:spcBef>
                <a:spcPct val="20000"/>
              </a:spcBef>
              <a:spcAft>
                <a:spcPct val="0"/>
              </a:spcAft>
              <a:buFont typeface="Arial" charset="0"/>
              <a:buChar char="–"/>
              <a:defRPr sz="1400" b="1" i="1" kern="1200">
                <a:solidFill>
                  <a:srgbClr val="FFFFFF"/>
                </a:solidFill>
                <a:latin typeface="Helvetica"/>
                <a:ea typeface="ＭＳ Ｐゴシック" pitchFamily="-105" charset="-128"/>
                <a:cs typeface="+mn-cs"/>
              </a:defRPr>
            </a:lvl4pPr>
            <a:lvl5pPr marL="2057400" indent="-228600" algn="l" defTabSz="457200" rtl="0" eaLnBrk="1" fontAlgn="base" hangingPunct="1">
              <a:spcBef>
                <a:spcPct val="20000"/>
              </a:spcBef>
              <a:spcAft>
                <a:spcPct val="0"/>
              </a:spcAft>
              <a:buFont typeface="Arial" charset="0"/>
              <a:buChar char="»"/>
              <a:defRPr sz="1200" i="1" kern="1200">
                <a:solidFill>
                  <a:srgbClr val="FFFFFF"/>
                </a:solidFill>
                <a:latin typeface="Helvetica"/>
                <a:ea typeface="ＭＳ Ｐゴシック" pitchFamily="-10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90 days before charter renewal date: executive officer visit</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60 days before charter renewal date: Membership inventory</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45 days before charter renewal date: Charter renewal meeting</a:t>
            </a:r>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15 days before charter renewal date: Submit to service </a:t>
            </a:r>
            <a:r>
              <a:rPr lang="en-GB" sz="2000" dirty="0" err="1" smtClean="0"/>
              <a:t>center</a:t>
            </a:r>
            <a:endParaRPr lang="en-GB" sz="2000" dirty="0" smtClean="0"/>
          </a:p>
          <a:p>
            <a:pPr>
              <a:lnSpc>
                <a:spcPct val="9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30 days after charter renewal date: Charter presentation</a:t>
            </a:r>
            <a:endParaRPr lang="en-GB" sz="2000" dirty="0"/>
          </a:p>
        </p:txBody>
      </p:sp>
      <p:sp>
        <p:nvSpPr>
          <p:cNvPr id="3" name="Rectangle 1"/>
          <p:cNvSpPr txBox="1">
            <a:spLocks noChangeArrowheads="1"/>
          </p:cNvSpPr>
          <p:nvPr/>
        </p:nvSpPr>
        <p:spPr bwMode="auto">
          <a:xfrm>
            <a:off x="2267711" y="228600"/>
            <a:ext cx="6574663" cy="11430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000" tIns="46800" rIns="90000" bIns="46800" numCol="1" anchor="ctr" anchorCtr="0" compatLnSpc="1">
            <a:prstTxWarp prst="textNoShape">
              <a:avLst/>
            </a:prstTxWarp>
          </a:bodyPr>
          <a:lstStyle>
            <a:lvl1pPr algn="l" defTabSz="457200" rtl="0" eaLnBrk="1" fontAlgn="base" hangingPunct="1">
              <a:spcBef>
                <a:spcPct val="0"/>
              </a:spcBef>
              <a:spcAft>
                <a:spcPct val="0"/>
              </a:spcAft>
              <a:defRPr sz="3200" b="1" kern="1200">
                <a:solidFill>
                  <a:schemeClr val="bg1"/>
                </a:solidFill>
                <a:latin typeface="Helvetica"/>
                <a:ea typeface="ＭＳ Ｐゴシック" pitchFamily="-105" charset="-128"/>
                <a:cs typeface="+mj-cs"/>
              </a:defRPr>
            </a:lvl1pPr>
            <a:lvl2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2pPr>
            <a:lvl3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3pPr>
            <a:lvl4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4pPr>
            <a:lvl5pPr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5pPr>
            <a:lvl6pPr marL="4572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6pPr>
            <a:lvl7pPr marL="9144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7pPr>
            <a:lvl8pPr marL="13716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8pPr>
            <a:lvl9pPr marL="1828800" algn="l" defTabSz="457200" rtl="0" eaLnBrk="1" fontAlgn="base" hangingPunct="1">
              <a:spcBef>
                <a:spcPct val="0"/>
              </a:spcBef>
              <a:spcAft>
                <a:spcPct val="0"/>
              </a:spcAft>
              <a:defRPr sz="3200" b="1">
                <a:solidFill>
                  <a:schemeClr val="bg1"/>
                </a:solidFill>
                <a:latin typeface="Helvetica" pitchFamily="-105" charset="0"/>
                <a:ea typeface="ＭＳ Ｐゴシック" pitchFamily="-105" charset="-128"/>
              </a:defRPr>
            </a:lvl9pPr>
          </a:lstStyle>
          <a:p>
            <a:pPr algn="ctr">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mtClean="0"/>
              <a:t>Annual Plan</a:t>
            </a:r>
            <a:endParaRPr lang="en-GB" dirty="0"/>
          </a:p>
        </p:txBody>
      </p:sp>
    </p:spTree>
    <p:extLst>
      <p:ext uri="{BB962C8B-B14F-4D97-AF65-F5344CB8AC3E}">
        <p14:creationId xmlns:p14="http://schemas.microsoft.com/office/powerpoint/2010/main" val="82022008"/>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Grp="1" noChangeArrowheads="1"/>
          </p:cNvSpPr>
          <p:nvPr>
            <p:ph type="body" idx="4294967295"/>
          </p:nvPr>
        </p:nvSpPr>
        <p:spPr bwMode="auto">
          <a:xfrm>
            <a:off x="2404871" y="1600200"/>
            <a:ext cx="643750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rgbClr val="00DFCA"/>
                </a:solidFill>
              </a:rPr>
              <a:t>Unit Service Plan</a:t>
            </a:r>
            <a:endParaRPr lang="en-GB" dirty="0">
              <a:solidFill>
                <a:srgbClr val="00DFCA"/>
              </a:solidFill>
            </a:endParaRP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coupled with</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i="1" dirty="0">
                <a:solidFill>
                  <a:srgbClr val="FFFFCC"/>
                </a:solidFill>
              </a:rPr>
              <a:t>regular visitation</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provides good</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rgbClr val="9383B3"/>
                </a:solidFill>
              </a:rPr>
              <a:t>commissioner </a:t>
            </a:r>
            <a:r>
              <a:rPr lang="en-GB" dirty="0" smtClean="0">
                <a:solidFill>
                  <a:srgbClr val="9383B3"/>
                </a:solidFill>
              </a:rPr>
              <a:t>service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solidFill>
                  <a:srgbClr val="9383B3"/>
                </a:solidFill>
              </a:rPr>
              <a:t>(and EXCELLENT Units.)</a:t>
            </a:r>
            <a:endParaRPr lang="en-GB" dirty="0">
              <a:solidFill>
                <a:srgbClr val="9383B3"/>
              </a:solidFill>
            </a:endParaRPr>
          </a:p>
        </p:txBody>
      </p:sp>
    </p:spTree>
    <p:extLst>
      <p:ext uri="{BB962C8B-B14F-4D97-AF65-F5344CB8AC3E}">
        <p14:creationId xmlns:p14="http://schemas.microsoft.com/office/powerpoint/2010/main" val="247019526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Grp="1" noChangeArrowheads="1"/>
          </p:cNvSpPr>
          <p:nvPr>
            <p:ph type="title" idx="4294967295"/>
          </p:nvPr>
        </p:nvSpPr>
        <p:spPr bwMode="auto">
          <a:xfrm>
            <a:off x="2825496" y="1766888"/>
            <a:ext cx="5632704"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Lifesaving Commissioner</a:t>
            </a:r>
          </a:p>
        </p:txBody>
      </p:sp>
      <p:sp>
        <p:nvSpPr>
          <p:cNvPr id="112642"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33842727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Grp="1" noChangeArrowheads="1"/>
          </p:cNvSpPr>
          <p:nvPr>
            <p:ph type="title" idx="4294967295"/>
          </p:nvPr>
        </p:nvSpPr>
        <p:spPr bwMode="auto">
          <a:xfrm>
            <a:off x="2359152" y="587312"/>
            <a:ext cx="6099048"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Lifesaving Commissioner</a:t>
            </a:r>
          </a:p>
        </p:txBody>
      </p:sp>
      <p:pic>
        <p:nvPicPr>
          <p:cNvPr id="1136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1392" y="2645569"/>
            <a:ext cx="2906712" cy="25701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5433896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noGrp="1" noChangeArrowheads="1"/>
          </p:cNvSpPr>
          <p:nvPr>
            <p:ph type="title" idx="4294967295"/>
          </p:nvPr>
        </p:nvSpPr>
        <p:spPr bwMode="auto">
          <a:xfrm>
            <a:off x="2377439" y="228600"/>
            <a:ext cx="646493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Vital Signs</a:t>
            </a:r>
          </a:p>
        </p:txBody>
      </p:sp>
      <p:sp>
        <p:nvSpPr>
          <p:cNvPr id="114690" name="Rectangle 2"/>
          <p:cNvSpPr>
            <a:spLocks noGrp="1" noChangeArrowheads="1"/>
          </p:cNvSpPr>
          <p:nvPr>
            <p:ph type="body" idx="4294967295"/>
          </p:nvPr>
        </p:nvSpPr>
        <p:spPr bwMode="auto">
          <a:xfrm>
            <a:off x="2295143" y="1600200"/>
            <a:ext cx="654723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What are they?</a:t>
            </a:r>
          </a:p>
        </p:txBody>
      </p:sp>
      <p:graphicFrame>
        <p:nvGraphicFramePr>
          <p:cNvPr id="114691" name="Object 3"/>
          <p:cNvGraphicFramePr>
            <a:graphicFrameLocks noChangeAspect="1"/>
          </p:cNvGraphicFramePr>
          <p:nvPr>
            <p:extLst>
              <p:ext uri="{D42A27DB-BD31-4B8C-83A1-F6EECF244321}">
                <p14:modId xmlns:p14="http://schemas.microsoft.com/office/powerpoint/2010/main" val="296986838"/>
              </p:ext>
            </p:extLst>
          </p:nvPr>
        </p:nvGraphicFramePr>
        <p:xfrm>
          <a:off x="4498213" y="2292096"/>
          <a:ext cx="1358900" cy="3675063"/>
        </p:xfrm>
        <a:graphic>
          <a:graphicData uri="http://schemas.openxmlformats.org/presentationml/2006/ole">
            <mc:AlternateContent xmlns:mc="http://schemas.openxmlformats.org/markup-compatibility/2006">
              <mc:Choice xmlns:v="urn:schemas-microsoft-com:vml" Requires="v">
                <p:oleObj spid="_x0000_s12319" r:id="rId4" imgW="1352520" imgH="3659040" progId="">
                  <p:embed/>
                </p:oleObj>
              </mc:Choice>
              <mc:Fallback>
                <p:oleObj r:id="rId4" imgW="1352520" imgH="36590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8213" y="2292096"/>
                        <a:ext cx="1358900" cy="3675063"/>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49241701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Grp="1" noChangeArrowheads="1"/>
          </p:cNvSpPr>
          <p:nvPr>
            <p:ph type="title" idx="4294967295"/>
          </p:nvPr>
        </p:nvSpPr>
        <p:spPr bwMode="auto">
          <a:xfrm>
            <a:off x="2331719" y="228600"/>
            <a:ext cx="651065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Vital Signs</a:t>
            </a:r>
          </a:p>
        </p:txBody>
      </p:sp>
      <p:sp>
        <p:nvSpPr>
          <p:cNvPr id="115714" name="Rectangle 2"/>
          <p:cNvSpPr>
            <a:spLocks noGrp="1" noChangeArrowheads="1"/>
          </p:cNvSpPr>
          <p:nvPr>
            <p:ph type="body" idx="4294967295"/>
          </p:nvPr>
        </p:nvSpPr>
        <p:spPr bwMode="auto">
          <a:xfrm>
            <a:off x="2130551" y="1600200"/>
            <a:ext cx="671182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Youth dropping out</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youth recruiting or poor recruiting methods</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adult leader</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planned program</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youth leaders</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discipline</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Unit stops meeting</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Adult conflicts / poor communications</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Chartered </a:t>
            </a:r>
            <a:r>
              <a:rPr lang="en-GB" sz="2400" dirty="0"/>
              <a:t>organization leader unhappy</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Charter lapses</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Only </a:t>
            </a:r>
            <a:r>
              <a:rPr lang="en-GB" sz="2400" dirty="0"/>
              <a:t>one active adult</a:t>
            </a:r>
          </a:p>
          <a:p>
            <a:pPr>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No parents </a:t>
            </a:r>
            <a:r>
              <a:rPr lang="en-GB" sz="2400" dirty="0" smtClean="0"/>
              <a:t>involved</a:t>
            </a:r>
            <a:endParaRPr lang="en-GB" sz="2400" dirty="0"/>
          </a:p>
        </p:txBody>
      </p:sp>
    </p:spTree>
    <p:extLst>
      <p:ext uri="{BB962C8B-B14F-4D97-AF65-F5344CB8AC3E}">
        <p14:creationId xmlns:p14="http://schemas.microsoft.com/office/powerpoint/2010/main" val="352788046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
          <p:cNvSpPr>
            <a:spLocks noGrp="1" noChangeArrowheads="1"/>
          </p:cNvSpPr>
          <p:nvPr>
            <p:ph type="title" idx="4294967295"/>
          </p:nvPr>
        </p:nvSpPr>
        <p:spPr bwMode="auto">
          <a:xfrm>
            <a:off x="2340863" y="228600"/>
            <a:ext cx="650151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TAKE ACTION FAST</a:t>
            </a:r>
          </a:p>
        </p:txBody>
      </p:sp>
      <p:sp>
        <p:nvSpPr>
          <p:cNvPr id="116738" name="Rectangle 2"/>
          <p:cNvSpPr>
            <a:spLocks noGrp="1" noChangeArrowheads="1"/>
          </p:cNvSpPr>
          <p:nvPr>
            <p:ph type="body" idx="4294967295"/>
          </p:nvPr>
        </p:nvSpPr>
        <p:spPr bwMode="auto">
          <a:xfrm>
            <a:off x="2258567" y="1600200"/>
            <a:ext cx="6583807"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Consult ADC / DC</a:t>
            </a:r>
          </a:p>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Ask some basic questions</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What are the problems?</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What are possible solutions?</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What do we do first?</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Who do we involve?</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How do we know when unit is saved?</a:t>
            </a:r>
          </a:p>
          <a:p>
            <a:pPr lvl="1">
              <a:lnSpc>
                <a:spcPct val="90000"/>
              </a:lnSpc>
              <a:spcBef>
                <a:spcPts val="5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What is “plan B”?</a:t>
            </a:r>
          </a:p>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Be enthusiastic</a:t>
            </a:r>
          </a:p>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Apply "first aid“</a:t>
            </a:r>
          </a:p>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Apply “second aid”</a:t>
            </a:r>
          </a:p>
          <a:p>
            <a:pPr>
              <a:lnSpc>
                <a:spcPct val="9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Promote teamwork</a:t>
            </a:r>
          </a:p>
        </p:txBody>
      </p:sp>
      <p:pic>
        <p:nvPicPr>
          <p:cNvPr id="1167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3214" y="1060704"/>
            <a:ext cx="1992312" cy="26479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397288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idx="4294967295"/>
          </p:nvPr>
        </p:nvSpPr>
        <p:spPr bwMode="auto">
          <a:xfrm>
            <a:off x="2423159" y="228600"/>
            <a:ext cx="641921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Aims of Scouting</a:t>
            </a:r>
          </a:p>
        </p:txBody>
      </p:sp>
      <p:sp>
        <p:nvSpPr>
          <p:cNvPr id="16386" name="Rectangle 2"/>
          <p:cNvSpPr>
            <a:spLocks noGrp="1" noChangeArrowheads="1"/>
          </p:cNvSpPr>
          <p:nvPr>
            <p:ph type="body" idx="4294967295"/>
          </p:nvPr>
        </p:nvSpPr>
        <p:spPr bwMode="auto">
          <a:xfrm>
            <a:off x="2438400" y="1371600"/>
            <a:ext cx="6419216" cy="426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oAutofit/>
          </a:bodyPr>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i="1" dirty="0" smtClean="0"/>
              <a:t>Personal fitness</a:t>
            </a:r>
          </a:p>
          <a:p>
            <a:pPr lvl="1" indent="0">
              <a:lnSpc>
                <a:spcPct val="80000"/>
              </a:lnSpc>
              <a:spcBef>
                <a:spcPts val="300"/>
              </a:spcBef>
              <a:buNone/>
            </a:pPr>
            <a:r>
              <a:rPr lang="en-GB" sz="1600" dirty="0" smtClean="0">
                <a:latin typeface="Arial" charset="0"/>
                <a:cs typeface="Arial Unicode MS" charset="0"/>
              </a:rPr>
              <a:t>	</a:t>
            </a:r>
          </a:p>
          <a:p>
            <a:pPr lvl="1" indent="0">
              <a:lnSpc>
                <a:spcPct val="80000"/>
              </a:lnSpc>
              <a:spcBef>
                <a:spcPts val="300"/>
              </a:spcBef>
              <a:buNone/>
            </a:pPr>
            <a:r>
              <a:rPr lang="en-GB" sz="1600" dirty="0" smtClean="0">
                <a:latin typeface="Arial" charset="0"/>
                <a:cs typeface="Arial Unicode MS" charset="0"/>
              </a:rPr>
              <a:t>       Mental </a:t>
            </a:r>
            <a:r>
              <a:rPr lang="en-GB" sz="1600" dirty="0">
                <a:latin typeface="Arial" charset="0"/>
                <a:cs typeface="Arial Unicode MS" charset="0"/>
              </a:rPr>
              <a:t>and physical </a:t>
            </a:r>
            <a:r>
              <a:rPr lang="en-GB" sz="1600" dirty="0" smtClean="0">
                <a:latin typeface="Arial" charset="0"/>
                <a:cs typeface="Arial Unicode MS" charset="0"/>
              </a:rPr>
              <a:t>fitness</a:t>
            </a:r>
          </a:p>
          <a:p>
            <a:pPr lvl="1" indent="0">
              <a:lnSpc>
                <a:spcPct val="80000"/>
              </a:lnSpc>
              <a:spcBef>
                <a:spcPts val="300"/>
              </a:spcBef>
              <a:buNone/>
            </a:pPr>
            <a:endParaRPr lang="en-GB" sz="1600" dirty="0" smtClean="0">
              <a:latin typeface="Arial" charset="0"/>
              <a:cs typeface="Arial Unicode MS" charset="0"/>
            </a:endParaRPr>
          </a:p>
          <a:p>
            <a:pPr lvl="1" indent="0">
              <a:lnSpc>
                <a:spcPct val="80000"/>
              </a:lnSpc>
              <a:spcBef>
                <a:spcPts val="300"/>
              </a:spcBef>
              <a:buNone/>
            </a:pPr>
            <a:r>
              <a:rPr lang="en-GB" sz="1600" dirty="0" smtClean="0">
                <a:latin typeface="Arial" charset="0"/>
                <a:cs typeface="Arial Unicode MS" charset="0"/>
              </a:rPr>
              <a:t>       Exercise </a:t>
            </a:r>
            <a:r>
              <a:rPr lang="en-GB" sz="1600" dirty="0">
                <a:latin typeface="Arial" charset="0"/>
                <a:cs typeface="Arial Unicode MS" charset="0"/>
              </a:rPr>
              <a:t>and participate in vigorous </a:t>
            </a:r>
            <a:r>
              <a:rPr lang="en-GB" sz="1600" dirty="0" smtClean="0">
                <a:latin typeface="Arial" charset="0"/>
                <a:cs typeface="Arial Unicode MS" charset="0"/>
              </a:rPr>
              <a:t>activities</a:t>
            </a:r>
          </a:p>
          <a:p>
            <a:pPr lvl="1"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Adopt healthy </a:t>
            </a:r>
            <a:r>
              <a:rPr lang="en-GB" sz="1600" dirty="0" smtClean="0">
                <a:latin typeface="Arial" charset="0"/>
                <a:cs typeface="Arial Unicode MS" charset="0"/>
              </a:rPr>
              <a:t>habits</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Keep weight within a healthy </a:t>
            </a:r>
            <a:r>
              <a:rPr lang="en-GB" sz="1600" dirty="0" smtClean="0">
                <a:latin typeface="Arial" charset="0"/>
                <a:cs typeface="Arial Unicode MS" charset="0"/>
              </a:rPr>
              <a:t>range</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Avoid use of tobacco, drugs, and </a:t>
            </a:r>
            <a:r>
              <a:rPr lang="en-GB" sz="1600" dirty="0" smtClean="0">
                <a:latin typeface="Arial" charset="0"/>
                <a:cs typeface="Arial Unicode MS" charset="0"/>
              </a:rPr>
              <a:t>alcohol</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Strive to be mentally </a:t>
            </a:r>
            <a:r>
              <a:rPr lang="en-GB" sz="1600" dirty="0" smtClean="0">
                <a:latin typeface="Arial" charset="0"/>
                <a:cs typeface="Arial Unicode MS" charset="0"/>
              </a:rPr>
              <a:t>awake</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Use good </a:t>
            </a:r>
            <a:r>
              <a:rPr lang="en-GB" sz="1600" dirty="0" smtClean="0">
                <a:latin typeface="Arial" charset="0"/>
                <a:cs typeface="Arial Unicode MS" charset="0"/>
              </a:rPr>
              <a:t>judgment</a:t>
            </a:r>
          </a:p>
          <a:p>
            <a:pPr lvl="2" indent="0">
              <a:lnSpc>
                <a:spcPct val="80000"/>
              </a:lnSpc>
              <a:spcBef>
                <a:spcPts val="300"/>
              </a:spcBef>
              <a:buNone/>
            </a:pPr>
            <a:endParaRPr lang="en-GB" sz="1600" dirty="0">
              <a:latin typeface="Arial" charset="0"/>
              <a:cs typeface="Arial Unicode MS" charset="0"/>
            </a:endParaRPr>
          </a:p>
          <a:p>
            <a:pPr lvl="2" indent="0">
              <a:lnSpc>
                <a:spcPct val="80000"/>
              </a:lnSpc>
              <a:spcBef>
                <a:spcPts val="300"/>
              </a:spcBef>
              <a:buNone/>
            </a:pPr>
            <a:r>
              <a:rPr lang="en-GB" sz="1600" dirty="0">
                <a:latin typeface="Arial" charset="0"/>
                <a:cs typeface="Arial Unicode MS" charset="0"/>
              </a:rPr>
              <a:t>Be resourceful in solving problems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1600" b="0" i="1" dirty="0"/>
          </a:p>
        </p:txBody>
      </p:sp>
    </p:spTree>
    <p:extLst>
      <p:ext uri="{BB962C8B-B14F-4D97-AF65-F5344CB8AC3E}">
        <p14:creationId xmlns:p14="http://schemas.microsoft.com/office/powerpoint/2010/main" val="173537039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Grp="1" noChangeArrowheads="1"/>
          </p:cNvSpPr>
          <p:nvPr>
            <p:ph type="title" idx="4294967295"/>
          </p:nvPr>
        </p:nvSpPr>
        <p:spPr bwMode="auto">
          <a:xfrm>
            <a:off x="2331719" y="228600"/>
            <a:ext cx="651065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Hurry Cases</a:t>
            </a:r>
          </a:p>
        </p:txBody>
      </p:sp>
      <p:sp>
        <p:nvSpPr>
          <p:cNvPr id="117762" name="Rectangle 2"/>
          <p:cNvSpPr>
            <a:spLocks noGrp="1" noChangeArrowheads="1"/>
          </p:cNvSpPr>
          <p:nvPr>
            <p:ph type="body" idx="4294967295"/>
          </p:nvPr>
        </p:nvSpPr>
        <p:spPr bwMode="auto">
          <a:xfrm>
            <a:off x="2231135" y="1600200"/>
            <a:ext cx="661123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not meeting</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No leader</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No committee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No new members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Conflict with chartered organization</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New untrained leader</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Weak leadership</a:t>
            </a:r>
          </a:p>
        </p:txBody>
      </p:sp>
    </p:spTree>
    <p:extLst>
      <p:ext uri="{BB962C8B-B14F-4D97-AF65-F5344CB8AC3E}">
        <p14:creationId xmlns:p14="http://schemas.microsoft.com/office/powerpoint/2010/main" val="362174652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Grp="1" noChangeArrowheads="1"/>
          </p:cNvSpPr>
          <p:nvPr>
            <p:ph type="title" idx="4294967295"/>
          </p:nvPr>
        </p:nvSpPr>
        <p:spPr bwMode="auto">
          <a:xfrm>
            <a:off x="2313431" y="228600"/>
            <a:ext cx="652894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Lifesaving Team</a:t>
            </a:r>
          </a:p>
        </p:txBody>
      </p:sp>
      <p:sp>
        <p:nvSpPr>
          <p:cNvPr id="118786" name="Rectangle 2"/>
          <p:cNvSpPr>
            <a:spLocks noGrp="1" noChangeArrowheads="1"/>
          </p:cNvSpPr>
          <p:nvPr>
            <p:ph type="body" idx="4294967295"/>
          </p:nvPr>
        </p:nvSpPr>
        <p:spPr bwMode="auto">
          <a:xfrm>
            <a:off x="2313431" y="2039112"/>
            <a:ext cx="663867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 hoc, or organized</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Bring appropriate skills to bear on the problem</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Adapt to the individual problems</a:t>
            </a:r>
          </a:p>
        </p:txBody>
      </p:sp>
    </p:spTree>
    <p:extLst>
      <p:ext uri="{BB962C8B-B14F-4D97-AF65-F5344CB8AC3E}">
        <p14:creationId xmlns:p14="http://schemas.microsoft.com/office/powerpoint/2010/main" val="166439668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1"/>
          <p:cNvSpPr>
            <a:spLocks noGrp="1" noChangeArrowheads="1"/>
          </p:cNvSpPr>
          <p:nvPr>
            <p:ph type="title" idx="4294967295"/>
          </p:nvPr>
        </p:nvSpPr>
        <p:spPr bwMode="auto">
          <a:xfrm>
            <a:off x="301625" y="228600"/>
            <a:ext cx="854075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Summary</a:t>
            </a:r>
          </a:p>
        </p:txBody>
      </p:sp>
      <p:sp>
        <p:nvSpPr>
          <p:cNvPr id="119810" name="Rectangle 2"/>
          <p:cNvSpPr>
            <a:spLocks noGrp="1" noChangeArrowheads="1"/>
          </p:cNvSpPr>
          <p:nvPr>
            <p:ph type="body" idx="4294967295"/>
          </p:nvPr>
        </p:nvSpPr>
        <p:spPr bwMode="auto">
          <a:xfrm>
            <a:off x="2322575" y="1600200"/>
            <a:ext cx="651979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err="1"/>
              <a:t>Counseling</a:t>
            </a:r>
            <a:endParaRPr lang="en-GB" dirty="0"/>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District Committee</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 Management</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Charter Renewal Process</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Annual Commissioner Service Plan</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Lifesaving Commissioner</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Open Forum</a:t>
            </a:r>
          </a:p>
          <a:p>
            <a:pPr marL="0" indent="0" algn="ctr">
              <a:lnSpc>
                <a:spcPct val="9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Closing</a:t>
            </a:r>
          </a:p>
        </p:txBody>
      </p:sp>
    </p:spTree>
    <p:extLst>
      <p:ext uri="{BB962C8B-B14F-4D97-AF65-F5344CB8AC3E}">
        <p14:creationId xmlns:p14="http://schemas.microsoft.com/office/powerpoint/2010/main" val="85637832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Grp="1" noChangeArrowheads="1"/>
          </p:cNvSpPr>
          <p:nvPr>
            <p:ph type="title" idx="4294967295"/>
          </p:nvPr>
        </p:nvSpPr>
        <p:spPr bwMode="auto">
          <a:xfrm>
            <a:off x="2414016" y="1765300"/>
            <a:ext cx="6044184"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Open Forum:</a:t>
            </a:r>
            <a:br>
              <a:rPr lang="en-GB" sz="5400" dirty="0">
                <a:solidFill>
                  <a:srgbClr val="FFFFCC"/>
                </a:solidFill>
              </a:rPr>
            </a:br>
            <a:r>
              <a:rPr lang="en-GB" sz="5400" dirty="0">
                <a:solidFill>
                  <a:srgbClr val="FFFFCC"/>
                </a:solidFill>
              </a:rPr>
              <a:t>Questions and Concerns</a:t>
            </a:r>
          </a:p>
        </p:txBody>
      </p:sp>
      <p:sp>
        <p:nvSpPr>
          <p:cNvPr id="120834"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41193353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1"/>
          <p:cNvSpPr>
            <a:spLocks noGrp="1" noChangeArrowheads="1"/>
          </p:cNvSpPr>
          <p:nvPr>
            <p:ph type="title" idx="4294967295"/>
          </p:nvPr>
        </p:nvSpPr>
        <p:spPr bwMode="auto">
          <a:xfrm>
            <a:off x="2788920" y="825056"/>
            <a:ext cx="566928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Closing</a:t>
            </a:r>
          </a:p>
        </p:txBody>
      </p:sp>
      <p:sp>
        <p:nvSpPr>
          <p:cNvPr id="121858"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Closing</a:t>
            </a:r>
          </a:p>
        </p:txBody>
      </p:sp>
      <p:graphicFrame>
        <p:nvGraphicFramePr>
          <p:cNvPr id="121859" name="Object 3"/>
          <p:cNvGraphicFramePr>
            <a:graphicFrameLocks noChangeAspect="1"/>
          </p:cNvGraphicFramePr>
          <p:nvPr>
            <p:extLst>
              <p:ext uri="{D42A27DB-BD31-4B8C-83A1-F6EECF244321}">
                <p14:modId xmlns:p14="http://schemas.microsoft.com/office/powerpoint/2010/main" val="184253929"/>
              </p:ext>
            </p:extLst>
          </p:nvPr>
        </p:nvGraphicFramePr>
        <p:xfrm>
          <a:off x="3055620" y="3348038"/>
          <a:ext cx="2797175" cy="2290762"/>
        </p:xfrm>
        <a:graphic>
          <a:graphicData uri="http://schemas.openxmlformats.org/presentationml/2006/ole">
            <mc:AlternateContent xmlns:mc="http://schemas.openxmlformats.org/markup-compatibility/2006">
              <mc:Choice xmlns:v="urn:schemas-microsoft-com:vml" Requires="v">
                <p:oleObj spid="_x0000_s15391" r:id="rId4" imgW="2792880" imgH="2289240" progId="">
                  <p:embed/>
                </p:oleObj>
              </mc:Choice>
              <mc:Fallback>
                <p:oleObj r:id="rId4" imgW="2792880" imgH="22892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5620" y="3348038"/>
                        <a:ext cx="2797175" cy="2290762"/>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900660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idx="4294967295"/>
          </p:nvPr>
        </p:nvSpPr>
        <p:spPr bwMode="auto">
          <a:xfrm>
            <a:off x="2414015" y="0"/>
            <a:ext cx="650151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Council Mission</a:t>
            </a:r>
          </a:p>
        </p:txBody>
      </p:sp>
      <p:sp>
        <p:nvSpPr>
          <p:cNvPr id="18434" name="Rectangle 2"/>
          <p:cNvSpPr>
            <a:spLocks noGrp="1" noChangeArrowheads="1"/>
          </p:cNvSpPr>
          <p:nvPr>
            <p:ph type="body" idx="4294967295"/>
          </p:nvPr>
        </p:nvSpPr>
        <p:spPr bwMode="auto">
          <a:xfrm>
            <a:off x="2167127" y="1289304"/>
            <a:ext cx="650151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Voluntary association of citizens &amp; chartered organization representatives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Promotes Scouting within a geographical area</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Guides &amp; supports districts to</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Make Scouting available to youth</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Provide adequate funds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Maintain standards and policies</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Serve organizations using the Scouting programs</a:t>
            </a:r>
          </a:p>
        </p:txBody>
      </p:sp>
    </p:spTree>
    <p:extLst>
      <p:ext uri="{BB962C8B-B14F-4D97-AF65-F5344CB8AC3E}">
        <p14:creationId xmlns:p14="http://schemas.microsoft.com/office/powerpoint/2010/main" val="24690550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District Mission</a:t>
            </a:r>
          </a:p>
        </p:txBody>
      </p:sp>
      <p:sp>
        <p:nvSpPr>
          <p:cNvPr id="19458" name="Rectangle 2"/>
          <p:cNvSpPr>
            <a:spLocks noGrp="1" noChangeArrowheads="1"/>
          </p:cNvSpPr>
          <p:nvPr>
            <p:ph type="body" idx="4294967295"/>
          </p:nvPr>
        </p:nvSpPr>
        <p:spPr bwMode="auto">
          <a:xfrm>
            <a:off x="2304287" y="1847088"/>
            <a:ext cx="6538088"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gn="ct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Ensures growth &amp; success of Scouting units within the district's territory</a:t>
            </a:r>
          </a:p>
          <a:p>
            <a:pPr algn="ct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Works through chartered organizations and community groups to organize and support successful units      </a:t>
            </a:r>
          </a:p>
        </p:txBody>
      </p:sp>
    </p:spTree>
    <p:extLst>
      <p:ext uri="{BB962C8B-B14F-4D97-AF65-F5344CB8AC3E}">
        <p14:creationId xmlns:p14="http://schemas.microsoft.com/office/powerpoint/2010/main" val="162187226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idx="4294967295"/>
          </p:nvPr>
        </p:nvSpPr>
        <p:spPr bwMode="auto">
          <a:xfrm>
            <a:off x="2377439" y="228600"/>
            <a:ext cx="646493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Four-Function Plan</a:t>
            </a:r>
          </a:p>
        </p:txBody>
      </p:sp>
      <p:sp>
        <p:nvSpPr>
          <p:cNvPr id="20482" name="Rectangle 2"/>
          <p:cNvSpPr>
            <a:spLocks noGrp="1" noChangeArrowheads="1"/>
          </p:cNvSpPr>
          <p:nvPr>
            <p:ph type="body" idx="4294967295"/>
          </p:nvPr>
        </p:nvSpPr>
        <p:spPr bwMode="auto">
          <a:xfrm>
            <a:off x="2377439" y="1600200"/>
            <a:ext cx="6464936"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Membership/Relationships</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Finance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Program</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service</a:t>
            </a:r>
          </a:p>
        </p:txBody>
      </p:sp>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1168" y="3666744"/>
            <a:ext cx="3344122" cy="138931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0451610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idx="4294967295"/>
          </p:nvPr>
        </p:nvSpPr>
        <p:spPr bwMode="auto">
          <a:xfrm>
            <a:off x="2697480" y="1765300"/>
            <a:ext cx="5760720"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Commissioner </a:t>
            </a:r>
            <a:br>
              <a:rPr lang="en-GB" sz="5400" dirty="0">
                <a:solidFill>
                  <a:srgbClr val="FFFFCC"/>
                </a:solidFill>
              </a:rPr>
            </a:br>
            <a:r>
              <a:rPr lang="en-GB" sz="5400" dirty="0">
                <a:solidFill>
                  <a:srgbClr val="FFFFCC"/>
                </a:solidFill>
              </a:rPr>
              <a:t>Service Role</a:t>
            </a:r>
          </a:p>
        </p:txBody>
      </p:sp>
      <p:sp>
        <p:nvSpPr>
          <p:cNvPr id="21506"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26663472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idx="4294967295"/>
          </p:nvPr>
        </p:nvSpPr>
        <p:spPr bwMode="auto">
          <a:xfrm>
            <a:off x="2359151" y="45720"/>
            <a:ext cx="648322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The Commissioner Concept</a:t>
            </a:r>
          </a:p>
        </p:txBody>
      </p:sp>
      <p:sp>
        <p:nvSpPr>
          <p:cNvPr id="22530" name="Rectangle 2"/>
          <p:cNvSpPr>
            <a:spLocks noGrp="1" noChangeArrowheads="1"/>
          </p:cNvSpPr>
          <p:nvPr>
            <p:ph type="body" idx="4294967295"/>
          </p:nvPr>
        </p:nvSpPr>
        <p:spPr bwMode="auto">
          <a:xfrm>
            <a:off x="2112263" y="1572768"/>
            <a:ext cx="673011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commissioner is the liaison between the local council and Scouting units.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commissioner's mission is to </a:t>
            </a:r>
          </a:p>
          <a:p>
            <a:pPr lvl="1">
              <a:lnSpc>
                <a:spcPct val="8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Keep units operating at maximum efficiency, </a:t>
            </a:r>
          </a:p>
          <a:p>
            <a:pPr lvl="1">
              <a:lnSpc>
                <a:spcPct val="8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Maintain regular contact with unit leaders, </a:t>
            </a:r>
          </a:p>
          <a:p>
            <a:pPr lvl="1">
              <a:lnSpc>
                <a:spcPct val="8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Counsel leaders on where to find assistance,</a:t>
            </a:r>
          </a:p>
          <a:p>
            <a:pPr lvl="1">
              <a:lnSpc>
                <a:spcPct val="8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Note weaknesses in programs, </a:t>
            </a:r>
          </a:p>
          <a:p>
            <a:pPr lvl="1">
              <a:lnSpc>
                <a:spcPct val="8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And suggest remedies.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commissioner is successful when units effectively deliver the ideals of Scouting to their members.</a:t>
            </a:r>
          </a:p>
        </p:txBody>
      </p:sp>
    </p:spTree>
    <p:extLst>
      <p:ext uri="{BB962C8B-B14F-4D97-AF65-F5344CB8AC3E}">
        <p14:creationId xmlns:p14="http://schemas.microsoft.com/office/powerpoint/2010/main" val="299369473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idx="4294967295"/>
          </p:nvPr>
        </p:nvSpPr>
        <p:spPr bwMode="auto">
          <a:xfrm>
            <a:off x="2209800" y="1766888"/>
            <a:ext cx="6248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Welcome</a:t>
            </a:r>
          </a:p>
        </p:txBody>
      </p:sp>
      <p:sp>
        <p:nvSpPr>
          <p:cNvPr id="6146" name="Rectangle 2"/>
          <p:cNvSpPr>
            <a:spLocks noGrp="1" noChangeArrowheads="1"/>
          </p:cNvSpPr>
          <p:nvPr>
            <p:ph type="subTitle" idx="4294967295"/>
          </p:nvPr>
        </p:nvSpPr>
        <p:spPr bwMode="auto">
          <a:xfrm>
            <a:off x="2743200" y="3886200"/>
            <a:ext cx="50292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See if you can answer some of the questions in the Commissioner Quiz!</a:t>
            </a:r>
            <a:endParaRPr lang="en-GB" dirty="0"/>
          </a:p>
        </p:txBody>
      </p:sp>
      <p:sp>
        <p:nvSpPr>
          <p:cNvPr id="6147" name="AutoShape 3">
            <a:hlinkClick r:id="rId3"/>
          </p:cNvPr>
          <p:cNvSpPr>
            <a:spLocks noChangeAspect="1" noChangeArrowheads="1"/>
          </p:cNvSpPr>
          <p:nvPr/>
        </p:nvSpPr>
        <p:spPr bwMode="auto">
          <a:xfrm>
            <a:off x="4419600" y="3276600"/>
            <a:ext cx="304800" cy="304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
        <p:nvSpPr>
          <p:cNvPr id="6148" name="AutoShape 4">
            <a:hlinkClick r:id="rId3"/>
          </p:cNvPr>
          <p:cNvSpPr>
            <a:spLocks noChangeAspect="1" noChangeArrowheads="1"/>
          </p:cNvSpPr>
          <p:nvPr/>
        </p:nvSpPr>
        <p:spPr bwMode="auto">
          <a:xfrm>
            <a:off x="4419600" y="3276600"/>
            <a:ext cx="304800" cy="304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457200" fontAlgn="base">
              <a:spcBef>
                <a:spcPct val="0"/>
              </a:spcBef>
              <a:spcAft>
                <a:spcPct val="0"/>
              </a:spcAft>
            </a:pPr>
            <a:endParaRPr lang="en-US">
              <a:solidFill>
                <a:prstClr val="black"/>
              </a:solidFill>
              <a:latin typeface="Arial" charset="0"/>
              <a:ea typeface="ＭＳ Ｐゴシック" pitchFamily="-105" charset="-128"/>
            </a:endParaRPr>
          </a:p>
        </p:txBody>
      </p:sp>
    </p:spTree>
    <p:extLst>
      <p:ext uri="{BB962C8B-B14F-4D97-AF65-F5344CB8AC3E}">
        <p14:creationId xmlns:p14="http://schemas.microsoft.com/office/powerpoint/2010/main" val="2563876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ChangeArrowheads="1"/>
          </p:cNvSpPr>
          <p:nvPr>
            <p:ph type="title" idx="4294967295"/>
          </p:nvPr>
        </p:nvSpPr>
        <p:spPr bwMode="auto">
          <a:xfrm>
            <a:off x="2313431" y="-146050"/>
            <a:ext cx="6528943" cy="1435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Commissioner </a:t>
            </a:r>
            <a:br>
              <a:rPr lang="en-GB" dirty="0"/>
            </a:br>
            <a:r>
              <a:rPr lang="en-GB" dirty="0"/>
              <a:t>Responsibility Card</a:t>
            </a:r>
          </a:p>
        </p:txBody>
      </p:sp>
      <p:sp>
        <p:nvSpPr>
          <p:cNvPr id="23554" name="Rectangle 2"/>
          <p:cNvSpPr>
            <a:spLocks noGrp="1" noChangeArrowheads="1"/>
          </p:cNvSpPr>
          <p:nvPr>
            <p:ph type="body" idx="4294967295"/>
          </p:nvPr>
        </p:nvSpPr>
        <p:spPr bwMode="auto">
          <a:xfrm>
            <a:off x="2212847" y="1389888"/>
            <a:ext cx="6629527"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Report to the district commissioner or assistant district commissioner as assigned</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Help each unit earn the </a:t>
            </a:r>
            <a:r>
              <a:rPr lang="en-GB" dirty="0" smtClean="0"/>
              <a:t>Journey To Excellence Performance Award</a:t>
            </a:r>
            <a:endParaRPr lang="en-GB" dirty="0"/>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Use the annual commissioner service plan, with its scheduled opportunities for commissioner contact with units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Know each phase of Scouting and its literature.  Be able to describe how each works.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Visit meetings of assigned packs/troops/teams/crews regularly, usually once a month</a:t>
            </a:r>
          </a:p>
        </p:txBody>
      </p:sp>
    </p:spTree>
    <p:extLst>
      <p:ext uri="{BB962C8B-B14F-4D97-AF65-F5344CB8AC3E}">
        <p14:creationId xmlns:p14="http://schemas.microsoft.com/office/powerpoint/2010/main" val="57795653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ChangeArrowheads="1"/>
          </p:cNvSpPr>
          <p:nvPr>
            <p:ph type="title" idx="4294967295"/>
          </p:nvPr>
        </p:nvSpPr>
        <p:spPr bwMode="auto">
          <a:xfrm>
            <a:off x="2285999" y="-164338"/>
            <a:ext cx="6556375" cy="1435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Commissioner </a:t>
            </a:r>
            <a:br>
              <a:rPr lang="en-GB" dirty="0"/>
            </a:br>
            <a:r>
              <a:rPr lang="en-GB" dirty="0"/>
              <a:t>Responsibility Card</a:t>
            </a:r>
          </a:p>
        </p:txBody>
      </p:sp>
      <p:sp>
        <p:nvSpPr>
          <p:cNvPr id="24578" name="Rectangle 2"/>
          <p:cNvSpPr>
            <a:spLocks noGrp="1" noChangeArrowheads="1"/>
          </p:cNvSpPr>
          <p:nvPr>
            <p:ph type="body" idx="4294967295"/>
          </p:nvPr>
        </p:nvSpPr>
        <p:spPr bwMode="auto">
          <a:xfrm>
            <a:off x="2203703" y="1362456"/>
            <a:ext cx="663867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Visit regularly with the unit leader</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Be aware of unit leader concerns and challenges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Serve as the unit leader’s coach and </a:t>
            </a:r>
            <a:r>
              <a:rPr lang="en-GB" sz="2400" dirty="0" err="1"/>
              <a:t>counselor</a:t>
            </a:r>
            <a:endParaRPr lang="en-GB" sz="2400" dirty="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Build a strong, friendly relationship</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Using the literature and profile sheet, help the leader see opportunities for improvement</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Encourage unit participation in </a:t>
            </a:r>
            <a:endParaRPr lang="en-GB" sz="2400" dirty="0" smtClean="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smtClean="0"/>
              <a:t>district </a:t>
            </a:r>
            <a:r>
              <a:rPr lang="en-GB" sz="2400" dirty="0"/>
              <a:t>and council events</a:t>
            </a:r>
          </a:p>
        </p:txBody>
      </p:sp>
    </p:spTree>
    <p:extLst>
      <p:ext uri="{BB962C8B-B14F-4D97-AF65-F5344CB8AC3E}">
        <p14:creationId xmlns:p14="http://schemas.microsoft.com/office/powerpoint/2010/main" val="182162750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idx="4294967295"/>
          </p:nvPr>
        </p:nvSpPr>
        <p:spPr bwMode="auto">
          <a:xfrm>
            <a:off x="2340863" y="82550"/>
            <a:ext cx="6501511" cy="1435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Commissioner </a:t>
            </a:r>
            <a:br>
              <a:rPr lang="en-GB" dirty="0"/>
            </a:br>
            <a:r>
              <a:rPr lang="en-GB" dirty="0"/>
              <a:t>Responsibility Card</a:t>
            </a:r>
          </a:p>
        </p:txBody>
      </p:sp>
      <p:sp>
        <p:nvSpPr>
          <p:cNvPr id="25602" name="Rectangle 2"/>
          <p:cNvSpPr>
            <a:spLocks noGrp="1" noChangeArrowheads="1"/>
          </p:cNvSpPr>
          <p:nvPr>
            <p:ph type="body" idx="4294967295"/>
          </p:nvPr>
        </p:nvSpPr>
        <p:spPr bwMode="auto">
          <a:xfrm>
            <a:off x="2267711" y="1600200"/>
            <a:ext cx="65746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Work to ensure effective unit committees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Visit with the unit committee periodically</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Observe the committee, offer suggestions for improvement, and work to solve problems</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See that adult leaders have adequate training</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Make certain that proper techniques are used to select and recruit unit leaders</a:t>
            </a:r>
          </a:p>
        </p:txBody>
      </p:sp>
    </p:spTree>
    <p:extLst>
      <p:ext uri="{BB962C8B-B14F-4D97-AF65-F5344CB8AC3E}">
        <p14:creationId xmlns:p14="http://schemas.microsoft.com/office/powerpoint/2010/main" val="336215725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ChangeArrowheads="1"/>
          </p:cNvSpPr>
          <p:nvPr>
            <p:ph type="title" idx="4294967295"/>
          </p:nvPr>
        </p:nvSpPr>
        <p:spPr bwMode="auto">
          <a:xfrm>
            <a:off x="2176145" y="0"/>
            <a:ext cx="6803263" cy="1312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2800" dirty="0"/>
              <a:t>Commissioner Quiz </a:t>
            </a:r>
            <a:br>
              <a:rPr lang="en-GB" sz="2800" dirty="0"/>
            </a:br>
            <a:r>
              <a:rPr lang="en-GB" sz="2800" dirty="0"/>
              <a:t>The unit commissioner: (true / false)</a:t>
            </a:r>
          </a:p>
        </p:txBody>
      </p:sp>
      <p:sp>
        <p:nvSpPr>
          <p:cNvPr id="29698" name="Rectangle 2"/>
          <p:cNvSpPr>
            <a:spLocks noGrp="1" noChangeArrowheads="1"/>
          </p:cNvSpPr>
          <p:nvPr>
            <p:ph type="body" idx="4294967295"/>
          </p:nvPr>
        </p:nvSpPr>
        <p:spPr bwMode="auto">
          <a:xfrm>
            <a:off x="2267711" y="1600200"/>
            <a:ext cx="65746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1F.  </a:t>
            </a:r>
            <a:r>
              <a:rPr lang="en-GB" sz="2000" dirty="0"/>
              <a:t>Reports to the district executive.</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2F.  </a:t>
            </a:r>
            <a:r>
              <a:rPr lang="en-GB" sz="2000" dirty="0"/>
              <a:t>Must be an expert in training adults and youth.</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3F.  </a:t>
            </a:r>
            <a:r>
              <a:rPr lang="en-GB" sz="2000" dirty="0"/>
              <a:t>Is only concerned with reregistering a unit on time.</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4T.  </a:t>
            </a:r>
            <a:r>
              <a:rPr lang="en-GB" sz="2000" dirty="0"/>
              <a:t>Should be familiar with the official literature used by units for program.</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5F.  </a:t>
            </a:r>
            <a:r>
              <a:rPr lang="en-GB" sz="2000" dirty="0"/>
              <a:t>Visits the unit committee only, on a regular basis.</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6T.  </a:t>
            </a:r>
            <a:r>
              <a:rPr lang="en-GB" sz="2000" dirty="0"/>
              <a:t>Must know the unit program planning process.</a:t>
            </a:r>
          </a:p>
          <a:p>
            <a:pPr marL="0" indent="0">
              <a:lnSpc>
                <a:spcPct val="80000"/>
              </a:lnSpc>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7F.  "Sells</a:t>
            </a:r>
            <a:r>
              <a:rPr lang="en-GB" sz="2000" dirty="0"/>
              <a:t>" the unit leader on district and council functions, as a primary responsibility. </a:t>
            </a:r>
            <a:endParaRPr lang="en-GB" sz="2000" dirty="0" smtClean="0"/>
          </a:p>
          <a:p>
            <a:pPr marL="0" indent="0">
              <a:lnSpc>
                <a:spcPct val="80000"/>
              </a:lnSpc>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8T.  </a:t>
            </a:r>
            <a:r>
              <a:rPr lang="en-GB" sz="2000" dirty="0"/>
              <a:t>Periodically communicates with the chartered organization representative to offer help.</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000" dirty="0"/>
          </a:p>
        </p:txBody>
      </p:sp>
    </p:spTree>
    <p:extLst>
      <p:ext uri="{BB962C8B-B14F-4D97-AF65-F5344CB8AC3E}">
        <p14:creationId xmlns:p14="http://schemas.microsoft.com/office/powerpoint/2010/main" val="293670706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Grp="1" noChangeArrowheads="1"/>
          </p:cNvSpPr>
          <p:nvPr>
            <p:ph type="title" idx="4294967295"/>
          </p:nvPr>
        </p:nvSpPr>
        <p:spPr bwMode="auto">
          <a:xfrm>
            <a:off x="2276856" y="-146304"/>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Commissioner Quiz (continued)</a:t>
            </a:r>
          </a:p>
        </p:txBody>
      </p:sp>
      <p:sp>
        <p:nvSpPr>
          <p:cNvPr id="30722" name="Rectangle 2"/>
          <p:cNvSpPr>
            <a:spLocks noGrp="1" noChangeArrowheads="1"/>
          </p:cNvSpPr>
          <p:nvPr>
            <p:ph type="body" idx="4294967295"/>
          </p:nvPr>
        </p:nvSpPr>
        <p:spPr bwMode="auto">
          <a:xfrm>
            <a:off x="2276855" y="1353312"/>
            <a:ext cx="656551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9F.  </a:t>
            </a:r>
            <a:r>
              <a:rPr lang="en-GB" sz="2000" dirty="0"/>
              <a:t>Regularly attends Roundtables to check up on unit leaders.</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10T.  </a:t>
            </a:r>
            <a:r>
              <a:rPr lang="en-GB" sz="2000" dirty="0"/>
              <a:t>Guides the unit through the annual service plan.</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11T.  </a:t>
            </a:r>
            <a:r>
              <a:rPr lang="en-GB" sz="2000" dirty="0"/>
              <a:t>May earn the Commissioner’s Key. </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12F.  </a:t>
            </a:r>
            <a:r>
              <a:rPr lang="en-GB" sz="2000" dirty="0"/>
              <a:t>Attends monthly meetings of the district committee.</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13F.  </a:t>
            </a:r>
            <a:r>
              <a:rPr lang="en-GB" sz="2000" dirty="0"/>
              <a:t>Is not involved in the presentation of the unit charter.</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14T.  </a:t>
            </a:r>
            <a:r>
              <a:rPr lang="en-GB" sz="2000" dirty="0"/>
              <a:t>Must be familiar with the monthly program themes.</a:t>
            </a:r>
          </a:p>
          <a:p>
            <a:pPr marL="0" indent="0">
              <a:lnSpc>
                <a:spcPct val="9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smtClean="0"/>
              <a:t>15T.  </a:t>
            </a:r>
            <a:r>
              <a:rPr lang="en-GB" sz="2000" dirty="0"/>
              <a:t>Encourages assigned packs, troops, teams, and crews to earn the Quality Unit Award.</a:t>
            </a:r>
          </a:p>
        </p:txBody>
      </p:sp>
    </p:spTree>
    <p:extLst>
      <p:ext uri="{BB962C8B-B14F-4D97-AF65-F5344CB8AC3E}">
        <p14:creationId xmlns:p14="http://schemas.microsoft.com/office/powerpoint/2010/main" val="128292924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idx="4294967295"/>
          </p:nvPr>
        </p:nvSpPr>
        <p:spPr bwMode="auto">
          <a:xfrm>
            <a:off x="2322575" y="228600"/>
            <a:ext cx="651979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Commissioner Video</a:t>
            </a:r>
          </a:p>
        </p:txBody>
      </p:sp>
      <p:sp>
        <p:nvSpPr>
          <p:cNvPr id="31746" name="Rectangle 2"/>
          <p:cNvSpPr>
            <a:spLocks noGrp="1" noChangeArrowheads="1"/>
          </p:cNvSpPr>
          <p:nvPr>
            <p:ph type="body" idx="4294967295"/>
          </p:nvPr>
        </p:nvSpPr>
        <p:spPr bwMode="auto">
          <a:xfrm>
            <a:off x="2386583" y="2404618"/>
            <a:ext cx="645579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AV-06DVD06</a:t>
            </a:r>
          </a:p>
        </p:txBody>
      </p:sp>
    </p:spTree>
    <p:extLst>
      <p:ext uri="{BB962C8B-B14F-4D97-AF65-F5344CB8AC3E}">
        <p14:creationId xmlns:p14="http://schemas.microsoft.com/office/powerpoint/2010/main" val="184210188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Grp="1" noChangeArrowheads="1"/>
          </p:cNvSpPr>
          <p:nvPr>
            <p:ph type="title" idx="4294967295"/>
          </p:nvPr>
        </p:nvSpPr>
        <p:spPr bwMode="auto">
          <a:xfrm>
            <a:off x="2221991" y="228600"/>
            <a:ext cx="662038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Commissioner’s Roles</a:t>
            </a:r>
          </a:p>
        </p:txBody>
      </p:sp>
      <p:sp>
        <p:nvSpPr>
          <p:cNvPr id="32770" name="Rectangle 2"/>
          <p:cNvSpPr>
            <a:spLocks noGrp="1" noChangeArrowheads="1"/>
          </p:cNvSpPr>
          <p:nvPr>
            <p:ph type="body" idx="4294967295"/>
          </p:nvPr>
        </p:nvSpPr>
        <p:spPr bwMode="auto">
          <a:xfrm>
            <a:off x="2221990" y="1600200"/>
            <a:ext cx="288036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Friend</a:t>
            </a:r>
          </a:p>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Representative</a:t>
            </a:r>
          </a:p>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Unit "doctor"</a:t>
            </a:r>
          </a:p>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Teacher</a:t>
            </a:r>
          </a:p>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err="1">
                <a:solidFill>
                  <a:srgbClr val="FFFFFF"/>
                </a:solidFill>
              </a:rPr>
              <a:t>Counselor</a:t>
            </a:r>
            <a:endParaRPr lang="en-GB" sz="2800" dirty="0">
              <a:solidFill>
                <a:srgbClr val="FFFFFF"/>
              </a:solidFill>
            </a:endParaRPr>
          </a:p>
        </p:txBody>
      </p:sp>
      <p:graphicFrame>
        <p:nvGraphicFramePr>
          <p:cNvPr id="32771" name="Object 3"/>
          <p:cNvGraphicFramePr>
            <a:graphicFrameLocks noChangeAspect="1"/>
          </p:cNvGraphicFramePr>
          <p:nvPr>
            <p:extLst>
              <p:ext uri="{D42A27DB-BD31-4B8C-83A1-F6EECF244321}">
                <p14:modId xmlns:p14="http://schemas.microsoft.com/office/powerpoint/2010/main" val="3219616568"/>
              </p:ext>
            </p:extLst>
          </p:nvPr>
        </p:nvGraphicFramePr>
        <p:xfrm>
          <a:off x="4913313" y="2834831"/>
          <a:ext cx="4230687" cy="2300287"/>
        </p:xfrm>
        <a:graphic>
          <a:graphicData uri="http://schemas.openxmlformats.org/presentationml/2006/ole">
            <mc:AlternateContent xmlns:mc="http://schemas.openxmlformats.org/markup-compatibility/2006">
              <mc:Choice xmlns:v="urn:schemas-microsoft-com:vml" Requires="v">
                <p:oleObj spid="_x0000_s20495" r:id="rId4" imgW="775440" imgH="440280" progId="">
                  <p:embed/>
                </p:oleObj>
              </mc:Choice>
              <mc:Fallback>
                <p:oleObj r:id="rId4" imgW="775440" imgH="4402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13313" y="2834831"/>
                        <a:ext cx="4230687" cy="2300287"/>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4091122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ChangeArrowheads="1"/>
          </p:cNvSpPr>
          <p:nvPr>
            <p:ph type="title" idx="4294967295"/>
          </p:nvPr>
        </p:nvSpPr>
        <p:spPr bwMode="auto">
          <a:xfrm>
            <a:off x="685800" y="1766888"/>
            <a:ext cx="7772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a:solidFill>
                  <a:srgbClr val="FFFFCC"/>
                </a:solidFill>
              </a:rPr>
              <a:t>Break!</a:t>
            </a:r>
          </a:p>
        </p:txBody>
      </p:sp>
      <p:sp>
        <p:nvSpPr>
          <p:cNvPr id="4813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122331008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ChangeArrowheads="1"/>
          </p:cNvSpPr>
          <p:nvPr>
            <p:ph type="title" idx="4294967295"/>
          </p:nvPr>
        </p:nvSpPr>
        <p:spPr bwMode="auto">
          <a:xfrm>
            <a:off x="2194560" y="834200"/>
            <a:ext cx="6263640" cy="111347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Session 2</a:t>
            </a:r>
          </a:p>
        </p:txBody>
      </p:sp>
      <p:sp>
        <p:nvSpPr>
          <p:cNvPr id="50178" name="Rectangle 2"/>
          <p:cNvSpPr>
            <a:spLocks noGrp="1" noChangeArrowheads="1"/>
          </p:cNvSpPr>
          <p:nvPr>
            <p:ph type="subTitle" idx="4294967295"/>
          </p:nvPr>
        </p:nvSpPr>
        <p:spPr bwMode="auto">
          <a:xfrm>
            <a:off x="2679192" y="2587752"/>
            <a:ext cx="557784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Supporting the Unit</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Unit Program Planning</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Commissioner Priorities</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Effective Commissioner Leadership</a:t>
            </a:r>
            <a:endParaRPr lang="en-GB" dirty="0"/>
          </a:p>
        </p:txBody>
      </p:sp>
    </p:spTree>
    <p:extLst>
      <p:ext uri="{BB962C8B-B14F-4D97-AF65-F5344CB8AC3E}">
        <p14:creationId xmlns:p14="http://schemas.microsoft.com/office/powerpoint/2010/main" val="28249114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Learning Objectives</a:t>
            </a:r>
            <a:endParaRPr lang="en-US" dirty="0"/>
          </a:p>
        </p:txBody>
      </p:sp>
      <p:sp>
        <p:nvSpPr>
          <p:cNvPr id="3" name="Content Placeholder 2"/>
          <p:cNvSpPr>
            <a:spLocks noGrp="1"/>
          </p:cNvSpPr>
          <p:nvPr>
            <p:ph idx="1"/>
          </p:nvPr>
        </p:nvSpPr>
        <p:spPr/>
        <p:txBody>
          <a:bodyPr/>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Describe the commissioner unit service role and its relationship to supporting a unit in a Journey To Excellence Performance Award </a:t>
            </a:r>
            <a:r>
              <a:rPr lang="en-GB" dirty="0" smtClean="0"/>
              <a:t>program</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State </a:t>
            </a:r>
            <a:r>
              <a:rPr lang="en-GB" dirty="0"/>
              <a:t>the methods and </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    steps of good unit </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    program planning</a:t>
            </a:r>
          </a:p>
          <a:p>
            <a:endParaRPr lang="en-US" dirty="0"/>
          </a:p>
        </p:txBody>
      </p:sp>
    </p:spTree>
    <p:extLst>
      <p:ext uri="{BB962C8B-B14F-4D97-AF65-F5344CB8AC3E}">
        <p14:creationId xmlns:p14="http://schemas.microsoft.com/office/powerpoint/2010/main" val="25620890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1" name="Rectangle 1"/>
          <p:cNvSpPr>
            <a:spLocks noGrp="1" noChangeArrowheads="1"/>
          </p:cNvSpPr>
          <p:nvPr>
            <p:ph type="title" idx="4294967295"/>
          </p:nvPr>
        </p:nvSpPr>
        <p:spPr bwMode="auto">
          <a:xfrm>
            <a:off x="685800" y="1766888"/>
            <a:ext cx="7772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a:solidFill>
                  <a:srgbClr val="FFFFCC"/>
                </a:solidFill>
              </a:rPr>
              <a:t>Opening</a:t>
            </a:r>
          </a:p>
        </p:txBody>
      </p:sp>
      <p:sp>
        <p:nvSpPr>
          <p:cNvPr id="10242"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Pledge of Allegiance</a:t>
            </a:r>
          </a:p>
        </p:txBody>
      </p:sp>
    </p:spTree>
    <p:extLst>
      <p:ext uri="{BB962C8B-B14F-4D97-AF65-F5344CB8AC3E}">
        <p14:creationId xmlns:p14="http://schemas.microsoft.com/office/powerpoint/2010/main" val="123860672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idx="4294967295"/>
          </p:nvPr>
        </p:nvSpPr>
        <p:spPr bwMode="auto">
          <a:xfrm>
            <a:off x="2286000" y="1766888"/>
            <a:ext cx="61722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Supporting the Unit</a:t>
            </a:r>
          </a:p>
        </p:txBody>
      </p:sp>
      <p:sp>
        <p:nvSpPr>
          <p:cNvPr id="33794"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18070438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ChangeArrowheads="1"/>
          </p:cNvSpPr>
          <p:nvPr>
            <p:ph type="title" idx="4294967295"/>
          </p:nvPr>
        </p:nvSpPr>
        <p:spPr bwMode="auto">
          <a:xfrm>
            <a:off x="2258567" y="228600"/>
            <a:ext cx="658380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Supporting the Unit</a:t>
            </a:r>
          </a:p>
        </p:txBody>
      </p:sp>
      <p:sp>
        <p:nvSpPr>
          <p:cNvPr id="34818" name="Rectangle 2"/>
          <p:cNvSpPr>
            <a:spLocks noGrp="1" noChangeArrowheads="1"/>
          </p:cNvSpPr>
          <p:nvPr>
            <p:ph type="body" idx="4294967295"/>
          </p:nvPr>
        </p:nvSpPr>
        <p:spPr bwMode="auto">
          <a:xfrm>
            <a:off x="2368295" y="2066544"/>
            <a:ext cx="647407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Topic:  Indicators of unit health</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Method:  Buzz groups</a:t>
            </a:r>
          </a:p>
        </p:txBody>
      </p:sp>
    </p:spTree>
    <p:extLst>
      <p:ext uri="{BB962C8B-B14F-4D97-AF65-F5344CB8AC3E}">
        <p14:creationId xmlns:p14="http://schemas.microsoft.com/office/powerpoint/2010/main" val="14102584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idx="4294967295"/>
          </p:nvPr>
        </p:nvSpPr>
        <p:spPr bwMode="auto">
          <a:xfrm>
            <a:off x="2276855" y="228600"/>
            <a:ext cx="6565519"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Indicators of Unit Health: Pack</a:t>
            </a:r>
          </a:p>
        </p:txBody>
      </p:sp>
      <p:sp>
        <p:nvSpPr>
          <p:cNvPr id="35842" name="Rectangle 2"/>
          <p:cNvSpPr>
            <a:spLocks noGrp="1" noChangeArrowheads="1"/>
          </p:cNvSpPr>
          <p:nvPr>
            <p:ph type="body" idx="4294967295"/>
          </p:nvPr>
        </p:nvSpPr>
        <p:spPr bwMode="auto">
          <a:xfrm>
            <a:off x="2633472" y="1600200"/>
            <a:ext cx="598030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Leadership</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err="1"/>
              <a:t>Webelos</a:t>
            </a:r>
            <a:r>
              <a:rPr lang="en-GB" sz="2800" dirty="0"/>
              <a:t> dens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Advancement</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Youth attendance</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Membership </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Family attendance</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Den participation</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Meeting operation</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Den chiefs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Tiger Cub dens</a:t>
            </a:r>
          </a:p>
        </p:txBody>
      </p:sp>
    </p:spTree>
    <p:extLst>
      <p:ext uri="{BB962C8B-B14F-4D97-AF65-F5344CB8AC3E}">
        <p14:creationId xmlns:p14="http://schemas.microsoft.com/office/powerpoint/2010/main" val="268164681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ChangeArrowheads="1"/>
          </p:cNvSpPr>
          <p:nvPr>
            <p:ph type="title" idx="4294967295"/>
          </p:nvPr>
        </p:nvSpPr>
        <p:spPr bwMode="auto">
          <a:xfrm>
            <a:off x="2295143" y="228600"/>
            <a:ext cx="654723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Indicators of Unit Health: Troop</a:t>
            </a:r>
          </a:p>
        </p:txBody>
      </p:sp>
      <p:sp>
        <p:nvSpPr>
          <p:cNvPr id="36866" name="Rectangle 2"/>
          <p:cNvSpPr>
            <a:spLocks noGrp="1" noChangeArrowheads="1"/>
          </p:cNvSpPr>
          <p:nvPr>
            <p:ph type="body" idx="4294967295"/>
          </p:nvPr>
        </p:nvSpPr>
        <p:spPr bwMode="auto">
          <a:xfrm>
            <a:off x="2606040" y="1600200"/>
            <a:ext cx="604431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Meeting operation</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Boy leadership</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Skills instruction presentation</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Skills instruction levels</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Membership </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Budget plan</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Attendance</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Patrol activity</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Adult assistance</a:t>
            </a:r>
          </a:p>
          <a:p>
            <a:pPr>
              <a:lnSpc>
                <a:spcPct val="8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Outdoor program</a:t>
            </a:r>
          </a:p>
        </p:txBody>
      </p:sp>
    </p:spTree>
    <p:extLst>
      <p:ext uri="{BB962C8B-B14F-4D97-AF65-F5344CB8AC3E}">
        <p14:creationId xmlns:p14="http://schemas.microsoft.com/office/powerpoint/2010/main" val="114889976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ChangeArrowheads="1"/>
          </p:cNvSpPr>
          <p:nvPr>
            <p:ph type="title" idx="4294967295"/>
          </p:nvPr>
        </p:nvSpPr>
        <p:spPr bwMode="auto">
          <a:xfrm>
            <a:off x="2249423" y="228600"/>
            <a:ext cx="659295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Indicators of Unit Health: Crew</a:t>
            </a:r>
          </a:p>
        </p:txBody>
      </p:sp>
      <p:sp>
        <p:nvSpPr>
          <p:cNvPr id="37890" name="Rectangle 2"/>
          <p:cNvSpPr>
            <a:spLocks noGrp="1" noChangeArrowheads="1"/>
          </p:cNvSpPr>
          <p:nvPr>
            <p:ph type="body" idx="4294967295"/>
          </p:nvPr>
        </p:nvSpPr>
        <p:spPr bwMode="auto">
          <a:xfrm>
            <a:off x="2587752" y="1600200"/>
            <a:ext cx="625462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Adult Advisors</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Elected officers</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Planned program</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Adult assistance</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Meeting operation</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Service projects</a:t>
            </a:r>
          </a:p>
          <a:p>
            <a:pPr>
              <a:lnSpc>
                <a:spcPct val="90000"/>
              </a:lnSpc>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Program capability inventory</a:t>
            </a:r>
          </a:p>
        </p:txBody>
      </p:sp>
    </p:spTree>
    <p:extLst>
      <p:ext uri="{BB962C8B-B14F-4D97-AF65-F5344CB8AC3E}">
        <p14:creationId xmlns:p14="http://schemas.microsoft.com/office/powerpoint/2010/main" val="36814478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idx="4294967295"/>
          </p:nvPr>
        </p:nvSpPr>
        <p:spPr bwMode="auto">
          <a:xfrm>
            <a:off x="2267711" y="228600"/>
            <a:ext cx="657466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Commissioner Worksheet</a:t>
            </a:r>
          </a:p>
        </p:txBody>
      </p:sp>
      <p:sp>
        <p:nvSpPr>
          <p:cNvPr id="39938" name="Rectangle 2"/>
          <p:cNvSpPr>
            <a:spLocks noGrp="1" noChangeArrowheads="1"/>
          </p:cNvSpPr>
          <p:nvPr>
            <p:ph idx="4294967295"/>
          </p:nvPr>
        </p:nvSpPr>
        <p:spPr bwMode="auto">
          <a:xfrm>
            <a:off x="301625" y="1600200"/>
            <a:ext cx="8540750" cy="44989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indent="0" algn="ctr">
              <a:buFont typeface="Arial" charset="0"/>
              <a:buNone/>
            </a:pPr>
            <a:endParaRPr lang="en-US"/>
          </a:p>
        </p:txBody>
      </p:sp>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24" y="1835531"/>
            <a:ext cx="8540750" cy="51117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7805206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ChangeArrowheads="1"/>
          </p:cNvSpPr>
          <p:nvPr>
            <p:ph type="title" idx="4294967295"/>
          </p:nvPr>
        </p:nvSpPr>
        <p:spPr bwMode="auto">
          <a:xfrm>
            <a:off x="301625" y="228600"/>
            <a:ext cx="8540750"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Sample </a:t>
            </a:r>
          </a:p>
        </p:txBody>
      </p:sp>
      <p:sp>
        <p:nvSpPr>
          <p:cNvPr id="40962" name="Rectangle 2"/>
          <p:cNvSpPr>
            <a:spLocks noGrp="1" noChangeArrowheads="1"/>
          </p:cNvSpPr>
          <p:nvPr>
            <p:ph idx="4294967295"/>
          </p:nvPr>
        </p:nvSpPr>
        <p:spPr bwMode="auto">
          <a:xfrm>
            <a:off x="301625" y="1600200"/>
            <a:ext cx="8540750" cy="4498975"/>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indent="0" algn="ctr">
              <a:buFont typeface="Arial" charset="0"/>
              <a:buNone/>
            </a:pPr>
            <a:endParaRPr lang="en-US"/>
          </a:p>
        </p:txBody>
      </p:sp>
      <p:pic>
        <p:nvPicPr>
          <p:cNvPr id="409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13" y="1612900"/>
            <a:ext cx="8569325" cy="50482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2063092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ChangeArrowheads="1"/>
          </p:cNvSpPr>
          <p:nvPr>
            <p:ph type="title" idx="4294967295"/>
          </p:nvPr>
        </p:nvSpPr>
        <p:spPr bwMode="auto">
          <a:xfrm>
            <a:off x="2395727" y="228600"/>
            <a:ext cx="644664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Evaluation </a:t>
            </a:r>
            <a:r>
              <a:rPr lang="en-GB" dirty="0" smtClean="0"/>
              <a:t>Tools</a:t>
            </a:r>
            <a:endParaRPr lang="en-GB" dirty="0"/>
          </a:p>
        </p:txBody>
      </p:sp>
      <p:sp>
        <p:nvSpPr>
          <p:cNvPr id="41986" name="Rectangle 2"/>
          <p:cNvSpPr>
            <a:spLocks noGrp="1" noChangeArrowheads="1"/>
          </p:cNvSpPr>
          <p:nvPr>
            <p:ph type="body" idx="4294967295"/>
          </p:nvPr>
        </p:nvSpPr>
        <p:spPr bwMode="auto">
          <a:xfrm>
            <a:off x="2276855" y="1947672"/>
            <a:ext cx="656551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Commissioner Worksheets:                            pack, troop, crew, post</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Journey To Excellence scorecards</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Do </a:t>
            </a:r>
            <a:r>
              <a:rPr lang="en-GB" dirty="0"/>
              <a:t>unit leaders resist evaluation?</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Do you understand the profile?</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What are your resources?</a:t>
            </a:r>
          </a:p>
        </p:txBody>
      </p:sp>
    </p:spTree>
    <p:extLst>
      <p:ext uri="{BB962C8B-B14F-4D97-AF65-F5344CB8AC3E}">
        <p14:creationId xmlns:p14="http://schemas.microsoft.com/office/powerpoint/2010/main" val="8622753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ChangeArrowheads="1"/>
          </p:cNvSpPr>
          <p:nvPr>
            <p:ph type="title" idx="4294967295"/>
          </p:nvPr>
        </p:nvSpPr>
        <p:spPr bwMode="auto">
          <a:xfrm>
            <a:off x="2715768" y="1766888"/>
            <a:ext cx="5742432"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Unit Program Planning</a:t>
            </a:r>
          </a:p>
        </p:txBody>
      </p:sp>
      <p:sp>
        <p:nvSpPr>
          <p:cNvPr id="4301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14309630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Cub Scout Program Planning</a:t>
            </a:r>
          </a:p>
        </p:txBody>
      </p:sp>
      <p:sp>
        <p:nvSpPr>
          <p:cNvPr id="44034" name="Rectangle 2"/>
          <p:cNvSpPr>
            <a:spLocks noGrp="1" noChangeArrowheads="1"/>
          </p:cNvSpPr>
          <p:nvPr>
            <p:ph type="body" idx="4294967295"/>
          </p:nvPr>
        </p:nvSpPr>
        <p:spPr bwMode="auto">
          <a:xfrm>
            <a:off x="2304287" y="1600200"/>
            <a:ext cx="6538088"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commissioners should understand process and tools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Program Helps and Pack Planning Chart</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Cub Scout Leader Program Notebook</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Council calendar</a:t>
            </a:r>
          </a:p>
          <a:p>
            <a:pPr lvl="1">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Chartered organization needs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Annual program planning conference</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Monthly pack leaders meeting</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Den Chief – Den Leader meeting</a:t>
            </a:r>
          </a:p>
        </p:txBody>
      </p:sp>
    </p:spTree>
    <p:extLst>
      <p:ext uri="{BB962C8B-B14F-4D97-AF65-F5344CB8AC3E}">
        <p14:creationId xmlns:p14="http://schemas.microsoft.com/office/powerpoint/2010/main" val="23691796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4294967295"/>
          </p:nvPr>
        </p:nvSpPr>
        <p:spPr bwMode="auto">
          <a:xfrm>
            <a:off x="1819655" y="320040"/>
            <a:ext cx="7022593" cy="503847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The Cub Scout Promise</a:t>
            </a:r>
          </a:p>
          <a:p>
            <a:pPr marL="457200" lvl="1" indent="0" algn="ctr">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I, (name), promise to do my best to do my duty to God and my country, to help other people, and to obey the Law of the Pack.</a:t>
            </a:r>
          </a:p>
          <a:p>
            <a:pPr marL="0" indent="0" algn="ctr">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200" dirty="0" smtClean="0"/>
          </a:p>
          <a:p>
            <a:pPr marL="0" indent="0" algn="ctr">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smtClean="0"/>
              <a:t>The </a:t>
            </a:r>
            <a:r>
              <a:rPr lang="en-GB" sz="2200" dirty="0"/>
              <a:t>Scout Oath</a:t>
            </a:r>
          </a:p>
          <a:p>
            <a:pPr marL="457200" lvl="1" indent="0" algn="ctr">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On my </a:t>
            </a:r>
            <a:r>
              <a:rPr lang="en-GB" sz="2200" dirty="0" err="1"/>
              <a:t>honor</a:t>
            </a:r>
            <a:r>
              <a:rPr lang="en-GB" sz="2200" dirty="0"/>
              <a:t> I will do my best to do my duty to God and my country and to obey the Scout Law; to help other people at all times; to keep myself physically strong, mentally awake, and morally straight.</a:t>
            </a:r>
          </a:p>
          <a:p>
            <a:pPr marL="0" indent="0" algn="ctr">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2200" dirty="0" smtClean="0"/>
          </a:p>
          <a:p>
            <a:pPr marL="0" indent="0" algn="ctr">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smtClean="0"/>
              <a:t>The </a:t>
            </a:r>
            <a:r>
              <a:rPr lang="en-GB" sz="2200" dirty="0"/>
              <a:t>Venturing Oath</a:t>
            </a:r>
          </a:p>
          <a:p>
            <a:pPr marL="457200" lvl="1" indent="0" algn="ctr">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As a Venturer, I promise to do my duty to God and help strengthen America, to help others, and to seek truth, fairness, and adventure in our world.</a:t>
            </a:r>
          </a:p>
        </p:txBody>
      </p:sp>
    </p:spTree>
    <p:extLst>
      <p:ext uri="{BB962C8B-B14F-4D97-AF65-F5344CB8AC3E}">
        <p14:creationId xmlns:p14="http://schemas.microsoft.com/office/powerpoint/2010/main" val="101930268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ChangeArrowheads="1"/>
          </p:cNvSpPr>
          <p:nvPr>
            <p:ph type="title" idx="4294967295"/>
          </p:nvPr>
        </p:nvSpPr>
        <p:spPr bwMode="auto">
          <a:xfrm>
            <a:off x="2267711" y="228600"/>
            <a:ext cx="657466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Boy Scout Program Planning</a:t>
            </a:r>
          </a:p>
        </p:txBody>
      </p:sp>
      <p:sp>
        <p:nvSpPr>
          <p:cNvPr id="45058" name="Rectangle 2"/>
          <p:cNvSpPr>
            <a:spLocks noGrp="1" noChangeArrowheads="1"/>
          </p:cNvSpPr>
          <p:nvPr>
            <p:ph type="body" idx="4294967295"/>
          </p:nvPr>
        </p:nvSpPr>
        <p:spPr bwMode="auto">
          <a:xfrm>
            <a:off x="2267711" y="1600200"/>
            <a:ext cx="6574664"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Tools</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Troop Program Features — 4 volumes</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Program Planning Chart</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Boy Scout Leader Program Notebook</a:t>
            </a:r>
          </a:p>
          <a:p>
            <a:pPr marL="0" indent="0">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Planning steps</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Homework (get ready)</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Find out what Scouts want (patrol leaders)</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PLC annual planning, SPL presiding</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Secure troop committee support</a:t>
            </a:r>
          </a:p>
          <a:p>
            <a:pPr marL="457200" lvl="1" indent="0">
              <a:lnSpc>
                <a:spcPct val="9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Pass the word.  Publicize.</a:t>
            </a:r>
          </a:p>
        </p:txBody>
      </p:sp>
    </p:spTree>
    <p:extLst>
      <p:ext uri="{BB962C8B-B14F-4D97-AF65-F5344CB8AC3E}">
        <p14:creationId xmlns:p14="http://schemas.microsoft.com/office/powerpoint/2010/main" val="222390835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Grp="1" noChangeArrowheads="1"/>
          </p:cNvSpPr>
          <p:nvPr>
            <p:ph type="title" idx="4294967295"/>
          </p:nvPr>
        </p:nvSpPr>
        <p:spPr bwMode="auto">
          <a:xfrm>
            <a:off x="2322575" y="82550"/>
            <a:ext cx="6519799" cy="1435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Venturing Crew </a:t>
            </a:r>
            <a:br>
              <a:rPr lang="en-GB" dirty="0"/>
            </a:br>
            <a:r>
              <a:rPr lang="en-GB" dirty="0"/>
              <a:t>Program Planning</a:t>
            </a:r>
          </a:p>
        </p:txBody>
      </p:sp>
      <p:sp>
        <p:nvSpPr>
          <p:cNvPr id="46082" name="Rectangle 2"/>
          <p:cNvSpPr>
            <a:spLocks noGrp="1" noChangeArrowheads="1"/>
          </p:cNvSpPr>
          <p:nvPr>
            <p:ph type="body" idx="4294967295"/>
          </p:nvPr>
        </p:nvSpPr>
        <p:spPr bwMode="auto">
          <a:xfrm>
            <a:off x="2322575" y="1600200"/>
            <a:ext cx="651980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Crew plans program</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Program capability inventory (adult resources)</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Adult hobbies, interests, skills, careers, and Ideas from PCI to program planning forms</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Venturing activity interest survey</a:t>
            </a:r>
          </a:p>
          <a:p>
            <a:pPr marL="0" indent="0">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Planning steps</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Brainstorm activities</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Discuss and evaluate each idea</a:t>
            </a:r>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Select activities and </a:t>
            </a:r>
            <a:r>
              <a:rPr lang="en-GB" sz="2200" dirty="0" err="1"/>
              <a:t>calendarize</a:t>
            </a:r>
            <a:endParaRPr lang="en-GB" sz="2200" dirty="0"/>
          </a:p>
          <a:p>
            <a:pPr marL="457200" lvl="1" indent="0">
              <a:lnSpc>
                <a:spcPct val="10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Plan details each month in advance</a:t>
            </a:r>
          </a:p>
        </p:txBody>
      </p:sp>
    </p:spTree>
    <p:extLst>
      <p:ext uri="{BB962C8B-B14F-4D97-AF65-F5344CB8AC3E}">
        <p14:creationId xmlns:p14="http://schemas.microsoft.com/office/powerpoint/2010/main" val="3614057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ChangeArrowheads="1"/>
          </p:cNvSpPr>
          <p:nvPr>
            <p:ph type="title" idx="4294967295"/>
          </p:nvPr>
        </p:nvSpPr>
        <p:spPr bwMode="auto">
          <a:xfrm>
            <a:off x="2478024" y="1766888"/>
            <a:ext cx="5980176"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Commissioner Priorities</a:t>
            </a:r>
          </a:p>
        </p:txBody>
      </p:sp>
      <p:sp>
        <p:nvSpPr>
          <p:cNvPr id="57346"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390429828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ChangeArrowheads="1"/>
          </p:cNvSpPr>
          <p:nvPr>
            <p:ph type="title" idx="4294967295"/>
          </p:nvPr>
        </p:nvSpPr>
        <p:spPr bwMode="auto">
          <a:xfrm>
            <a:off x="2404871" y="228600"/>
            <a:ext cx="643750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Distractions</a:t>
            </a:r>
          </a:p>
        </p:txBody>
      </p:sp>
      <p:sp>
        <p:nvSpPr>
          <p:cNvPr id="58370" name="Rectangle 2"/>
          <p:cNvSpPr>
            <a:spLocks noGrp="1" noChangeArrowheads="1"/>
          </p:cNvSpPr>
          <p:nvPr>
            <p:ph type="body" idx="4294967295"/>
          </p:nvPr>
        </p:nvSpPr>
        <p:spPr bwMode="auto">
          <a:xfrm>
            <a:off x="2404871" y="1600200"/>
            <a:ext cx="6437504"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Unit service</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Do not fall into the trap of doing everything except your appointed job</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Principal Scouting obligation must be with commissioner responsibilities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Do not register as a unit leader</a:t>
            </a:r>
          </a:p>
        </p:txBody>
      </p:sp>
    </p:spTree>
    <p:extLst>
      <p:ext uri="{BB962C8B-B14F-4D97-AF65-F5344CB8AC3E}">
        <p14:creationId xmlns:p14="http://schemas.microsoft.com/office/powerpoint/2010/main" val="284269067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Focus</a:t>
            </a:r>
          </a:p>
        </p:txBody>
      </p:sp>
      <p:sp>
        <p:nvSpPr>
          <p:cNvPr id="59394" name="Rectangle 2"/>
          <p:cNvSpPr>
            <a:spLocks noGrp="1" noChangeArrowheads="1"/>
          </p:cNvSpPr>
          <p:nvPr>
            <p:ph type="body" idx="4294967295"/>
          </p:nvPr>
        </p:nvSpPr>
        <p:spPr bwMode="auto">
          <a:xfrm>
            <a:off x="2377439" y="1600200"/>
            <a:ext cx="6464935"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Priority units receive most careful attention</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3200" dirty="0"/>
              <a:t>Do not give most attention to healthiest &amp; active units</a:t>
            </a:r>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smtClean="0"/>
          </a:p>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Prioritize </a:t>
            </a:r>
            <a:r>
              <a:rPr lang="en-GB" dirty="0"/>
              <a:t>unit needs</a:t>
            </a:r>
          </a:p>
        </p:txBody>
      </p:sp>
    </p:spTree>
    <p:extLst>
      <p:ext uri="{BB962C8B-B14F-4D97-AF65-F5344CB8AC3E}">
        <p14:creationId xmlns:p14="http://schemas.microsoft.com/office/powerpoint/2010/main" val="219466353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ChangeArrowheads="1"/>
          </p:cNvSpPr>
          <p:nvPr>
            <p:ph type="title" idx="4294967295"/>
          </p:nvPr>
        </p:nvSpPr>
        <p:spPr bwMode="auto">
          <a:xfrm>
            <a:off x="2286000" y="1766888"/>
            <a:ext cx="61722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800" dirty="0">
                <a:solidFill>
                  <a:srgbClr val="FFFFCC"/>
                </a:solidFill>
              </a:rPr>
              <a:t>Effective </a:t>
            </a:r>
            <a:br>
              <a:rPr lang="en-GB" sz="4800" dirty="0">
                <a:solidFill>
                  <a:srgbClr val="FFFFCC"/>
                </a:solidFill>
              </a:rPr>
            </a:br>
            <a:r>
              <a:rPr lang="en-GB" sz="4800" dirty="0">
                <a:solidFill>
                  <a:srgbClr val="FFFFCC"/>
                </a:solidFill>
              </a:rPr>
              <a:t>Commissioner Leadership</a:t>
            </a:r>
          </a:p>
        </p:txBody>
      </p:sp>
      <p:sp>
        <p:nvSpPr>
          <p:cNvPr id="60418" name="Rectangle 2"/>
          <p:cNvSpPr>
            <a:spLocks noGrp="1" noChangeArrowheads="1"/>
          </p:cNvSpPr>
          <p:nvPr>
            <p:ph type="subTitle" idx="4294967295"/>
          </p:nvPr>
        </p:nvSpPr>
        <p:spPr bwMode="auto">
          <a:xfrm>
            <a:off x="1371600" y="3886200"/>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200000657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Grp="1" noChangeArrowheads="1"/>
          </p:cNvSpPr>
          <p:nvPr>
            <p:ph type="title" idx="4294967295"/>
          </p:nvPr>
        </p:nvSpPr>
        <p:spPr bwMode="auto">
          <a:xfrm>
            <a:off x="2359151" y="228600"/>
            <a:ext cx="648322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800" dirty="0"/>
              <a:t>Leadership Tasks</a:t>
            </a:r>
          </a:p>
        </p:txBody>
      </p:sp>
      <p:sp>
        <p:nvSpPr>
          <p:cNvPr id="61442" name="Rectangle 2"/>
          <p:cNvSpPr>
            <a:spLocks noGrp="1" noChangeArrowheads="1"/>
          </p:cNvSpPr>
          <p:nvPr>
            <p:ph type="body" idx="4294967295"/>
          </p:nvPr>
        </p:nvSpPr>
        <p:spPr bwMode="auto">
          <a:xfrm>
            <a:off x="2359151" y="1600200"/>
            <a:ext cx="6483224"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Evaluate and improve your own performance</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Maintain a positive and enthusiastic attitude</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Work successfully with adults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Guide unit leaders in working successfully with boys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Set a good example for the boys and other adults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Continue learning and growing in leadership skills</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Practice good communication</a:t>
            </a:r>
          </a:p>
        </p:txBody>
      </p:sp>
    </p:spTree>
    <p:extLst>
      <p:ext uri="{BB962C8B-B14F-4D97-AF65-F5344CB8AC3E}">
        <p14:creationId xmlns:p14="http://schemas.microsoft.com/office/powerpoint/2010/main" val="22386382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Rectangle 2"/>
          <p:cNvSpPr>
            <a:spLocks noGrp="1" noChangeArrowheads="1"/>
          </p:cNvSpPr>
          <p:nvPr>
            <p:ph type="body" idx="4294967295"/>
          </p:nvPr>
        </p:nvSpPr>
        <p:spPr bwMode="auto">
          <a:xfrm>
            <a:off x="301625" y="1600200"/>
            <a:ext cx="8540750"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pPr>
            <a:r>
              <a:rPr lang="en-GB"/>
              <a:t>Hidden notes slide</a:t>
            </a:r>
          </a:p>
        </p:txBody>
      </p:sp>
    </p:spTree>
    <p:extLst>
      <p:ext uri="{BB962C8B-B14F-4D97-AF65-F5344CB8AC3E}">
        <p14:creationId xmlns:p14="http://schemas.microsoft.com/office/powerpoint/2010/main" val="244371887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ChangeArrowheads="1"/>
          </p:cNvSpPr>
          <p:nvPr>
            <p:ph type="title" idx="4294967295"/>
          </p:nvPr>
        </p:nvSpPr>
        <p:spPr bwMode="auto">
          <a:xfrm>
            <a:off x="685800" y="1766888"/>
            <a:ext cx="7772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a:solidFill>
                  <a:srgbClr val="FFFFCC"/>
                </a:solidFill>
              </a:rPr>
              <a:t>Break!</a:t>
            </a:r>
          </a:p>
        </p:txBody>
      </p:sp>
      <p:sp>
        <p:nvSpPr>
          <p:cNvPr id="4813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397205611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dirty="0" smtClean="0"/>
              <a:t>Session 3</a:t>
            </a:r>
            <a:endParaRPr lang="en-US" sz="4000" dirty="0"/>
          </a:p>
        </p:txBody>
      </p:sp>
      <p:sp>
        <p:nvSpPr>
          <p:cNvPr id="3" name="Content Placeholder 2"/>
          <p:cNvSpPr>
            <a:spLocks noGrp="1"/>
          </p:cNvSpPr>
          <p:nvPr>
            <p:ph idx="1"/>
          </p:nvPr>
        </p:nvSpPr>
        <p:spPr>
          <a:xfrm>
            <a:off x="2408238" y="2112264"/>
            <a:ext cx="6507162" cy="4525963"/>
          </a:xfrm>
        </p:spPr>
        <p:txBody>
          <a:bodyPr/>
          <a:lstStyle/>
          <a:p>
            <a:pPr marL="0" indent="0" algn="ctr">
              <a:buNone/>
            </a:pPr>
            <a:r>
              <a:rPr lang="en-US" dirty="0" smtClean="0"/>
              <a:t>The Unit Visit</a:t>
            </a:r>
          </a:p>
          <a:p>
            <a:pPr marL="0" indent="0" algn="ctr">
              <a:buNone/>
            </a:pPr>
            <a:r>
              <a:rPr lang="en-US" dirty="0" smtClean="0"/>
              <a:t>Second &amp; Third Unit Visits</a:t>
            </a:r>
          </a:p>
          <a:p>
            <a:pPr marL="0" indent="0" algn="ctr">
              <a:buNone/>
            </a:pPr>
            <a:r>
              <a:rPr lang="en-US" dirty="0" smtClean="0"/>
              <a:t>Unit Visitation Reports</a:t>
            </a:r>
          </a:p>
          <a:p>
            <a:pPr marL="0" indent="0" algn="ctr">
              <a:buNone/>
            </a:pPr>
            <a:r>
              <a:rPr lang="en-US" dirty="0" smtClean="0"/>
              <a:t>Journey To Excellence Performance Award</a:t>
            </a:r>
            <a:endParaRPr lang="en-US" dirty="0"/>
          </a:p>
        </p:txBody>
      </p:sp>
    </p:spTree>
    <p:extLst>
      <p:ext uri="{BB962C8B-B14F-4D97-AF65-F5344CB8AC3E}">
        <p14:creationId xmlns:p14="http://schemas.microsoft.com/office/powerpoint/2010/main" val="2384043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idx="4294967295"/>
          </p:nvPr>
        </p:nvSpPr>
        <p:spPr bwMode="auto">
          <a:xfrm>
            <a:off x="2340863" y="228600"/>
            <a:ext cx="6501511" cy="84124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Introduction</a:t>
            </a:r>
            <a:endParaRPr lang="en-GB" dirty="0"/>
          </a:p>
        </p:txBody>
      </p:sp>
      <p:sp>
        <p:nvSpPr>
          <p:cNvPr id="12290" name="Rectangle 2"/>
          <p:cNvSpPr>
            <a:spLocks noGrp="1" noChangeArrowheads="1"/>
          </p:cNvSpPr>
          <p:nvPr>
            <p:ph type="body" idx="4294967295"/>
          </p:nvPr>
        </p:nvSpPr>
        <p:spPr bwMode="auto">
          <a:xfrm>
            <a:off x="2258568" y="1773936"/>
            <a:ext cx="668439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Tony Mei</a:t>
            </a:r>
            <a:endParaRPr lang="en-GB" dirty="0"/>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a:t>North Marin District Commissioner (Marin)</a:t>
            </a:r>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t>Unit </a:t>
            </a:r>
            <a:r>
              <a:rPr lang="en-GB" b="0" dirty="0" smtClean="0"/>
              <a:t>Commissioner </a:t>
            </a:r>
            <a:endParaRPr lang="en-GB" b="0" dirty="0" smtClean="0"/>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t>ASM</a:t>
            </a:r>
            <a:r>
              <a:rPr lang="en-GB" b="0" dirty="0"/>
              <a:t>, </a:t>
            </a:r>
            <a:r>
              <a:rPr lang="en-GB" b="0" dirty="0" smtClean="0"/>
              <a:t>T73, Novato</a:t>
            </a:r>
            <a:endParaRPr lang="en-GB" b="0" dirty="0"/>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a:t>Commissioner </a:t>
            </a:r>
            <a:r>
              <a:rPr lang="en-GB" b="0" dirty="0" smtClean="0"/>
              <a:t>since ‘03, Scouter since ‘84</a:t>
            </a:r>
            <a:endParaRPr lang="en-GB" b="0" dirty="0"/>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t>Past: CC</a:t>
            </a:r>
            <a:r>
              <a:rPr lang="en-GB" b="0" dirty="0"/>
              <a:t>, CM, WL, ASM, SM, </a:t>
            </a:r>
            <a:r>
              <a:rPr lang="en-GB" b="0" dirty="0" smtClean="0"/>
              <a:t>WB Staff</a:t>
            </a:r>
          </a:p>
          <a:p>
            <a:pPr marL="0" indent="0" algn="ctr">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                                   </a:t>
            </a:r>
            <a:endParaRPr lang="en-GB" dirty="0"/>
          </a:p>
        </p:txBody>
      </p:sp>
      <p:sp>
        <p:nvSpPr>
          <p:cNvPr id="2" name="TextBox 1"/>
          <p:cNvSpPr txBox="1"/>
          <p:nvPr/>
        </p:nvSpPr>
        <p:spPr>
          <a:xfrm>
            <a:off x="2258568" y="5733288"/>
            <a:ext cx="4134465" cy="707886"/>
          </a:xfrm>
          <a:prstGeom prst="rect">
            <a:avLst/>
          </a:prstGeom>
          <a:noFill/>
        </p:spPr>
        <p:txBody>
          <a:bodyPr wrap="none" rtlCol="0">
            <a:spAutoFit/>
          </a:bodyPr>
          <a:lstStyle/>
          <a:p>
            <a:pPr marL="0" indent="0">
              <a:buNone/>
            </a:pPr>
            <a:r>
              <a:rPr lang="en-US" sz="2000" dirty="0" smtClean="0">
                <a:solidFill>
                  <a:schemeClr val="bg1"/>
                </a:solidFill>
              </a:rPr>
              <a:t>Email:</a:t>
            </a:r>
            <a:r>
              <a:rPr lang="en-US" sz="2000" dirty="0"/>
              <a:t> </a:t>
            </a:r>
            <a:r>
              <a:rPr lang="en-US" sz="2000" dirty="0" smtClean="0">
                <a:solidFill>
                  <a:schemeClr val="bg1"/>
                </a:solidFill>
              </a:rPr>
              <a:t>tonymei.novato@gmail.com</a:t>
            </a:r>
            <a:endParaRPr lang="en-US" sz="2000" dirty="0">
              <a:solidFill>
                <a:schemeClr val="bg1"/>
              </a:solidFill>
            </a:endParaRPr>
          </a:p>
          <a:p>
            <a:pPr marL="0" indent="0">
              <a:buNone/>
            </a:pPr>
            <a:r>
              <a:rPr lang="en-US" sz="2000" dirty="0">
                <a:solidFill>
                  <a:schemeClr val="bg1"/>
                </a:solidFill>
              </a:rPr>
              <a:t>Phone:</a:t>
            </a:r>
            <a:r>
              <a:rPr lang="en-US" sz="2000" dirty="0"/>
              <a:t> </a:t>
            </a:r>
            <a:r>
              <a:rPr lang="en-US" sz="2000" dirty="0" smtClean="0">
                <a:solidFill>
                  <a:schemeClr val="bg1"/>
                </a:solidFill>
              </a:rPr>
              <a:t>415-730-0452</a:t>
            </a:r>
            <a:endParaRPr lang="en-US" sz="2000" dirty="0">
              <a:solidFill>
                <a:schemeClr val="bg1"/>
              </a:solidFill>
            </a:endParaRPr>
          </a:p>
        </p:txBody>
      </p:sp>
    </p:spTree>
    <p:extLst>
      <p:ext uri="{BB962C8B-B14F-4D97-AF65-F5344CB8AC3E}">
        <p14:creationId xmlns:p14="http://schemas.microsoft.com/office/powerpoint/2010/main" val="28750988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Recognize the standards for Quality unit operation</a:t>
            </a:r>
          </a:p>
          <a:p>
            <a:r>
              <a:rPr lang="en-US" dirty="0" smtClean="0"/>
              <a:t>Evaluate unit operation</a:t>
            </a:r>
          </a:p>
          <a:p>
            <a:r>
              <a:rPr lang="en-US" dirty="0" smtClean="0"/>
              <a:t>Make a meaningful visit to a unit</a:t>
            </a:r>
            <a:endParaRPr lang="en-US" dirty="0"/>
          </a:p>
        </p:txBody>
      </p:sp>
      <p:pic>
        <p:nvPicPr>
          <p:cNvPr id="4" name="Picture 2" descr="https://encrypted-tbn0.google.com/images?q=tbn:ANd9GcQs-HG4-xZovDWI8bkmuKuh3cFdrUC5oLXzWSRr5sUBmVOhi0Ow"/>
          <p:cNvPicPr>
            <a:picLocks noChangeAspect="1" noChangeArrowheads="1"/>
          </p:cNvPicPr>
          <p:nvPr/>
        </p:nvPicPr>
        <p:blipFill>
          <a:blip r:embed="rId2"/>
          <a:srcRect/>
          <a:stretch>
            <a:fillRect/>
          </a:stretch>
        </p:blipFill>
        <p:spPr bwMode="auto">
          <a:xfrm>
            <a:off x="3519841" y="3717924"/>
            <a:ext cx="2476500" cy="1847851"/>
          </a:xfrm>
          <a:prstGeom prst="rect">
            <a:avLst/>
          </a:prstGeom>
          <a:noFill/>
        </p:spPr>
      </p:pic>
    </p:spTree>
    <p:extLst>
      <p:ext uri="{BB962C8B-B14F-4D97-AF65-F5344CB8AC3E}">
        <p14:creationId xmlns:p14="http://schemas.microsoft.com/office/powerpoint/2010/main" val="25620890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ChangeArrowheads="1"/>
          </p:cNvSpPr>
          <p:nvPr>
            <p:ph type="title" idx="4294967295"/>
          </p:nvPr>
        </p:nvSpPr>
        <p:spPr bwMode="auto">
          <a:xfrm>
            <a:off x="2652422" y="1090232"/>
            <a:ext cx="5788152"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Unit Visitation Basics</a:t>
            </a:r>
          </a:p>
        </p:txBody>
      </p:sp>
      <p:sp>
        <p:nvSpPr>
          <p:cNvPr id="52226"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pic>
        <p:nvPicPr>
          <p:cNvPr id="4" name="Picture 2" descr="http://blog.ssqi.com/wp-content/uploads/2010/07/basics.jpg"/>
          <p:cNvPicPr>
            <a:picLocks noChangeAspect="1" noChangeArrowheads="1"/>
          </p:cNvPicPr>
          <p:nvPr/>
        </p:nvPicPr>
        <p:blipFill>
          <a:blip r:embed="rId3">
            <a:lum bright="17000" contrast="-5000"/>
          </a:blip>
          <a:srcRect/>
          <a:stretch>
            <a:fillRect/>
          </a:stretch>
        </p:blipFill>
        <p:spPr bwMode="auto">
          <a:xfrm>
            <a:off x="3320596" y="3029582"/>
            <a:ext cx="4451804" cy="1975488"/>
          </a:xfrm>
          <a:prstGeom prst="rect">
            <a:avLst/>
          </a:prstGeom>
          <a:noFill/>
        </p:spPr>
      </p:pic>
    </p:spTree>
    <p:extLst>
      <p:ext uri="{BB962C8B-B14F-4D97-AF65-F5344CB8AC3E}">
        <p14:creationId xmlns:p14="http://schemas.microsoft.com/office/powerpoint/2010/main" val="306626986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Grp="1" noChangeArrowheads="1"/>
          </p:cNvSpPr>
          <p:nvPr>
            <p:ph type="title" idx="4294967295"/>
          </p:nvPr>
        </p:nvSpPr>
        <p:spPr bwMode="auto">
          <a:xfrm>
            <a:off x="2313431" y="0"/>
            <a:ext cx="652894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Visit Basics</a:t>
            </a:r>
          </a:p>
        </p:txBody>
      </p:sp>
      <p:sp>
        <p:nvSpPr>
          <p:cNvPr id="53250" name="Rectangle 2"/>
          <p:cNvSpPr>
            <a:spLocks noGrp="1" noChangeArrowheads="1"/>
          </p:cNvSpPr>
          <p:nvPr>
            <p:ph type="body" idx="4294967295"/>
          </p:nvPr>
        </p:nvSpPr>
        <p:spPr bwMode="auto">
          <a:xfrm>
            <a:off x="2441447" y="950976"/>
            <a:ext cx="6400927"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Unit visits are indispensable to UC service</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Commissioners visit each unit at least monthly</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solidFill>
                  <a:schemeClr val="bg1"/>
                </a:solidFill>
              </a:rPr>
              <a:t>Many kinds of visits - unit meeting, unit committee meeting, or unit leader</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Visits </a:t>
            </a:r>
            <a:r>
              <a:rPr lang="en-GB" dirty="0"/>
              <a:t>provide knowledge of how to help a unit improve its program</a:t>
            </a:r>
          </a:p>
          <a:p>
            <a:pPr>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Visits allow you to find out about problems before unit fails, weakens or members leave</a:t>
            </a:r>
          </a:p>
        </p:txBody>
      </p:sp>
      <p:sp>
        <p:nvSpPr>
          <p:cNvPr id="4" name="TextBox 3"/>
          <p:cNvSpPr txBox="1"/>
          <p:nvPr/>
        </p:nvSpPr>
        <p:spPr>
          <a:xfrm>
            <a:off x="2278752" y="6035167"/>
            <a:ext cx="6475299" cy="523220"/>
          </a:xfrm>
          <a:prstGeom prst="rect">
            <a:avLst/>
          </a:prstGeom>
          <a:noFill/>
        </p:spPr>
        <p:txBody>
          <a:bodyPr wrap="none" rtlCol="0">
            <a:spAutoFit/>
          </a:bodyPr>
          <a:lstStyle/>
          <a:p>
            <a:pPr>
              <a:buFont typeface="Arial" pitchFamily="34" charset="0"/>
              <a:buChar char="•"/>
            </a:pPr>
            <a:r>
              <a:rPr lang="en-US" sz="2800" b="1" dirty="0" smtClean="0">
                <a:latin typeface="Arial Black" pitchFamily="34" charset="0"/>
              </a:rPr>
              <a:t> </a:t>
            </a:r>
            <a:r>
              <a:rPr lang="en-US" sz="2800" b="1" dirty="0" smtClean="0">
                <a:solidFill>
                  <a:schemeClr val="bg1"/>
                </a:solidFill>
                <a:latin typeface="Arial Black" pitchFamily="34" charset="0"/>
              </a:rPr>
              <a:t>PREPARE – VISIT -- FOLLOWUP</a:t>
            </a:r>
            <a:endParaRPr lang="en-US" sz="2800" b="1" dirty="0">
              <a:solidFill>
                <a:schemeClr val="bg1"/>
              </a:solidFill>
              <a:latin typeface="Arial Black" pitchFamily="34" charset="0"/>
            </a:endParaRPr>
          </a:p>
        </p:txBody>
      </p:sp>
    </p:spTree>
    <p:extLst>
      <p:ext uri="{BB962C8B-B14F-4D97-AF65-F5344CB8AC3E}">
        <p14:creationId xmlns:p14="http://schemas.microsoft.com/office/powerpoint/2010/main" val="84763908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Grp="1" noChangeArrowheads="1"/>
          </p:cNvSpPr>
          <p:nvPr>
            <p:ph type="title" idx="4294967295"/>
          </p:nvPr>
        </p:nvSpPr>
        <p:spPr bwMode="auto">
          <a:xfrm>
            <a:off x="2614613" y="228600"/>
            <a:ext cx="6090475" cy="903514"/>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Visit Basics</a:t>
            </a:r>
          </a:p>
        </p:txBody>
      </p:sp>
      <p:sp>
        <p:nvSpPr>
          <p:cNvPr id="4" name="Rectangle 1"/>
          <p:cNvSpPr txBox="1">
            <a:spLocks noChangeArrowheads="1"/>
          </p:cNvSpPr>
          <p:nvPr/>
        </p:nvSpPr>
        <p:spPr bwMode="auto">
          <a:xfrm>
            <a:off x="2614613" y="297316"/>
            <a:ext cx="5788025" cy="83479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000" tIns="46800" rIns="90000" bIns="46800" numCol="1" anchor="b" anchorCtr="1" compatLnSpc="1">
            <a:prstTxWarp prst="textNoShape">
              <a:avLst/>
            </a:prstTxWarp>
          </a:bodyPr>
          <a:lstStyle/>
          <a:p>
            <a:pPr marL="0" marR="0" lvl="0" indent="0" algn="ctr" defTabSz="457200" rtl="0" eaLnBrk="1" fontAlgn="base" latinLnBrk="0" hangingPunct="1">
              <a:lnSpc>
                <a:spcPct val="100000"/>
              </a:lnSpc>
              <a:spcBef>
                <a:spcPct val="0"/>
              </a:spcBef>
              <a:spcAft>
                <a:spcPct val="0"/>
              </a:spcAft>
              <a:buClr>
                <a:srgbClr val="FFFFCC"/>
              </a:buClr>
              <a:buSzTx/>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en-GB" sz="4000" b="1" i="0" u="none" strike="noStrike" kern="1200" cap="none" spc="0" normalizeH="0" baseline="0" noProof="0" dirty="0">
              <a:ln>
                <a:noFill/>
              </a:ln>
              <a:solidFill>
                <a:schemeClr val="tx1"/>
              </a:solidFill>
              <a:effectLst/>
              <a:uLnTx/>
              <a:uFillTx/>
              <a:latin typeface="Helvetica"/>
              <a:ea typeface="ＭＳ Ｐゴシック" pitchFamily="-105" charset="-128"/>
              <a:cs typeface="+mj-cs"/>
            </a:endParaRPr>
          </a:p>
        </p:txBody>
      </p:sp>
      <p:pic>
        <p:nvPicPr>
          <p:cNvPr id="243714" name="Picture 2" descr="https://encrypted-tbn2.google.com/images?q=tbn:ANd9GcQshrlacky5s1YP9pccci4tpcQkl8RquWlDX6O_t6x52cIhS5q14w"/>
          <p:cNvPicPr>
            <a:picLocks noChangeAspect="1" noChangeArrowheads="1"/>
          </p:cNvPicPr>
          <p:nvPr/>
        </p:nvPicPr>
        <p:blipFill>
          <a:blip r:embed="rId3">
            <a:lum bright="2000" contrast="-16000"/>
          </a:blip>
          <a:srcRect/>
          <a:stretch>
            <a:fillRect/>
          </a:stretch>
        </p:blipFill>
        <p:spPr bwMode="auto">
          <a:xfrm>
            <a:off x="2288498" y="4484913"/>
            <a:ext cx="3077367" cy="1960317"/>
          </a:xfrm>
          <a:prstGeom prst="rect">
            <a:avLst/>
          </a:prstGeom>
          <a:ln>
            <a:noFill/>
          </a:ln>
          <a:effectLst>
            <a:outerShdw blurRad="292100" dist="139700" dir="2700000" algn="tl" rotWithShape="0">
              <a:srgbClr val="333333">
                <a:alpha val="65000"/>
              </a:srgbClr>
            </a:outerShdw>
          </a:effectLst>
        </p:spPr>
      </p:pic>
      <p:sp>
        <p:nvSpPr>
          <p:cNvPr id="53250" name="Rectangle 2"/>
          <p:cNvSpPr>
            <a:spLocks noGrp="1" noChangeArrowheads="1"/>
          </p:cNvSpPr>
          <p:nvPr>
            <p:ph type="body" idx="4294967295"/>
          </p:nvPr>
        </p:nvSpPr>
        <p:spPr bwMode="auto">
          <a:xfrm>
            <a:off x="2288498" y="1487713"/>
            <a:ext cx="6710362" cy="299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r>
              <a:rPr lang="en-US" b="0" dirty="0" smtClean="0">
                <a:solidFill>
                  <a:schemeClr val="bg1"/>
                </a:solidFill>
              </a:rPr>
              <a:t>You are there to drink all their coffee and eat all their food </a:t>
            </a:r>
          </a:p>
          <a:p>
            <a:r>
              <a:rPr lang="en-US" b="0" dirty="0" smtClean="0">
                <a:solidFill>
                  <a:schemeClr val="bg1"/>
                </a:solidFill>
              </a:rPr>
              <a:t>You are there to tell them how to run their units </a:t>
            </a:r>
          </a:p>
          <a:p>
            <a:r>
              <a:rPr lang="en-US" b="0" dirty="0" smtClean="0">
                <a:solidFill>
                  <a:schemeClr val="bg1"/>
                </a:solidFill>
              </a:rPr>
              <a:t>You are there to spy on them to the District </a:t>
            </a:r>
          </a:p>
          <a:p>
            <a:r>
              <a:rPr lang="en-US" b="0" dirty="0" smtClean="0">
                <a:solidFill>
                  <a:schemeClr val="bg1"/>
                </a:solidFill>
              </a:rPr>
              <a:t>You are there to hound them about the re-charter money and paperwork </a:t>
            </a:r>
            <a:endParaRPr lang="en-GB" b="0" dirty="0">
              <a:solidFill>
                <a:schemeClr val="bg1"/>
              </a:solidFill>
            </a:endParaRPr>
          </a:p>
        </p:txBody>
      </p:sp>
    </p:spTree>
    <p:extLst>
      <p:ext uri="{BB962C8B-B14F-4D97-AF65-F5344CB8AC3E}">
        <p14:creationId xmlns:p14="http://schemas.microsoft.com/office/powerpoint/2010/main" val="218868284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ChangeArrowheads="1"/>
          </p:cNvSpPr>
          <p:nvPr>
            <p:ph type="title" idx="4294967295"/>
          </p:nvPr>
        </p:nvSpPr>
        <p:spPr bwMode="auto">
          <a:xfrm>
            <a:off x="2423159" y="228600"/>
            <a:ext cx="641921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The First Unit Visit</a:t>
            </a:r>
          </a:p>
        </p:txBody>
      </p:sp>
      <p:sp>
        <p:nvSpPr>
          <p:cNvPr id="54274" name="Rectangle 2"/>
          <p:cNvSpPr>
            <a:spLocks noGrp="1" noChangeArrowheads="1"/>
          </p:cNvSpPr>
          <p:nvPr>
            <p:ph type="body" idx="4294967295"/>
          </p:nvPr>
        </p:nvSpPr>
        <p:spPr bwMode="auto">
          <a:xfrm>
            <a:off x="2240279" y="1472184"/>
            <a:ext cx="6602095" cy="46402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Make appointment to visit an assigned unit</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Go with your observer-coach</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Worksheet will be filled out later</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Take your resource kit</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Observe for the entire meeting</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Do not participate beyond introductions</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Both new commissioner and coach fill out independent worksheets</a:t>
            </a:r>
          </a:p>
          <a:p>
            <a:pPr>
              <a:lnSpc>
                <a:spcPct val="90000"/>
              </a:lnSpc>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Wear your complete uniform</a:t>
            </a:r>
          </a:p>
          <a:p>
            <a:pPr marL="457200" lvl="1" indent="0" algn="ctr">
              <a:lnSpc>
                <a:spcPct val="9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sz="3200" dirty="0"/>
          </a:p>
        </p:txBody>
      </p:sp>
    </p:spTree>
    <p:extLst>
      <p:ext uri="{BB962C8B-B14F-4D97-AF65-F5344CB8AC3E}">
        <p14:creationId xmlns:p14="http://schemas.microsoft.com/office/powerpoint/2010/main" val="266541247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ChangeArrowheads="1"/>
          </p:cNvSpPr>
          <p:nvPr>
            <p:ph type="title" idx="4294967295"/>
          </p:nvPr>
        </p:nvSpPr>
        <p:spPr bwMode="auto">
          <a:xfrm>
            <a:off x="2331719" y="228600"/>
            <a:ext cx="651065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Second &amp; Third Unit Visits</a:t>
            </a:r>
          </a:p>
        </p:txBody>
      </p:sp>
      <p:sp>
        <p:nvSpPr>
          <p:cNvPr id="55298" name="Rectangle 2"/>
          <p:cNvSpPr>
            <a:spLocks noGrp="1" noChangeArrowheads="1"/>
          </p:cNvSpPr>
          <p:nvPr>
            <p:ph type="body" idx="4294967295"/>
          </p:nvPr>
        </p:nvSpPr>
        <p:spPr bwMode="auto">
          <a:xfrm>
            <a:off x="2240279" y="1600200"/>
            <a:ext cx="6602095"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Second visit — unit meeting</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Go by yourself</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Stay only 15 minutes (drop-in)</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Take your resource kit</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Make worksheet changes</a:t>
            </a:r>
          </a:p>
          <a:p>
            <a:pPr marL="0" indent="0">
              <a:lnSpc>
                <a:spcPct val="8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Third visit — committee meeting</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Visit chartered organization representative</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Take your resource kit</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Be prepared with ways to help</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Give everyone your phone and address</a:t>
            </a:r>
          </a:p>
          <a:p>
            <a:pPr marL="457200" lvl="1" indent="0">
              <a:lnSpc>
                <a:spcPct val="80000"/>
              </a:lnSpc>
              <a:spcBef>
                <a:spcPts val="6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t>Wear your complete uniform</a:t>
            </a:r>
          </a:p>
        </p:txBody>
      </p:sp>
    </p:spTree>
    <p:extLst>
      <p:ext uri="{BB962C8B-B14F-4D97-AF65-F5344CB8AC3E}">
        <p14:creationId xmlns:p14="http://schemas.microsoft.com/office/powerpoint/2010/main" val="261050030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ChangeArrowheads="1"/>
          </p:cNvSpPr>
          <p:nvPr>
            <p:ph type="title" idx="4294967295"/>
          </p:nvPr>
        </p:nvSpPr>
        <p:spPr bwMode="auto">
          <a:xfrm>
            <a:off x="2294846" y="53975"/>
            <a:ext cx="651033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Prepare for the Visit</a:t>
            </a:r>
            <a:endParaRPr lang="en-GB" dirty="0"/>
          </a:p>
        </p:txBody>
      </p:sp>
      <p:sp>
        <p:nvSpPr>
          <p:cNvPr id="55298" name="Rectangle 2"/>
          <p:cNvSpPr>
            <a:spLocks noGrp="1" noChangeArrowheads="1"/>
          </p:cNvSpPr>
          <p:nvPr>
            <p:ph type="body" idx="4294967295"/>
          </p:nvPr>
        </p:nvSpPr>
        <p:spPr bwMode="auto">
          <a:xfrm>
            <a:off x="2294846" y="1167947"/>
            <a:ext cx="660241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solidFill>
                  <a:schemeClr val="bg1"/>
                </a:solidFill>
              </a:rPr>
              <a:t> Don’t show up unannounced</a:t>
            </a:r>
            <a:endParaRPr lang="en-GB" sz="2000" b="0" dirty="0">
              <a:solidFill>
                <a:schemeClr val="bg1"/>
              </a:solidFill>
            </a:endParaRPr>
          </a:p>
          <a:p>
            <a:pPr marL="0" indent="0">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solidFill>
                  <a:schemeClr val="bg1"/>
                </a:solidFill>
              </a:rPr>
              <a:t> Invite yourself – don’t wait</a:t>
            </a:r>
          </a:p>
          <a:p>
            <a:pPr marL="174625" indent="-174625">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solidFill>
                  <a:schemeClr val="bg1"/>
                </a:solidFill>
              </a:rPr>
              <a:t>Review Unit visitation worksheet </a:t>
            </a:r>
            <a:r>
              <a:rPr lang="en-GB" b="0" u="sng" dirty="0" smtClean="0">
                <a:solidFill>
                  <a:schemeClr val="bg1"/>
                </a:solidFill>
              </a:rPr>
              <a:t>before </a:t>
            </a:r>
            <a:r>
              <a:rPr lang="en-GB" b="0" dirty="0" smtClean="0">
                <a:solidFill>
                  <a:schemeClr val="bg1"/>
                </a:solidFill>
              </a:rPr>
              <a:t>the visit </a:t>
            </a:r>
          </a:p>
          <a:p>
            <a:pPr marL="0" indent="0">
              <a:lnSpc>
                <a:spcPct val="80000"/>
              </a:lnSpc>
              <a:spcBef>
                <a:spcPts val="1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solidFill>
                  <a:schemeClr val="bg1"/>
                </a:solidFill>
              </a:rPr>
              <a:t>At the visit . . . </a:t>
            </a:r>
          </a:p>
          <a:p>
            <a:pPr marL="801688" lvl="2" indent="-293688">
              <a:lnSpc>
                <a:spcPct val="80000"/>
              </a:lnSpc>
              <a:spcBef>
                <a:spcPts val="18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Be present, but unobtrusive. Mix and mingle.</a:t>
            </a:r>
          </a:p>
          <a:p>
            <a:pPr marL="801688" lvl="2" indent="-293688">
              <a:lnSpc>
                <a:spcPct val="80000"/>
              </a:lnSpc>
              <a:spcBef>
                <a:spcPts val="18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Ask questions, discrete, and low key</a:t>
            </a:r>
          </a:p>
          <a:p>
            <a:pPr marL="801688" lvl="2" indent="-293688">
              <a:lnSpc>
                <a:spcPct val="80000"/>
              </a:lnSpc>
              <a:spcBef>
                <a:spcPts val="18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No worksheet</a:t>
            </a:r>
          </a:p>
          <a:p>
            <a:pPr marL="801688" lvl="2" indent="-293688">
              <a:lnSpc>
                <a:spcPct val="80000"/>
              </a:lnSpc>
              <a:spcBef>
                <a:spcPts val="18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err="1" smtClean="0">
                <a:solidFill>
                  <a:schemeClr val="bg1"/>
                </a:solidFill>
              </a:rPr>
              <a:t>UCs</a:t>
            </a:r>
            <a:r>
              <a:rPr lang="en-GB" sz="2000" b="0" dirty="0" smtClean="0">
                <a:solidFill>
                  <a:schemeClr val="bg1"/>
                </a:solidFill>
              </a:rPr>
              <a:t> persuade, don’t dictate </a:t>
            </a:r>
          </a:p>
          <a:p>
            <a:pPr marL="0" indent="0">
              <a:lnSpc>
                <a:spcPct val="80000"/>
              </a:lnSpc>
              <a:spcBef>
                <a:spcPts val="18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b="0" dirty="0" smtClean="0">
                <a:solidFill>
                  <a:schemeClr val="tx1"/>
                </a:solidFill>
              </a:rPr>
              <a:t>	</a:t>
            </a:r>
            <a:endParaRPr lang="en-GB" sz="2000" b="0" dirty="0">
              <a:solidFill>
                <a:schemeClr val="tx1"/>
              </a:solidFill>
            </a:endParaRPr>
          </a:p>
        </p:txBody>
      </p:sp>
    </p:spTree>
    <p:extLst>
      <p:ext uri="{BB962C8B-B14F-4D97-AF65-F5344CB8AC3E}">
        <p14:creationId xmlns:p14="http://schemas.microsoft.com/office/powerpoint/2010/main" val="80068299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23886" y="420921"/>
            <a:ext cx="4296228" cy="584775"/>
          </a:xfrm>
          <a:prstGeom prst="rect">
            <a:avLst/>
          </a:prstGeom>
          <a:noFill/>
        </p:spPr>
        <p:txBody>
          <a:bodyPr wrap="square" rtlCol="0">
            <a:spAutoFit/>
          </a:bodyPr>
          <a:lstStyle/>
          <a:p>
            <a:r>
              <a:rPr lang="en-US" sz="3200" b="1" dirty="0" smtClean="0">
                <a:solidFill>
                  <a:schemeClr val="bg1"/>
                </a:solidFill>
              </a:rPr>
              <a:t>Post Visit Follow-Up</a:t>
            </a:r>
            <a:endParaRPr lang="en-US" sz="3200" b="1" dirty="0">
              <a:solidFill>
                <a:schemeClr val="bg1"/>
              </a:solidFill>
            </a:endParaRPr>
          </a:p>
        </p:txBody>
      </p:sp>
      <p:sp>
        <p:nvSpPr>
          <p:cNvPr id="3" name="Rectangle 2"/>
          <p:cNvSpPr txBox="1">
            <a:spLocks noChangeArrowheads="1"/>
          </p:cNvSpPr>
          <p:nvPr/>
        </p:nvSpPr>
        <p:spPr bwMode="auto">
          <a:xfrm>
            <a:off x="2294846" y="1339518"/>
            <a:ext cx="6602412" cy="44989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000" tIns="46800" rIns="90000" bIns="46800" numCol="1" anchor="t" anchorCtr="0" compatLnSpc="1">
            <a:prstTxWarp prst="textNoShape">
              <a:avLst/>
            </a:prstTxWarp>
          </a:bodyPr>
          <a:lstStyle/>
          <a:p>
            <a:pPr marL="174625" marR="0" lvl="0" indent="-174625" algn="l" defTabSz="457200" rtl="0" eaLnBrk="1" fontAlgn="base" latinLnBrk="0" hangingPunct="1">
              <a:lnSpc>
                <a:spcPct val="10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24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Follow-up</a:t>
            </a:r>
            <a:r>
              <a:rPr kumimoji="0" lang="en-GB" sz="2400" b="0" i="0" u="none" strike="noStrike" kern="1200" cap="none" spc="0" normalizeH="0" noProof="0" dirty="0" smtClean="0">
                <a:ln>
                  <a:noFill/>
                </a:ln>
                <a:solidFill>
                  <a:schemeClr val="bg1"/>
                </a:solidFill>
                <a:effectLst/>
                <a:uLnTx/>
                <a:uFillTx/>
                <a:latin typeface="Helvetica"/>
                <a:ea typeface="ＭＳ Ｐゴシック" pitchFamily="-105" charset="-128"/>
                <a:cs typeface="+mn-cs"/>
              </a:rPr>
              <a:t> on problem areas, discretely and diplomatically</a:t>
            </a:r>
          </a:p>
          <a:p>
            <a:pPr marL="174625" marR="0" lvl="0" indent="-174625" algn="l" defTabSz="457200" rtl="0" eaLnBrk="1" fontAlgn="base" latinLnBrk="0" hangingPunct="1">
              <a:lnSpc>
                <a:spcPct val="10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en-GB" sz="2400" dirty="0" smtClean="0">
                <a:solidFill>
                  <a:schemeClr val="bg1"/>
                </a:solidFill>
                <a:latin typeface="Helvetica"/>
              </a:rPr>
              <a:t>Assess progress during subsequent visits</a:t>
            </a:r>
          </a:p>
          <a:p>
            <a:pPr marL="174625" marR="0" lvl="0" indent="-174625" algn="l" defTabSz="457200" rtl="0" eaLnBrk="1" fontAlgn="base" latinLnBrk="0" hangingPunct="1">
              <a:lnSpc>
                <a:spcPct val="10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2400" b="0" i="0" u="none" strike="noStrike" kern="1200" cap="none" spc="0" normalizeH="0" noProof="0" dirty="0" smtClean="0">
                <a:ln>
                  <a:noFill/>
                </a:ln>
                <a:solidFill>
                  <a:schemeClr val="bg1"/>
                </a:solidFill>
                <a:effectLst/>
                <a:uLnTx/>
                <a:uFillTx/>
                <a:latin typeface="Helvetica"/>
                <a:ea typeface="ＭＳ Ｐゴシック" pitchFamily="-105" charset="-128"/>
                <a:cs typeface="+mn-cs"/>
              </a:rPr>
              <a:t>Time and patience . </a:t>
            </a:r>
            <a:r>
              <a:rPr kumimoji="0" lang="en-GB" sz="2400" b="0" i="0" u="none" strike="noStrike" kern="1200" cap="none" spc="0" normalizeH="0" noProof="0" dirty="0" smtClean="0">
                <a:ln>
                  <a:noFill/>
                </a:ln>
                <a:solidFill>
                  <a:schemeClr val="tx1"/>
                </a:solidFill>
                <a:effectLst/>
                <a:uLnTx/>
                <a:uFillTx/>
                <a:latin typeface="Helvetica"/>
                <a:ea typeface="ＭＳ Ｐゴシック" pitchFamily="-105" charset="-128"/>
                <a:cs typeface="+mn-cs"/>
              </a:rPr>
              <a:t>. . . </a:t>
            </a:r>
          </a:p>
          <a:p>
            <a:pPr marL="0" marR="0" lvl="0" indent="0" algn="l" defTabSz="457200" rtl="0" eaLnBrk="1" fontAlgn="base" latinLnBrk="0" hangingPunct="1">
              <a:lnSpc>
                <a:spcPct val="10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kumimoji="0" lang="en-GB" sz="2000" b="0" i="0" u="none" strike="noStrike" kern="1200" cap="none" spc="0" normalizeH="0" baseline="0" noProof="0" dirty="0" smtClean="0">
              <a:ln>
                <a:noFill/>
              </a:ln>
              <a:solidFill>
                <a:schemeClr val="tx1"/>
              </a:solidFill>
              <a:effectLst/>
              <a:uLnTx/>
              <a:uFillTx/>
              <a:latin typeface="Helvetica"/>
              <a:ea typeface="ＭＳ Ｐゴシック" pitchFamily="-105" charset="-128"/>
              <a:cs typeface="+mn-cs"/>
            </a:endParaRPr>
          </a:p>
          <a:p>
            <a:pPr marL="0" marR="0" lvl="0" indent="0" algn="l" defTabSz="457200" rtl="0" eaLnBrk="1" fontAlgn="base" latinLnBrk="0" hangingPunct="1">
              <a:lnSpc>
                <a:spcPct val="10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endParaRPr kumimoji="0" lang="en-GB" sz="2000" b="0" i="0" u="none" strike="noStrike" kern="1200" cap="none" spc="0" normalizeH="0" baseline="0" noProof="0" dirty="0" smtClean="0">
              <a:ln>
                <a:noFill/>
              </a:ln>
              <a:solidFill>
                <a:schemeClr val="tx1"/>
              </a:solidFill>
              <a:effectLst/>
              <a:uLnTx/>
              <a:uFillTx/>
              <a:latin typeface="Helvetica"/>
              <a:ea typeface="ＭＳ Ｐゴシック" pitchFamily="-105" charset="-128"/>
              <a:cs typeface="+mn-cs"/>
            </a:endParaRPr>
          </a:p>
          <a:p>
            <a:pPr marL="0" marR="0" lvl="0" indent="0" algn="l" defTabSz="457200" rtl="0" eaLnBrk="1" fontAlgn="base" latinLnBrk="0" hangingPunct="1">
              <a:lnSpc>
                <a:spcPct val="80000"/>
              </a:lnSpc>
              <a:spcBef>
                <a:spcPts val="1800"/>
              </a:spcBef>
              <a:spcAft>
                <a:spcPct val="0"/>
              </a:spcAft>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2400" b="0" i="0" u="none" strike="noStrike" kern="1200" cap="none" spc="0" normalizeH="0" baseline="0" noProof="0" dirty="0" smtClean="0">
                <a:ln>
                  <a:noFill/>
                </a:ln>
                <a:solidFill>
                  <a:schemeClr val="tx1"/>
                </a:solidFill>
                <a:effectLst/>
                <a:uLnTx/>
                <a:uFillTx/>
                <a:latin typeface="Helvetica"/>
                <a:ea typeface="ＭＳ Ｐゴシック" pitchFamily="-105" charset="-128"/>
                <a:cs typeface="+mn-cs"/>
              </a:rPr>
              <a:t>	</a:t>
            </a:r>
            <a:endParaRPr kumimoji="0" lang="en-GB" sz="2000" b="0" i="0" u="none" strike="noStrike" kern="1200" cap="none" spc="0" normalizeH="0" baseline="0" noProof="0" dirty="0">
              <a:ln>
                <a:noFill/>
              </a:ln>
              <a:solidFill>
                <a:schemeClr val="tx1"/>
              </a:solidFill>
              <a:effectLst/>
              <a:uLnTx/>
              <a:uFillTx/>
              <a:latin typeface="Helvetica"/>
              <a:ea typeface="ＭＳ Ｐゴシック" pitchFamily="-105" charset="-128"/>
              <a:cs typeface="+mn-cs"/>
            </a:endParaRPr>
          </a:p>
        </p:txBody>
      </p:sp>
      <p:pic>
        <p:nvPicPr>
          <p:cNvPr id="244738" name="Picture 2" descr="http://vineetgupta.net/wp-content/woo_custom/17-MLM_Objection_Handling_and_Follow_Up.jpg"/>
          <p:cNvPicPr>
            <a:picLocks noChangeAspect="1" noChangeArrowheads="1"/>
          </p:cNvPicPr>
          <p:nvPr/>
        </p:nvPicPr>
        <p:blipFill>
          <a:blip r:embed="rId2">
            <a:lum bright="15000" contrast="44000"/>
          </a:blip>
          <a:srcRect/>
          <a:stretch>
            <a:fillRect/>
          </a:stretch>
        </p:blipFill>
        <p:spPr bwMode="auto">
          <a:xfrm>
            <a:off x="2294846" y="3269935"/>
            <a:ext cx="3396344" cy="3023457"/>
          </a:xfrm>
          <a:prstGeom prst="rect">
            <a:avLst/>
          </a:prstGeom>
          <a:noFill/>
        </p:spPr>
      </p:pic>
    </p:spTree>
    <p:extLst>
      <p:ext uri="{BB962C8B-B14F-4D97-AF65-F5344CB8AC3E}">
        <p14:creationId xmlns:p14="http://schemas.microsoft.com/office/powerpoint/2010/main" val="418736013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Grp="1" noChangeArrowheads="1"/>
          </p:cNvSpPr>
          <p:nvPr>
            <p:ph type="title" idx="4294967295"/>
          </p:nvPr>
        </p:nvSpPr>
        <p:spPr bwMode="auto">
          <a:xfrm>
            <a:off x="2386583" y="228600"/>
            <a:ext cx="6455791"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Unit Condition</a:t>
            </a:r>
          </a:p>
        </p:txBody>
      </p:sp>
      <p:sp>
        <p:nvSpPr>
          <p:cNvPr id="56322" name="Rectangle 2"/>
          <p:cNvSpPr>
            <a:spLocks noGrp="1" noChangeArrowheads="1"/>
          </p:cNvSpPr>
          <p:nvPr>
            <p:ph type="body" idx="4294967295"/>
          </p:nvPr>
        </p:nvSpPr>
        <p:spPr bwMode="auto">
          <a:xfrm>
            <a:off x="2295143" y="1600200"/>
            <a:ext cx="6547231"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Know the condition of the unit at all times:</a:t>
            </a:r>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Is the program fun &amp; </a:t>
            </a:r>
            <a:r>
              <a:rPr lang="en-GB" sz="2800" dirty="0" smtClean="0"/>
              <a:t>        challenging </a:t>
            </a:r>
            <a:r>
              <a:rPr lang="en-GB" sz="2800" dirty="0"/>
              <a:t>for the </a:t>
            </a:r>
            <a:r>
              <a:rPr lang="en-GB" sz="2800" dirty="0" smtClean="0"/>
              <a:t>youth?</a:t>
            </a:r>
            <a:endParaRPr lang="en-GB" sz="2800" dirty="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Do leaders find the </a:t>
            </a:r>
            <a:r>
              <a:rPr lang="en-GB" sz="2800" dirty="0" smtClean="0"/>
              <a:t>                program rewarding?</a:t>
            </a:r>
            <a:endParaRPr lang="en-GB" sz="2800" dirty="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Is there a membership growth </a:t>
            </a:r>
            <a:r>
              <a:rPr lang="en-GB" sz="2800" dirty="0" smtClean="0"/>
              <a:t>plan?</a:t>
            </a:r>
            <a:endParaRPr lang="en-GB" sz="2800" dirty="0"/>
          </a:p>
          <a:p>
            <a:pPr marL="457200" lvl="1" indent="0">
              <a:lnSpc>
                <a:spcPct val="100000"/>
              </a:lnSpc>
              <a:spcBef>
                <a:spcPts val="800"/>
              </a:spcBef>
              <a:buClr>
                <a:srgbClr val="6FA9B7"/>
              </a:buClr>
              <a:buFont typeface="Arial Narrow" pitchFamily="32"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t>Will the unit register on </a:t>
            </a:r>
            <a:r>
              <a:rPr lang="en-GB" sz="2800" dirty="0" smtClean="0"/>
              <a:t>time?</a:t>
            </a:r>
            <a:endParaRPr lang="en-GB" sz="2800" dirty="0"/>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GB" dirty="0"/>
          </a:p>
        </p:txBody>
      </p:sp>
      <p:pic>
        <p:nvPicPr>
          <p:cNvPr id="4" name="Picture 2" descr="http://www.hannahtechnologies.com/wp-content/uploads/2010/07/UC-Healtcheck-200x200.jpg"/>
          <p:cNvPicPr>
            <a:picLocks noChangeAspect="1" noChangeArrowheads="1"/>
          </p:cNvPicPr>
          <p:nvPr/>
        </p:nvPicPr>
        <p:blipFill>
          <a:blip r:embed="rId3"/>
          <a:srcRect/>
          <a:stretch>
            <a:fillRect/>
          </a:stretch>
        </p:blipFill>
        <p:spPr bwMode="auto">
          <a:xfrm>
            <a:off x="6937374" y="2463946"/>
            <a:ext cx="1905000" cy="1905000"/>
          </a:xfrm>
          <a:prstGeom prst="rect">
            <a:avLst/>
          </a:prstGeom>
          <a:noFill/>
        </p:spPr>
      </p:pic>
    </p:spTree>
    <p:extLst>
      <p:ext uri="{BB962C8B-B14F-4D97-AF65-F5344CB8AC3E}">
        <p14:creationId xmlns:p14="http://schemas.microsoft.com/office/powerpoint/2010/main" val="156782432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dirty="0" smtClean="0"/>
              <a:t>Unit Visitation Reporting</a:t>
            </a:r>
            <a:endParaRPr lang="en-US" sz="4000" dirty="0"/>
          </a:p>
        </p:txBody>
      </p:sp>
      <p:pic>
        <p:nvPicPr>
          <p:cNvPr id="3" name="Picture 2" descr="https://encrypted-tbn0.google.com/images?q=tbn:ANd9GcRXQUUc33-GrZYLnu8gDMX_xbZg1T1RFYYmtSmu8Swrvdtl83xf"/>
          <p:cNvPicPr>
            <a:picLocks noChangeAspect="1" noChangeArrowheads="1"/>
          </p:cNvPicPr>
          <p:nvPr/>
        </p:nvPicPr>
        <p:blipFill>
          <a:blip r:embed="rId2"/>
          <a:srcRect/>
          <a:stretch>
            <a:fillRect/>
          </a:stretch>
        </p:blipFill>
        <p:spPr bwMode="auto">
          <a:xfrm>
            <a:off x="3090528" y="2220686"/>
            <a:ext cx="4778483" cy="2512559"/>
          </a:xfrm>
          <a:prstGeom prst="rect">
            <a:avLst/>
          </a:prstGeom>
          <a:noFill/>
        </p:spPr>
      </p:pic>
    </p:spTree>
    <p:extLst>
      <p:ext uri="{BB962C8B-B14F-4D97-AF65-F5344CB8AC3E}">
        <p14:creationId xmlns:p14="http://schemas.microsoft.com/office/powerpoint/2010/main" val="38234511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A2CEF6AB-CC78-4734-97BC-ED35A01749C6}" type="slidenum">
              <a:rPr lang="en-US"/>
              <a:pPr/>
              <a:t>6</a:t>
            </a:fld>
            <a:endParaRPr lang="en-US"/>
          </a:p>
        </p:txBody>
      </p:sp>
      <p:sp>
        <p:nvSpPr>
          <p:cNvPr id="11267" name="Title 8"/>
          <p:cNvSpPr>
            <a:spLocks noGrp="1"/>
          </p:cNvSpPr>
          <p:nvPr>
            <p:ph type="title"/>
          </p:nvPr>
        </p:nvSpPr>
        <p:spPr>
          <a:xfrm>
            <a:off x="2408238" y="1088136"/>
            <a:ext cx="6278562" cy="2109788"/>
          </a:xfrm>
        </p:spPr>
        <p:txBody>
          <a:bodyPr/>
          <a:lstStyle/>
          <a:p>
            <a:r>
              <a:rPr lang="en-US" sz="6000" dirty="0"/>
              <a:t>COMMISSIONER </a:t>
            </a:r>
            <a:br>
              <a:rPr lang="en-US" sz="6000" dirty="0"/>
            </a:br>
            <a:r>
              <a:rPr lang="en-US" sz="6000" dirty="0"/>
              <a:t>BASIC TRAINING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663" y="3920947"/>
            <a:ext cx="1450677" cy="1433475"/>
          </a:xfrm>
          <a:prstGeom prst="rect">
            <a:avLst/>
          </a:prstGeom>
        </p:spPr>
      </p:pic>
    </p:spTree>
    <p:extLst>
      <p:ext uri="{BB962C8B-B14F-4D97-AF65-F5344CB8AC3E}">
        <p14:creationId xmlns:p14="http://schemas.microsoft.com/office/powerpoint/2010/main" val="271513429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Unit Visitation Reporting</a:t>
            </a:r>
            <a:endParaRPr lang="en-US" dirty="0"/>
          </a:p>
        </p:txBody>
      </p:sp>
      <p:sp>
        <p:nvSpPr>
          <p:cNvPr id="3" name="Content Placeholder 2"/>
          <p:cNvSpPr>
            <a:spLocks noGrp="1"/>
          </p:cNvSpPr>
          <p:nvPr>
            <p:ph idx="1"/>
          </p:nvPr>
        </p:nvSpPr>
        <p:spPr/>
        <p:txBody>
          <a:bodyPr/>
          <a:lstStyle/>
          <a:p>
            <a:r>
              <a:rPr lang="en-US" dirty="0" smtClean="0"/>
              <a:t>UVTS is web-based system that must be used by all a registered Commissioners to report visits</a:t>
            </a:r>
          </a:p>
          <a:p>
            <a:endParaRPr lang="en-US" dirty="0" smtClean="0"/>
          </a:p>
          <a:p>
            <a:endParaRPr lang="en-US" dirty="0"/>
          </a:p>
        </p:txBody>
      </p:sp>
      <p:pic>
        <p:nvPicPr>
          <p:cNvPr id="4" name="Picture 2" descr="https://encrypted-tbn1.google.com/images?q=tbn:ANd9GcSOcpvfJVsu1Oq2k14hiumuMPGlFAKX2lROGAiE5hclysviaTHPJg"/>
          <p:cNvPicPr>
            <a:picLocks noChangeAspect="1" noChangeArrowheads="1"/>
          </p:cNvPicPr>
          <p:nvPr/>
        </p:nvPicPr>
        <p:blipFill>
          <a:blip r:embed="rId2">
            <a:lum bright="19000" contrast="9000"/>
          </a:blip>
          <a:srcRect/>
          <a:stretch>
            <a:fillRect/>
          </a:stretch>
        </p:blipFill>
        <p:spPr bwMode="auto">
          <a:xfrm>
            <a:off x="2848864" y="2863015"/>
            <a:ext cx="4760685" cy="2237378"/>
          </a:xfrm>
          <a:prstGeom prst="rect">
            <a:avLst/>
          </a:prstGeom>
          <a:noFill/>
        </p:spPr>
      </p:pic>
    </p:spTree>
    <p:extLst>
      <p:ext uri="{BB962C8B-B14F-4D97-AF65-F5344CB8AC3E}">
        <p14:creationId xmlns:p14="http://schemas.microsoft.com/office/powerpoint/2010/main" val="16933074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endParaRPr lang="en-US" dirty="0"/>
          </a:p>
        </p:txBody>
      </p:sp>
      <p:sp>
        <p:nvSpPr>
          <p:cNvPr id="4" name="Slide Number Placeholder 3"/>
          <p:cNvSpPr>
            <a:spLocks noGrp="1"/>
          </p:cNvSpPr>
          <p:nvPr>
            <p:ph type="sldNum" sz="quarter" idx="10"/>
          </p:nvPr>
        </p:nvSpPr>
        <p:spPr/>
        <p:txBody>
          <a:bodyPr/>
          <a:lstStyle/>
          <a:p>
            <a:fld id="{94445D96-C0F3-4DB3-B87E-A7E183434943}" type="slidenum">
              <a:rPr lang="en-US" smtClean="0"/>
              <a:pPr/>
              <a:t>61</a:t>
            </a:fld>
            <a:endParaRPr lang="en-US"/>
          </a:p>
        </p:txBody>
      </p:sp>
    </p:spTree>
    <p:extLst>
      <p:ext uri="{BB962C8B-B14F-4D97-AF65-F5344CB8AC3E}">
        <p14:creationId xmlns:p14="http://schemas.microsoft.com/office/powerpoint/2010/main" val="428141911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7904" y="-5715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30043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736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297661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64</a:t>
            </a:fld>
            <a:endParaRPr lang="en-US"/>
          </a:p>
        </p:txBody>
      </p:sp>
    </p:spTree>
    <p:extLst>
      <p:ext uri="{BB962C8B-B14F-4D97-AF65-F5344CB8AC3E}">
        <p14:creationId xmlns:p14="http://schemas.microsoft.com/office/powerpoint/2010/main" val="26515999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344"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41537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p>
          <a:p>
            <a:pPr lvl="2"/>
            <a:r>
              <a:rPr lang="en-US" dirty="0">
                <a:solidFill>
                  <a:schemeClr val="bg1"/>
                </a:solidFill>
              </a:rPr>
              <a:t>“Add Visit” (bottom of page</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66</a:t>
            </a:fld>
            <a:endParaRPr lang="en-US"/>
          </a:p>
        </p:txBody>
      </p:sp>
    </p:spTree>
    <p:extLst>
      <p:ext uri="{BB962C8B-B14F-4D97-AF65-F5344CB8AC3E}">
        <p14:creationId xmlns:p14="http://schemas.microsoft.com/office/powerpoint/2010/main" val="265159999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112"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33126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0824"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46894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p>
          <a:p>
            <a:pPr lvl="2"/>
            <a:r>
              <a:rPr lang="en-US" dirty="0">
                <a:solidFill>
                  <a:schemeClr val="bg1"/>
                </a:solidFill>
              </a:rPr>
              <a:t>“Add Visit” (bottom of page)</a:t>
            </a:r>
          </a:p>
          <a:p>
            <a:pPr lvl="2"/>
            <a:r>
              <a:rPr lang="en-US" dirty="0">
                <a:solidFill>
                  <a:schemeClr val="bg1"/>
                </a:solidFill>
              </a:rPr>
              <a:t>“District” (this populates units</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69</a:t>
            </a:fld>
            <a:endParaRPr lang="en-US"/>
          </a:p>
        </p:txBody>
      </p:sp>
    </p:spTree>
    <p:extLst>
      <p:ext uri="{BB962C8B-B14F-4D97-AF65-F5344CB8AC3E}">
        <p14:creationId xmlns:p14="http://schemas.microsoft.com/office/powerpoint/2010/main" val="26515999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title" idx="4294967295"/>
          </p:nvPr>
        </p:nvSpPr>
        <p:spPr bwMode="auto">
          <a:xfrm>
            <a:off x="2212847" y="228600"/>
            <a:ext cx="662952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Learning Objectives</a:t>
            </a:r>
          </a:p>
        </p:txBody>
      </p:sp>
      <p:sp>
        <p:nvSpPr>
          <p:cNvPr id="13314" name="Rectangle 2"/>
          <p:cNvSpPr>
            <a:spLocks noGrp="1" noChangeArrowheads="1"/>
          </p:cNvSpPr>
          <p:nvPr>
            <p:ph type="body" idx="4294967295"/>
          </p:nvPr>
        </p:nvSpPr>
        <p:spPr bwMode="auto">
          <a:xfrm>
            <a:off x="2212846" y="1289304"/>
            <a:ext cx="6629528"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State the purpose of the Boy Scouts of America</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State the mission of the council and district</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Explain the four-function concept of council and district operation</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Describe the commissioner unit service role and its relationship to supporting a unit in a quality program</a:t>
            </a:r>
          </a:p>
          <a:p>
            <a:pPr>
              <a:spcBef>
                <a:spcPts val="7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State the methods and </a:t>
            </a:r>
            <a:endParaRPr lang="en-GB" dirty="0" smtClean="0"/>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    steps </a:t>
            </a:r>
            <a:r>
              <a:rPr lang="en-GB" dirty="0"/>
              <a:t>of good unit </a:t>
            </a:r>
            <a:endParaRPr lang="en-GB" dirty="0" smtClean="0"/>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    program </a:t>
            </a:r>
            <a:r>
              <a:rPr lang="en-GB" dirty="0"/>
              <a:t>planning</a:t>
            </a:r>
          </a:p>
        </p:txBody>
      </p:sp>
    </p:spTree>
    <p:extLst>
      <p:ext uri="{BB962C8B-B14F-4D97-AF65-F5344CB8AC3E}">
        <p14:creationId xmlns:p14="http://schemas.microsoft.com/office/powerpoint/2010/main" val="422459180"/>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7360"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8237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3080" y="-82296"/>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43427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p>
          <a:p>
            <a:pPr lvl="2"/>
            <a:r>
              <a:rPr lang="en-US" dirty="0">
                <a:solidFill>
                  <a:schemeClr val="bg1"/>
                </a:solidFill>
              </a:rPr>
              <a:t>“Add Visit” (bottom of page)</a:t>
            </a:r>
          </a:p>
          <a:p>
            <a:pPr lvl="2"/>
            <a:r>
              <a:rPr lang="en-US" dirty="0">
                <a:solidFill>
                  <a:schemeClr val="bg1"/>
                </a:solidFill>
              </a:rPr>
              <a:t>“District” (this populates units)</a:t>
            </a:r>
          </a:p>
          <a:p>
            <a:pPr lvl="2"/>
            <a:r>
              <a:rPr lang="en-US" dirty="0">
                <a:solidFill>
                  <a:schemeClr val="bg1"/>
                </a:solidFill>
              </a:rPr>
              <a:t>“Unit</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72</a:t>
            </a:fld>
            <a:endParaRPr lang="en-US"/>
          </a:p>
        </p:txBody>
      </p:sp>
    </p:spTree>
    <p:extLst>
      <p:ext uri="{BB962C8B-B14F-4D97-AF65-F5344CB8AC3E}">
        <p14:creationId xmlns:p14="http://schemas.microsoft.com/office/powerpoint/2010/main" val="26515999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352"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548045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p>
          <a:p>
            <a:pPr lvl="2"/>
            <a:r>
              <a:rPr lang="en-US" dirty="0">
                <a:solidFill>
                  <a:schemeClr val="bg1"/>
                </a:solidFill>
              </a:rPr>
              <a:t>“Add Visit” (bottom of page)</a:t>
            </a:r>
          </a:p>
          <a:p>
            <a:pPr lvl="2"/>
            <a:r>
              <a:rPr lang="en-US" dirty="0">
                <a:solidFill>
                  <a:schemeClr val="bg1"/>
                </a:solidFill>
              </a:rPr>
              <a:t>“District” (this populates units)</a:t>
            </a:r>
          </a:p>
          <a:p>
            <a:pPr lvl="2"/>
            <a:r>
              <a:rPr lang="en-US" dirty="0">
                <a:solidFill>
                  <a:schemeClr val="bg1"/>
                </a:solidFill>
              </a:rPr>
              <a:t>“Unit”</a:t>
            </a:r>
          </a:p>
          <a:p>
            <a:pPr lvl="2"/>
            <a:r>
              <a:rPr lang="en-US" dirty="0">
                <a:solidFill>
                  <a:schemeClr val="bg1"/>
                </a:solidFill>
              </a:rPr>
              <a:t>“Type of Meeting</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74</a:t>
            </a:fld>
            <a:endParaRPr lang="en-US"/>
          </a:p>
        </p:txBody>
      </p:sp>
    </p:spTree>
    <p:extLst>
      <p:ext uri="{BB962C8B-B14F-4D97-AF65-F5344CB8AC3E}">
        <p14:creationId xmlns:p14="http://schemas.microsoft.com/office/powerpoint/2010/main" val="26515999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7944" y="82296"/>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44464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smtClean="0"/>
              <a:t>UVTS Process</a:t>
            </a:r>
            <a:endParaRPr lang="en-US" dirty="0"/>
          </a:p>
        </p:txBody>
      </p:sp>
      <p:sp>
        <p:nvSpPr>
          <p:cNvPr id="6" name="Content Placeholder 5"/>
          <p:cNvSpPr>
            <a:spLocks noGrp="1"/>
          </p:cNvSpPr>
          <p:nvPr>
            <p:ph idx="1"/>
          </p:nvPr>
        </p:nvSpPr>
        <p:spPr>
          <a:xfrm>
            <a:off x="2408238" y="1325880"/>
            <a:ext cx="6278562" cy="4525963"/>
          </a:xfrm>
        </p:spPr>
        <p:txBody>
          <a:bodyPr/>
          <a:lstStyle/>
          <a:p>
            <a:r>
              <a:rPr lang="en-US" dirty="0">
                <a:solidFill>
                  <a:schemeClr val="bg1"/>
                </a:solidFill>
              </a:rPr>
              <a:t>Login to “My Scouting”</a:t>
            </a:r>
          </a:p>
          <a:p>
            <a:r>
              <a:rPr lang="en-US" dirty="0">
                <a:solidFill>
                  <a:schemeClr val="bg1"/>
                </a:solidFill>
              </a:rPr>
              <a:t>Select: </a:t>
            </a:r>
          </a:p>
          <a:p>
            <a:pPr lvl="2"/>
            <a:r>
              <a:rPr lang="en-US" dirty="0">
                <a:solidFill>
                  <a:schemeClr val="bg1"/>
                </a:solidFill>
              </a:rPr>
              <a:t>“Unit Visit Tracking” (UVTS)</a:t>
            </a:r>
          </a:p>
          <a:p>
            <a:pPr lvl="2"/>
            <a:r>
              <a:rPr lang="en-US" dirty="0">
                <a:solidFill>
                  <a:schemeClr val="bg1"/>
                </a:solidFill>
              </a:rPr>
              <a:t>“Add Visit” (bottom of page)</a:t>
            </a:r>
          </a:p>
          <a:p>
            <a:pPr lvl="2"/>
            <a:r>
              <a:rPr lang="en-US" dirty="0">
                <a:solidFill>
                  <a:schemeClr val="bg1"/>
                </a:solidFill>
              </a:rPr>
              <a:t>“District” (this populates units)</a:t>
            </a:r>
          </a:p>
          <a:p>
            <a:pPr lvl="2"/>
            <a:r>
              <a:rPr lang="en-US" dirty="0">
                <a:solidFill>
                  <a:schemeClr val="bg1"/>
                </a:solidFill>
              </a:rPr>
              <a:t>“Unit”</a:t>
            </a:r>
          </a:p>
          <a:p>
            <a:pPr lvl="2"/>
            <a:r>
              <a:rPr lang="en-US" dirty="0">
                <a:solidFill>
                  <a:schemeClr val="bg1"/>
                </a:solidFill>
              </a:rPr>
              <a:t>“Type of Meeting”</a:t>
            </a:r>
          </a:p>
          <a:p>
            <a:r>
              <a:rPr lang="en-US" dirty="0">
                <a:solidFill>
                  <a:schemeClr val="bg1"/>
                </a:solidFill>
              </a:rPr>
              <a:t>Describe type of meeting</a:t>
            </a:r>
          </a:p>
          <a:p>
            <a:r>
              <a:rPr lang="en-US" dirty="0">
                <a:solidFill>
                  <a:schemeClr val="bg1"/>
                </a:solidFill>
              </a:rPr>
              <a:t>Enter: </a:t>
            </a:r>
          </a:p>
          <a:p>
            <a:pPr lvl="2"/>
            <a:r>
              <a:rPr lang="en-US" dirty="0">
                <a:solidFill>
                  <a:schemeClr val="bg1"/>
                </a:solidFill>
              </a:rPr>
              <a:t>“Date of Visit”</a:t>
            </a:r>
          </a:p>
          <a:p>
            <a:pPr lvl="2"/>
            <a:r>
              <a:rPr lang="en-US" dirty="0">
                <a:solidFill>
                  <a:schemeClr val="bg1"/>
                </a:solidFill>
              </a:rPr>
              <a:t>“Number of youth”</a:t>
            </a:r>
          </a:p>
          <a:p>
            <a:pPr lvl="2"/>
            <a:r>
              <a:rPr lang="en-US" dirty="0">
                <a:solidFill>
                  <a:schemeClr val="bg1"/>
                </a:solidFill>
              </a:rPr>
              <a:t>“Number of Adults”</a:t>
            </a:r>
          </a:p>
          <a:p>
            <a:r>
              <a:rPr lang="en-US" dirty="0">
                <a:solidFill>
                  <a:schemeClr val="bg1"/>
                </a:solidFill>
              </a:rPr>
              <a:t>Select : </a:t>
            </a:r>
            <a:r>
              <a:rPr lang="en-US" sz="1800" b="0" dirty="0">
                <a:solidFill>
                  <a:schemeClr val="bg1"/>
                </a:solidFill>
              </a:rPr>
              <a:t>“SAVE”</a:t>
            </a:r>
            <a:endParaRPr lang="en-US" b="0" dirty="0">
              <a:solidFill>
                <a:schemeClr val="bg1"/>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94445D96-C0F3-4DB3-B87E-A7E183434943}" type="slidenum">
              <a:rPr lang="en-US" smtClean="0"/>
              <a:pPr/>
              <a:t>76</a:t>
            </a:fld>
            <a:endParaRPr lang="en-US"/>
          </a:p>
        </p:txBody>
      </p:sp>
    </p:spTree>
    <p:extLst>
      <p:ext uri="{BB962C8B-B14F-4D97-AF65-F5344CB8AC3E}">
        <p14:creationId xmlns:p14="http://schemas.microsoft.com/office/powerpoint/2010/main" val="7794040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192"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05029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a:t>UVTS Process</a:t>
            </a:r>
          </a:p>
        </p:txBody>
      </p:sp>
      <p:sp>
        <p:nvSpPr>
          <p:cNvPr id="6" name="Content Placeholder 5"/>
          <p:cNvSpPr>
            <a:spLocks noGrp="1"/>
          </p:cNvSpPr>
          <p:nvPr>
            <p:ph idx="1"/>
          </p:nvPr>
        </p:nvSpPr>
        <p:spPr>
          <a:xfrm>
            <a:off x="2408238" y="1417638"/>
            <a:ext cx="6278562" cy="4525963"/>
          </a:xfrm>
        </p:spPr>
        <p:txBody>
          <a:bodyPr/>
          <a:lstStyle/>
          <a:p>
            <a:r>
              <a:rPr lang="en-US" dirty="0">
                <a:solidFill>
                  <a:schemeClr val="bg1"/>
                </a:solidFill>
              </a:rPr>
              <a:t>Select: </a:t>
            </a:r>
            <a:r>
              <a:rPr lang="en-US" sz="1800" b="0" dirty="0">
                <a:solidFill>
                  <a:schemeClr val="bg1"/>
                </a:solidFill>
              </a:rPr>
              <a:t> “Quality Indicators”</a:t>
            </a:r>
          </a:p>
          <a:p>
            <a:r>
              <a:rPr lang="en-US" dirty="0">
                <a:solidFill>
                  <a:schemeClr val="bg1"/>
                </a:solidFill>
              </a:rPr>
              <a:t>Choose </a:t>
            </a:r>
            <a:r>
              <a:rPr lang="en-US" sz="1800" b="0" dirty="0">
                <a:solidFill>
                  <a:schemeClr val="bg1"/>
                </a:solidFill>
              </a:rPr>
              <a:t>“Yes – No – None” for each of five questions</a:t>
            </a:r>
            <a:endParaRPr lang="en-US" b="0" dirty="0">
              <a:solidFill>
                <a:schemeClr val="bg1"/>
              </a:solidFill>
            </a:endParaRPr>
          </a:p>
          <a:p>
            <a:r>
              <a:rPr lang="en-US" dirty="0">
                <a:solidFill>
                  <a:schemeClr val="bg1"/>
                </a:solidFill>
              </a:rPr>
              <a:t>Select : </a:t>
            </a:r>
          </a:p>
          <a:p>
            <a:pPr lvl="2"/>
            <a:r>
              <a:rPr lang="en-US" dirty="0">
                <a:solidFill>
                  <a:schemeClr val="bg1"/>
                </a:solidFill>
              </a:rPr>
              <a:t>“SAVE</a:t>
            </a:r>
            <a:r>
              <a:rPr lang="en-US" dirty="0" smtClean="0">
                <a:solidFill>
                  <a:schemeClr val="bg1"/>
                </a:solidFill>
              </a:rPr>
              <a: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78</a:t>
            </a:fld>
            <a:endParaRPr lang="en-US"/>
          </a:p>
        </p:txBody>
      </p:sp>
    </p:spTree>
    <p:extLst>
      <p:ext uri="{BB962C8B-B14F-4D97-AF65-F5344CB8AC3E}">
        <p14:creationId xmlns:p14="http://schemas.microsoft.com/office/powerpoint/2010/main" val="405522628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2536"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39813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4560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a:t>UVTS Process</a:t>
            </a:r>
          </a:p>
        </p:txBody>
      </p:sp>
      <p:sp>
        <p:nvSpPr>
          <p:cNvPr id="6" name="Content Placeholder 5"/>
          <p:cNvSpPr>
            <a:spLocks noGrp="1"/>
          </p:cNvSpPr>
          <p:nvPr>
            <p:ph idx="1"/>
          </p:nvPr>
        </p:nvSpPr>
        <p:spPr>
          <a:xfrm>
            <a:off x="2408238" y="1417638"/>
            <a:ext cx="6278562" cy="4525963"/>
          </a:xfrm>
        </p:spPr>
        <p:txBody>
          <a:bodyPr/>
          <a:lstStyle/>
          <a:p>
            <a:r>
              <a:rPr lang="en-US" dirty="0">
                <a:solidFill>
                  <a:schemeClr val="bg1"/>
                </a:solidFill>
              </a:rPr>
              <a:t>Select: </a:t>
            </a:r>
            <a:r>
              <a:rPr lang="en-US" sz="1800" b="0" dirty="0">
                <a:solidFill>
                  <a:schemeClr val="bg1"/>
                </a:solidFill>
              </a:rPr>
              <a:t> “Quality Indicators”</a:t>
            </a:r>
          </a:p>
          <a:p>
            <a:r>
              <a:rPr lang="en-US" dirty="0">
                <a:solidFill>
                  <a:schemeClr val="bg1"/>
                </a:solidFill>
              </a:rPr>
              <a:t>Choose </a:t>
            </a:r>
            <a:r>
              <a:rPr lang="en-US" sz="1800" b="0" dirty="0">
                <a:solidFill>
                  <a:schemeClr val="bg1"/>
                </a:solidFill>
              </a:rPr>
              <a:t>“Yes – No – None” for each of five questions</a:t>
            </a:r>
            <a:endParaRPr lang="en-US" b="0" dirty="0">
              <a:solidFill>
                <a:schemeClr val="bg1"/>
              </a:solidFill>
            </a:endParaRPr>
          </a:p>
          <a:p>
            <a:r>
              <a:rPr lang="en-US" dirty="0">
                <a:solidFill>
                  <a:schemeClr val="bg1"/>
                </a:solidFill>
              </a:rPr>
              <a:t>Select : </a:t>
            </a:r>
          </a:p>
          <a:p>
            <a:pPr lvl="2"/>
            <a:r>
              <a:rPr lang="en-US" dirty="0">
                <a:solidFill>
                  <a:schemeClr val="bg1"/>
                </a:solidFill>
              </a:rPr>
              <a:t>“SAVE”</a:t>
            </a:r>
          </a:p>
          <a:p>
            <a:pPr lvl="2"/>
            <a:r>
              <a:rPr lang="en-US" dirty="0">
                <a:solidFill>
                  <a:schemeClr val="bg1"/>
                </a:solidFill>
              </a:rPr>
              <a:t>“Comments”</a:t>
            </a:r>
            <a:br>
              <a:rPr lang="en-US" dirty="0">
                <a:solidFill>
                  <a:schemeClr val="bg1"/>
                </a:solidFill>
              </a:rPr>
            </a:br>
            <a:r>
              <a:rPr lang="en-US" dirty="0">
                <a:solidFill>
                  <a:schemeClr val="bg1"/>
                </a:solidFill>
              </a:rPr>
              <a:t>“Type of comments”</a:t>
            </a:r>
          </a:p>
          <a:p>
            <a:r>
              <a:rPr lang="en-US" dirty="0">
                <a:solidFill>
                  <a:schemeClr val="bg1"/>
                </a:solidFill>
              </a:rPr>
              <a:t>Enter comments</a:t>
            </a:r>
          </a:p>
          <a:p>
            <a:r>
              <a:rPr lang="en-US" dirty="0">
                <a:solidFill>
                  <a:schemeClr val="bg1"/>
                </a:solidFill>
              </a:rPr>
              <a:t>Select:</a:t>
            </a:r>
          </a:p>
          <a:p>
            <a:pPr lvl="2"/>
            <a:r>
              <a:rPr lang="en-US" dirty="0">
                <a:solidFill>
                  <a:schemeClr val="bg1"/>
                </a:solidFill>
              </a:rPr>
              <a:t> “SAVE”</a:t>
            </a:r>
          </a:p>
          <a:p>
            <a:pPr lvl="2"/>
            <a:r>
              <a:rPr lang="en-US" dirty="0">
                <a:solidFill>
                  <a:schemeClr val="bg1"/>
                </a:solidFill>
              </a:rPr>
              <a:t>“VISITS</a:t>
            </a:r>
            <a:r>
              <a:rPr lang="en-US" dirty="0" smtClean="0">
                <a:solidFill>
                  <a:schemeClr val="bg1"/>
                </a:solidFill>
              </a:rPr>
              <a:t>”</a:t>
            </a:r>
          </a:p>
        </p:txBody>
      </p:sp>
      <p:sp>
        <p:nvSpPr>
          <p:cNvPr id="4" name="Slide Number Placeholder 3"/>
          <p:cNvSpPr>
            <a:spLocks noGrp="1"/>
          </p:cNvSpPr>
          <p:nvPr>
            <p:ph type="sldNum" sz="quarter" idx="10"/>
          </p:nvPr>
        </p:nvSpPr>
        <p:spPr/>
        <p:txBody>
          <a:bodyPr/>
          <a:lstStyle/>
          <a:p>
            <a:fld id="{94445D96-C0F3-4DB3-B87E-A7E183434943}" type="slidenum">
              <a:rPr lang="en-US" smtClean="0"/>
              <a:pPr/>
              <a:t>80</a:t>
            </a:fld>
            <a:endParaRPr lang="en-US"/>
          </a:p>
        </p:txBody>
      </p:sp>
    </p:spTree>
    <p:extLst>
      <p:ext uri="{BB962C8B-B14F-4D97-AF65-F5344CB8AC3E}">
        <p14:creationId xmlns:p14="http://schemas.microsoft.com/office/powerpoint/2010/main" val="362981019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504" y="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58354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dirty="0"/>
              <a:t>UVTS Process</a:t>
            </a:r>
          </a:p>
        </p:txBody>
      </p:sp>
      <p:sp>
        <p:nvSpPr>
          <p:cNvPr id="6" name="Content Placeholder 5"/>
          <p:cNvSpPr>
            <a:spLocks noGrp="1"/>
          </p:cNvSpPr>
          <p:nvPr>
            <p:ph idx="1"/>
          </p:nvPr>
        </p:nvSpPr>
        <p:spPr>
          <a:xfrm>
            <a:off x="2408238" y="1417638"/>
            <a:ext cx="6278562" cy="4525963"/>
          </a:xfrm>
        </p:spPr>
        <p:txBody>
          <a:bodyPr/>
          <a:lstStyle/>
          <a:p>
            <a:r>
              <a:rPr lang="en-US" dirty="0">
                <a:solidFill>
                  <a:schemeClr val="bg1"/>
                </a:solidFill>
              </a:rPr>
              <a:t>Select: </a:t>
            </a:r>
            <a:r>
              <a:rPr lang="en-US" sz="1800" b="0" dirty="0">
                <a:solidFill>
                  <a:schemeClr val="bg1"/>
                </a:solidFill>
              </a:rPr>
              <a:t> “Quality Indicators”</a:t>
            </a:r>
          </a:p>
          <a:p>
            <a:r>
              <a:rPr lang="en-US" dirty="0">
                <a:solidFill>
                  <a:schemeClr val="bg1"/>
                </a:solidFill>
              </a:rPr>
              <a:t>Choose </a:t>
            </a:r>
            <a:r>
              <a:rPr lang="en-US" sz="1800" b="0" dirty="0">
                <a:solidFill>
                  <a:schemeClr val="bg1"/>
                </a:solidFill>
              </a:rPr>
              <a:t>“Yes – No – None” for each of five questions</a:t>
            </a:r>
            <a:endParaRPr lang="en-US" b="0" dirty="0">
              <a:solidFill>
                <a:schemeClr val="bg1"/>
              </a:solidFill>
            </a:endParaRPr>
          </a:p>
          <a:p>
            <a:r>
              <a:rPr lang="en-US" dirty="0">
                <a:solidFill>
                  <a:schemeClr val="bg1"/>
                </a:solidFill>
              </a:rPr>
              <a:t>Select : </a:t>
            </a:r>
          </a:p>
          <a:p>
            <a:pPr lvl="2"/>
            <a:r>
              <a:rPr lang="en-US" dirty="0">
                <a:solidFill>
                  <a:schemeClr val="bg1"/>
                </a:solidFill>
              </a:rPr>
              <a:t>“SAVE”</a:t>
            </a:r>
          </a:p>
          <a:p>
            <a:pPr lvl="2"/>
            <a:r>
              <a:rPr lang="en-US" dirty="0">
                <a:solidFill>
                  <a:schemeClr val="bg1"/>
                </a:solidFill>
              </a:rPr>
              <a:t>“Comments”</a:t>
            </a:r>
            <a:br>
              <a:rPr lang="en-US" dirty="0">
                <a:solidFill>
                  <a:schemeClr val="bg1"/>
                </a:solidFill>
              </a:rPr>
            </a:br>
            <a:r>
              <a:rPr lang="en-US" dirty="0">
                <a:solidFill>
                  <a:schemeClr val="bg1"/>
                </a:solidFill>
              </a:rPr>
              <a:t>“Type of comments”</a:t>
            </a:r>
          </a:p>
          <a:p>
            <a:r>
              <a:rPr lang="en-US" dirty="0">
                <a:solidFill>
                  <a:schemeClr val="bg1"/>
                </a:solidFill>
              </a:rPr>
              <a:t>Enter comments</a:t>
            </a:r>
          </a:p>
          <a:p>
            <a:r>
              <a:rPr lang="en-US" dirty="0">
                <a:solidFill>
                  <a:schemeClr val="bg1"/>
                </a:solidFill>
              </a:rPr>
              <a:t>Select:</a:t>
            </a:r>
          </a:p>
          <a:p>
            <a:pPr lvl="2"/>
            <a:r>
              <a:rPr lang="en-US" dirty="0">
                <a:solidFill>
                  <a:schemeClr val="bg1"/>
                </a:solidFill>
              </a:rPr>
              <a:t> “SAVE”</a:t>
            </a:r>
          </a:p>
          <a:p>
            <a:pPr lvl="2"/>
            <a:r>
              <a:rPr lang="en-US" dirty="0">
                <a:solidFill>
                  <a:schemeClr val="bg1"/>
                </a:solidFill>
              </a:rPr>
              <a:t>“VISITS</a:t>
            </a:r>
            <a:r>
              <a:rPr lang="en-US" dirty="0" smtClean="0">
                <a:solidFill>
                  <a:schemeClr val="bg1"/>
                </a:solidFill>
              </a:rPr>
              <a:t>”</a:t>
            </a:r>
          </a:p>
          <a:p>
            <a:r>
              <a:rPr lang="en-US" dirty="0" smtClean="0">
                <a:solidFill>
                  <a:schemeClr val="bg1"/>
                </a:solidFill>
              </a:rPr>
              <a:t>Enter another visit or exit</a:t>
            </a:r>
            <a:endParaRPr lang="en-US" dirty="0">
              <a:solidFill>
                <a:schemeClr val="bg1"/>
              </a:solidFill>
            </a:endParaRPr>
          </a:p>
        </p:txBody>
      </p:sp>
      <p:sp>
        <p:nvSpPr>
          <p:cNvPr id="4" name="Slide Number Placeholder 3"/>
          <p:cNvSpPr>
            <a:spLocks noGrp="1"/>
          </p:cNvSpPr>
          <p:nvPr>
            <p:ph type="sldNum" sz="quarter" idx="10"/>
          </p:nvPr>
        </p:nvSpPr>
        <p:spPr/>
        <p:txBody>
          <a:bodyPr/>
          <a:lstStyle/>
          <a:p>
            <a:fld id="{94445D96-C0F3-4DB3-B87E-A7E183434943}" type="slidenum">
              <a:rPr lang="en-US" smtClean="0"/>
              <a:pPr/>
              <a:t>82</a:t>
            </a:fld>
            <a:endParaRPr lang="en-US"/>
          </a:p>
        </p:txBody>
      </p:sp>
    </p:spTree>
    <p:extLst>
      <p:ext uri="{BB962C8B-B14F-4D97-AF65-F5344CB8AC3E}">
        <p14:creationId xmlns:p14="http://schemas.microsoft.com/office/powerpoint/2010/main" val="18794292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E2FAD3F-20B4-4319-9748-6356B99F8CB6}" type="slidenum">
              <a:rPr lang="en-US" smtClean="0"/>
              <a:pPr/>
              <a:t>83</a:t>
            </a:fld>
            <a:endParaRPr lang="en-US"/>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575" y="-228600"/>
            <a:ext cx="1301115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6154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8" name="Picture 6" descr="https://encrypted-tbn2.google.com/images?q=tbn:ANd9GcQsx0mLwI8_tFlFuXpUE6MFQggFosSCGrke2rglF1iYxdgtWXgScw"/>
          <p:cNvPicPr>
            <a:picLocks noChangeAspect="1" noChangeArrowheads="1"/>
          </p:cNvPicPr>
          <p:nvPr/>
        </p:nvPicPr>
        <p:blipFill>
          <a:blip r:embed="rId3">
            <a:lum bright="19000"/>
          </a:blip>
          <a:srcRect/>
          <a:stretch>
            <a:fillRect/>
          </a:stretch>
        </p:blipFill>
        <p:spPr bwMode="auto">
          <a:xfrm>
            <a:off x="2298700" y="931545"/>
            <a:ext cx="2143125" cy="2143125"/>
          </a:xfrm>
          <a:prstGeom prst="rect">
            <a:avLst/>
          </a:prstGeom>
          <a:noFill/>
          <a:effectLst/>
        </p:spPr>
      </p:pic>
      <p:sp>
        <p:nvSpPr>
          <p:cNvPr id="71681" name="Rectangle 1"/>
          <p:cNvSpPr>
            <a:spLocks noGrp="1" noChangeArrowheads="1"/>
          </p:cNvSpPr>
          <p:nvPr>
            <p:ph type="title" idx="4294967295"/>
          </p:nvPr>
        </p:nvSpPr>
        <p:spPr bwMode="auto">
          <a:xfrm>
            <a:off x="2670175" y="0"/>
            <a:ext cx="647382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Danger Signals</a:t>
            </a:r>
          </a:p>
        </p:txBody>
      </p:sp>
      <p:sp>
        <p:nvSpPr>
          <p:cNvPr id="7" name="Rectangle 2"/>
          <p:cNvSpPr txBox="1">
            <a:spLocks noChangeArrowheads="1"/>
          </p:cNvSpPr>
          <p:nvPr/>
        </p:nvSpPr>
        <p:spPr bwMode="auto">
          <a:xfrm>
            <a:off x="4441825" y="1351715"/>
            <a:ext cx="6473825" cy="21431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000" tIns="46800" rIns="90000" bIns="46800" numCol="1" anchor="t" anchorCtr="0" compatLnSpc="1">
            <a:prstTxWarp prst="textNoShape">
              <a:avLst/>
            </a:prstTxWarp>
          </a:bodyPr>
          <a:lstStyle/>
          <a:p>
            <a:pPr marL="0" marR="0" lvl="0" indent="0" algn="l" defTabSz="457200" rtl="0" eaLnBrk="1" fontAlgn="base" latinLnBrk="0" hangingPunct="1">
              <a:lnSpc>
                <a:spcPct val="80000"/>
              </a:lnSpc>
              <a:spcBef>
                <a:spcPts val="600"/>
              </a:spcBef>
              <a:spcAft>
                <a:spcPct val="0"/>
              </a:spcAft>
              <a:buClr>
                <a:srgbClr val="A3C145"/>
              </a:buClr>
              <a:buSzPct val="80000"/>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2000" b="0" i="0" u="none" strike="noStrike" kern="1200" cap="none" spc="0" normalizeH="0" baseline="0" noProof="0" dirty="0" smtClean="0">
                <a:ln>
                  <a:noFill/>
                </a:ln>
                <a:solidFill>
                  <a:schemeClr val="tx1"/>
                </a:solidFill>
                <a:effectLst/>
                <a:uLnTx/>
                <a:uFillTx/>
                <a:latin typeface="Helvetica"/>
                <a:ea typeface="ＭＳ Ｐゴシック" pitchFamily="-105" charset="-128"/>
                <a:cs typeface="+mn-cs"/>
              </a:rPr>
              <a:t> </a:t>
            </a:r>
            <a:r>
              <a:rPr kumimoji="0" lang="en-GB" sz="20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Style of leadership</a:t>
            </a:r>
          </a:p>
          <a:p>
            <a:pPr marL="509588" marR="0" lvl="2" algn="l" defTabSz="457200" rtl="0" eaLnBrk="1" fontAlgn="base" latinLnBrk="0" hangingPunct="1">
              <a:lnSpc>
                <a:spcPct val="80000"/>
              </a:lnSpc>
              <a:spcBef>
                <a:spcPts val="600"/>
              </a:spcBef>
              <a:spcAft>
                <a:spcPct val="0"/>
              </a:spcAft>
              <a:buClr>
                <a:srgbClr val="6FA9B7"/>
              </a:buClr>
              <a:buSzTx/>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18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Leader wants to keep authority</a:t>
            </a:r>
          </a:p>
          <a:p>
            <a:pPr marL="509588" marR="0" lvl="2" algn="l" defTabSz="457200" rtl="0" eaLnBrk="1" fontAlgn="base" latinLnBrk="0" hangingPunct="1">
              <a:lnSpc>
                <a:spcPct val="80000"/>
              </a:lnSpc>
              <a:spcBef>
                <a:spcPts val="600"/>
              </a:spcBef>
              <a:spcAft>
                <a:spcPct val="0"/>
              </a:spcAft>
              <a:buClr>
                <a:srgbClr val="6FA9B7"/>
              </a:buClr>
              <a:buSzTx/>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18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Lacks faith in boys / leaders</a:t>
            </a:r>
          </a:p>
          <a:p>
            <a:pPr marL="509588" marR="0" lvl="2" algn="l" defTabSz="457200" rtl="0" eaLnBrk="1" fontAlgn="base" latinLnBrk="0" hangingPunct="1">
              <a:lnSpc>
                <a:spcPct val="80000"/>
              </a:lnSpc>
              <a:spcBef>
                <a:spcPts val="600"/>
              </a:spcBef>
              <a:spcAft>
                <a:spcPct val="0"/>
              </a:spcAft>
              <a:buClr>
                <a:srgbClr val="6FA9B7"/>
              </a:buClr>
              <a:buSzTx/>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18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Leader trains only by mass instruction</a:t>
            </a:r>
          </a:p>
          <a:p>
            <a:pPr marL="509588" marR="0" lvl="2" algn="l" defTabSz="457200" rtl="0" eaLnBrk="1" fontAlgn="base" latinLnBrk="0" hangingPunct="1">
              <a:lnSpc>
                <a:spcPct val="80000"/>
              </a:lnSpc>
              <a:spcBef>
                <a:spcPts val="600"/>
              </a:spcBef>
              <a:spcAft>
                <a:spcPct val="0"/>
              </a:spcAft>
              <a:buClr>
                <a:srgbClr val="6FA9B7"/>
              </a:buClr>
              <a:buSzTx/>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18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Leader does not grasp possibilities </a:t>
            </a:r>
          </a:p>
          <a:p>
            <a:pPr marL="509588" marR="0" lvl="2" algn="l" defTabSz="457200" rtl="0" eaLnBrk="1" fontAlgn="base" latinLnBrk="0" hangingPunct="1">
              <a:lnSpc>
                <a:spcPct val="80000"/>
              </a:lnSpc>
              <a:spcBef>
                <a:spcPts val="600"/>
              </a:spcBef>
              <a:spcAft>
                <a:spcPct val="0"/>
              </a:spcAft>
              <a:buClr>
                <a:srgbClr val="6FA9B7"/>
              </a:buClr>
              <a:buSzTx/>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kumimoji="0" lang="en-GB" sz="18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of patrol method</a:t>
            </a:r>
            <a:r>
              <a:rPr kumimoji="0" lang="en-GB" sz="2000" b="0" i="0" u="none" strike="noStrike" kern="1200" cap="none" spc="0" normalizeH="0" baseline="0" noProof="0" dirty="0" smtClean="0">
                <a:ln>
                  <a:noFill/>
                </a:ln>
                <a:solidFill>
                  <a:schemeClr val="bg1"/>
                </a:solidFill>
                <a:effectLst/>
                <a:uLnTx/>
                <a:uFillTx/>
                <a:latin typeface="Helvetica"/>
                <a:ea typeface="ＭＳ Ｐゴシック" pitchFamily="-105" charset="-128"/>
                <a:cs typeface="+mn-cs"/>
              </a:rPr>
              <a:t> </a:t>
            </a:r>
            <a:endParaRPr kumimoji="0" lang="en-GB" sz="2000" b="0" i="0" u="none" strike="noStrike" kern="1200" cap="none" spc="0" normalizeH="0" baseline="0" noProof="0" dirty="0">
              <a:ln>
                <a:noFill/>
              </a:ln>
              <a:solidFill>
                <a:schemeClr val="bg1"/>
              </a:solidFill>
              <a:effectLst/>
              <a:uLnTx/>
              <a:uFillTx/>
              <a:latin typeface="Helvetica"/>
              <a:ea typeface="ＭＳ Ｐゴシック" pitchFamily="-105" charset="-128"/>
              <a:cs typeface="+mn-cs"/>
            </a:endParaRPr>
          </a:p>
        </p:txBody>
      </p:sp>
      <p:sp>
        <p:nvSpPr>
          <p:cNvPr id="71682" name="Rectangle 2"/>
          <p:cNvSpPr>
            <a:spLocks noGrp="1" noChangeArrowheads="1"/>
          </p:cNvSpPr>
          <p:nvPr>
            <p:ph type="body" idx="4294967295"/>
          </p:nvPr>
        </p:nvSpPr>
        <p:spPr bwMode="auto">
          <a:xfrm>
            <a:off x="2148379" y="3124170"/>
            <a:ext cx="6473825"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nSpc>
                <a:spcPct val="80000"/>
              </a:lnSpc>
              <a:spcBef>
                <a:spcPts val="6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Unit </a:t>
            </a:r>
            <a:r>
              <a:rPr lang="en-GB" sz="2000" b="0" dirty="0">
                <a:solidFill>
                  <a:schemeClr val="bg1"/>
                </a:solidFill>
              </a:rPr>
              <a:t>is not meeting</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Unit </a:t>
            </a:r>
            <a:r>
              <a:rPr lang="en-GB" sz="2000" b="0" dirty="0">
                <a:solidFill>
                  <a:schemeClr val="bg1"/>
                </a:solidFill>
              </a:rPr>
              <a:t>is without adult </a:t>
            </a:r>
            <a:r>
              <a:rPr lang="en-GB" sz="2000" b="0" dirty="0" smtClean="0">
                <a:solidFill>
                  <a:schemeClr val="bg1"/>
                </a:solidFill>
              </a:rPr>
              <a:t>leaders</a:t>
            </a:r>
            <a:endParaRPr lang="en-GB" sz="2000" b="0" dirty="0">
              <a:solidFill>
                <a:schemeClr val="bg1"/>
              </a:solidFill>
            </a:endParaRP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Unit </a:t>
            </a:r>
            <a:r>
              <a:rPr lang="en-GB" sz="2000" b="0" dirty="0">
                <a:solidFill>
                  <a:schemeClr val="bg1"/>
                </a:solidFill>
              </a:rPr>
              <a:t>has no </a:t>
            </a:r>
            <a:r>
              <a:rPr lang="en-GB" sz="2000" b="0" dirty="0" smtClean="0">
                <a:solidFill>
                  <a:schemeClr val="bg1"/>
                </a:solidFill>
              </a:rPr>
              <a:t>committee</a:t>
            </a:r>
            <a:endParaRPr lang="en-GB" sz="2000" b="0" dirty="0">
              <a:solidFill>
                <a:schemeClr val="bg1"/>
              </a:solidFill>
            </a:endParaRP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No </a:t>
            </a:r>
            <a:r>
              <a:rPr lang="en-GB" sz="2000" b="0" dirty="0">
                <a:solidFill>
                  <a:schemeClr val="bg1"/>
                </a:solidFill>
              </a:rPr>
              <a:t>new members being added</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Low </a:t>
            </a:r>
            <a:r>
              <a:rPr lang="en-GB" sz="2000" b="0" dirty="0">
                <a:solidFill>
                  <a:schemeClr val="bg1"/>
                </a:solidFill>
              </a:rPr>
              <a:t>attendance at meetings</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Weak </a:t>
            </a:r>
            <a:r>
              <a:rPr lang="en-GB" sz="2000" b="0" dirty="0">
                <a:solidFill>
                  <a:schemeClr val="bg1"/>
                </a:solidFill>
              </a:rPr>
              <a:t>or poorly organized program</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No </a:t>
            </a:r>
            <a:r>
              <a:rPr lang="en-GB" sz="2000" b="0" dirty="0">
                <a:solidFill>
                  <a:schemeClr val="bg1"/>
                </a:solidFill>
              </a:rPr>
              <a:t>participation in day camp or summer camp</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No </a:t>
            </a:r>
            <a:r>
              <a:rPr lang="en-GB" sz="2000" b="0" dirty="0">
                <a:solidFill>
                  <a:schemeClr val="bg1"/>
                </a:solidFill>
              </a:rPr>
              <a:t>advancement</a:t>
            </a:r>
          </a:p>
          <a:p>
            <a:pPr marL="0" indent="0">
              <a:lnSpc>
                <a:spcPct val="80000"/>
              </a:lnSpc>
              <a:spcBef>
                <a:spcPts val="600"/>
              </a:spcBef>
              <a:buClr>
                <a:srgbClr val="A3C145"/>
              </a:buClr>
              <a:buSzPct val="80000"/>
              <a:buFont typeface="Wingdings" pitchFamily="2"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b="0" dirty="0" smtClean="0">
                <a:solidFill>
                  <a:schemeClr val="bg1"/>
                </a:solidFill>
              </a:rPr>
              <a:t> No </a:t>
            </a:r>
            <a:r>
              <a:rPr lang="en-GB" sz="2000" b="0" dirty="0">
                <a:solidFill>
                  <a:schemeClr val="bg1"/>
                </a:solidFill>
              </a:rPr>
              <a:t>unit budget</a:t>
            </a:r>
          </a:p>
        </p:txBody>
      </p:sp>
    </p:spTree>
    <p:extLst>
      <p:ext uri="{BB962C8B-B14F-4D97-AF65-F5344CB8AC3E}">
        <p14:creationId xmlns:p14="http://schemas.microsoft.com/office/powerpoint/2010/main" val="285800512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Grp="1" noChangeArrowheads="1"/>
          </p:cNvSpPr>
          <p:nvPr>
            <p:ph type="title" idx="4294967295"/>
          </p:nvPr>
        </p:nvSpPr>
        <p:spPr bwMode="auto">
          <a:xfrm>
            <a:off x="2450592" y="-91440"/>
            <a:ext cx="6007608" cy="3505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smtClean="0">
                <a:solidFill>
                  <a:srgbClr val="FFFFCC"/>
                </a:solidFill>
              </a:rPr>
              <a:t>Journey To Excellence Performance Award</a:t>
            </a:r>
            <a:endParaRPr lang="en-GB" sz="5400" dirty="0">
              <a:solidFill>
                <a:srgbClr val="FFFFCC"/>
              </a:solidFill>
            </a:endParaRPr>
          </a:p>
        </p:txBody>
      </p:sp>
      <p:sp>
        <p:nvSpPr>
          <p:cNvPr id="70658"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pic>
        <p:nvPicPr>
          <p:cNvPr id="4" name="Picture 1"/>
          <p:cNvPicPr>
            <a:picLocks noChangeAspect="1" noChangeArrowheads="1"/>
          </p:cNvPicPr>
          <p:nvPr/>
        </p:nvPicPr>
        <p:blipFill>
          <a:blip r:embed="rId3">
            <a:lum bright="7000" contrast="-4000"/>
          </a:blip>
          <a:srcRect/>
          <a:stretch>
            <a:fillRect/>
          </a:stretch>
        </p:blipFill>
        <p:spPr bwMode="auto">
          <a:xfrm>
            <a:off x="2165358" y="3525181"/>
            <a:ext cx="3923394" cy="2866475"/>
          </a:xfrm>
          <a:prstGeom prst="rect">
            <a:avLst/>
          </a:prstGeom>
          <a:noFill/>
          <a:ln w="9525">
            <a:noFill/>
            <a:miter lim="800000"/>
            <a:headEnd/>
            <a:tailEnd/>
          </a:ln>
          <a:effectLst/>
        </p:spPr>
      </p:pic>
    </p:spTree>
    <p:extLst>
      <p:ext uri="{BB962C8B-B14F-4D97-AF65-F5344CB8AC3E}">
        <p14:creationId xmlns:p14="http://schemas.microsoft.com/office/powerpoint/2010/main" val="223041827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408238" y="18606"/>
            <a:ext cx="6202362" cy="1143000"/>
          </a:xfrm>
        </p:spPr>
        <p:txBody>
          <a:bodyPr/>
          <a:lstStyle/>
          <a:p>
            <a:pPr algn="ctr"/>
            <a:r>
              <a:rPr lang="en-GB" dirty="0"/>
              <a:t>Journey To Excellence Award</a:t>
            </a:r>
            <a:endParaRPr lang="en-US" dirty="0" smtClean="0">
              <a:latin typeface="Helvetica" pitchFamily="-105" charset="0"/>
            </a:endParaRPr>
          </a:p>
        </p:txBody>
      </p:sp>
      <p:sp>
        <p:nvSpPr>
          <p:cNvPr id="13315" name="Content Placeholder 2"/>
          <p:cNvSpPr>
            <a:spLocks noGrp="1"/>
          </p:cNvSpPr>
          <p:nvPr>
            <p:ph sz="half" idx="1"/>
          </p:nvPr>
        </p:nvSpPr>
        <p:spPr>
          <a:xfrm>
            <a:off x="2221992" y="2615184"/>
            <a:ext cx="3188208" cy="3510979"/>
          </a:xfrm>
        </p:spPr>
        <p:txBody>
          <a:bodyPr/>
          <a:lstStyle/>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smtClean="0"/>
              <a:t>Advancement</a:t>
            </a:r>
            <a:endParaRPr lang="en-GB" dirty="0"/>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Retention</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 growth</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Outdoor activities</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Trained leaders</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Camping</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Service </a:t>
            </a:r>
            <a:r>
              <a:rPr lang="en-GB" dirty="0" smtClean="0"/>
              <a:t>projects</a:t>
            </a:r>
            <a:endParaRPr lang="en-GB" dirty="0"/>
          </a:p>
        </p:txBody>
      </p:sp>
      <p:sp>
        <p:nvSpPr>
          <p:cNvPr id="13316" name="Content Placeholder 3"/>
          <p:cNvSpPr>
            <a:spLocks noGrp="1"/>
          </p:cNvSpPr>
          <p:nvPr>
            <p:ph sz="half" idx="2"/>
          </p:nvPr>
        </p:nvSpPr>
        <p:spPr>
          <a:xfrm>
            <a:off x="4678680" y="2651760"/>
            <a:ext cx="3076575" cy="3136075"/>
          </a:xfrm>
        </p:spPr>
        <p:txBody>
          <a:bodyPr/>
          <a:lstStyle/>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Outdoor program</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Leadership planning</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Budget</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err="1"/>
              <a:t>Webelos</a:t>
            </a:r>
            <a:r>
              <a:rPr lang="en-GB" dirty="0"/>
              <a:t>-to-Scout transition</a:t>
            </a:r>
          </a:p>
          <a:p>
            <a:pPr lvl="1">
              <a:lnSpc>
                <a:spcPct val="90000"/>
              </a:lnSpc>
              <a:spcBef>
                <a:spcPts val="60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err="1"/>
              <a:t>Recharter</a:t>
            </a:r>
            <a:r>
              <a:rPr lang="en-GB" dirty="0"/>
              <a:t> on time</a:t>
            </a:r>
          </a:p>
          <a:p>
            <a:endParaRPr lang="en-US" dirty="0">
              <a:latin typeface="Helvetica" pitchFamily="-105" charset="0"/>
            </a:endParaRPr>
          </a:p>
          <a:p>
            <a:endParaRPr lang="en-US" dirty="0" smtClean="0">
              <a:latin typeface="Helvetica" pitchFamily="-105" charset="0"/>
            </a:endParaRPr>
          </a:p>
        </p:txBody>
      </p:sp>
      <p:sp>
        <p:nvSpPr>
          <p:cNvPr id="5" name="Slide Number Placeholder 4"/>
          <p:cNvSpPr>
            <a:spLocks noGrp="1"/>
          </p:cNvSpPr>
          <p:nvPr>
            <p:ph type="sldNum" sz="quarter" idx="10"/>
          </p:nvPr>
        </p:nvSpPr>
        <p:spPr/>
        <p:txBody>
          <a:bodyPr/>
          <a:lstStyle/>
          <a:p>
            <a:fld id="{30779D37-D2AD-466F-B8BC-F97B8455FA7C}" type="slidenum">
              <a:rPr lang="en-US"/>
              <a:pPr/>
              <a:t>86</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663" y="3920947"/>
            <a:ext cx="1450677" cy="1433475"/>
          </a:xfrm>
          <a:prstGeom prst="rect">
            <a:avLst/>
          </a:prstGeom>
        </p:spPr>
      </p:pic>
      <p:sp>
        <p:nvSpPr>
          <p:cNvPr id="2" name="TextBox 1"/>
          <p:cNvSpPr txBox="1"/>
          <p:nvPr/>
        </p:nvSpPr>
        <p:spPr>
          <a:xfrm>
            <a:off x="2221992" y="1042734"/>
            <a:ext cx="6729984" cy="1846659"/>
          </a:xfrm>
          <a:prstGeom prst="rect">
            <a:avLst/>
          </a:prstGeom>
          <a:noFill/>
        </p:spPr>
        <p:txBody>
          <a:bodyPr wrap="square" rtlCol="0">
            <a:spAutoFit/>
          </a:bodyPr>
          <a:lstStyle/>
          <a:p>
            <a:pPr marL="342900" indent="-342900">
              <a:buFont typeface="Arial" pitchFamily="34" charset="0"/>
              <a:buChar char="•"/>
            </a:pPr>
            <a:r>
              <a:rPr lang="en-GB" sz="2400" b="1" dirty="0">
                <a:solidFill>
                  <a:schemeClr val="bg1"/>
                </a:solidFill>
              </a:rPr>
              <a:t>No mandatory items (must attain BRONZE level for specified number of objectives)</a:t>
            </a:r>
          </a:p>
          <a:p>
            <a:pPr marL="342900" indent="-342900">
              <a:buFont typeface="Arial" pitchFamily="34" charset="0"/>
              <a:buChar char="•"/>
            </a:pPr>
            <a:r>
              <a:rPr lang="en-GB" sz="2400" b="1" dirty="0">
                <a:solidFill>
                  <a:schemeClr val="bg1"/>
                </a:solidFill>
              </a:rPr>
              <a:t>Objectives are metrics common to successful units, e.g.:</a:t>
            </a: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ChangeArrowheads="1"/>
          </p:cNvSpPr>
          <p:nvPr>
            <p:ph type="title" idx="4294967295"/>
          </p:nvPr>
        </p:nvSpPr>
        <p:spPr bwMode="auto">
          <a:xfrm>
            <a:off x="685800" y="1766888"/>
            <a:ext cx="7772400"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a:solidFill>
                  <a:srgbClr val="FFFFCC"/>
                </a:solidFill>
              </a:rPr>
              <a:t>Break!</a:t>
            </a:r>
          </a:p>
        </p:txBody>
      </p:sp>
      <p:sp>
        <p:nvSpPr>
          <p:cNvPr id="74754"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370048564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ChangeArrowheads="1"/>
          </p:cNvSpPr>
          <p:nvPr>
            <p:ph type="title" idx="4294967295"/>
          </p:nvPr>
        </p:nvSpPr>
        <p:spPr bwMode="auto">
          <a:xfrm>
            <a:off x="2185416" y="1282256"/>
            <a:ext cx="6272784" cy="69284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Session </a:t>
            </a:r>
            <a:r>
              <a:rPr lang="en-GB" sz="5400" dirty="0" smtClean="0">
                <a:solidFill>
                  <a:srgbClr val="FFFFCC"/>
                </a:solidFill>
              </a:rPr>
              <a:t>4</a:t>
            </a:r>
            <a:endParaRPr lang="en-GB" sz="5400" dirty="0">
              <a:solidFill>
                <a:srgbClr val="FFFFCC"/>
              </a:solidFill>
            </a:endParaRPr>
          </a:p>
        </p:txBody>
      </p:sp>
      <p:sp>
        <p:nvSpPr>
          <p:cNvPr id="76802" name="Rectangle 2"/>
          <p:cNvSpPr>
            <a:spLocks noGrp="1" noChangeArrowheads="1"/>
          </p:cNvSpPr>
          <p:nvPr>
            <p:ph type="subTitle" idx="4294967295"/>
          </p:nvPr>
        </p:nvSpPr>
        <p:spPr bwMode="auto">
          <a:xfrm>
            <a:off x="1993392" y="2307336"/>
            <a:ext cx="6400800" cy="17526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Unit Committee Functions</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Intro to Youth Protection</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err="1" smtClean="0"/>
              <a:t>Counseling</a:t>
            </a:r>
            <a:endParaRPr lang="en-GB" dirty="0" smtClean="0"/>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The District Committee</a:t>
            </a:r>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smtClean="0"/>
              <a:t>Membership Management</a:t>
            </a:r>
            <a:endParaRPr lang="en-GB" dirty="0"/>
          </a:p>
        </p:txBody>
      </p:sp>
    </p:spTree>
    <p:extLst>
      <p:ext uri="{BB962C8B-B14F-4D97-AF65-F5344CB8AC3E}">
        <p14:creationId xmlns:p14="http://schemas.microsoft.com/office/powerpoint/2010/main" val="229530839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Learning Objectives</a:t>
            </a:r>
            <a:endParaRPr lang="en-US" dirty="0"/>
          </a:p>
        </p:txBody>
      </p:sp>
      <p:sp>
        <p:nvSpPr>
          <p:cNvPr id="3" name="Content Placeholder 2"/>
          <p:cNvSpPr>
            <a:spLocks noGrp="1"/>
          </p:cNvSpPr>
          <p:nvPr>
            <p:ph idx="1"/>
          </p:nvPr>
        </p:nvSpPr>
        <p:spPr>
          <a:xfrm>
            <a:off x="2252790" y="1097280"/>
            <a:ext cx="6278562" cy="4525963"/>
          </a:xfrm>
        </p:spPr>
        <p:txBody>
          <a:bodyPr/>
          <a:lstStyle/>
          <a:p>
            <a:r>
              <a:rPr lang="en-US" dirty="0" smtClean="0"/>
              <a:t>Explain how unit committees are organized to support unit leaders</a:t>
            </a:r>
          </a:p>
          <a:p>
            <a:r>
              <a:rPr lang="en-US" dirty="0" smtClean="0"/>
              <a:t>State the role of the commissioner in Youth Protection</a:t>
            </a:r>
          </a:p>
          <a:p>
            <a:r>
              <a:rPr lang="en-US" dirty="0" smtClean="0"/>
              <a:t>Use counseling and mentoring fundamentals to encourage the un it leader and to lead him or her to self-sufficiency</a:t>
            </a:r>
          </a:p>
          <a:p>
            <a:r>
              <a:rPr lang="en-US" dirty="0" smtClean="0"/>
              <a:t>State the methods of membership management</a:t>
            </a:r>
          </a:p>
          <a:p>
            <a:r>
              <a:rPr lang="en-US" dirty="0" smtClean="0"/>
              <a:t>Use the resources of the district committee</a:t>
            </a:r>
            <a:endParaRPr lang="en-US" dirty="0"/>
          </a:p>
        </p:txBody>
      </p:sp>
    </p:spTree>
    <p:extLst>
      <p:ext uri="{BB962C8B-B14F-4D97-AF65-F5344CB8AC3E}">
        <p14:creationId xmlns:p14="http://schemas.microsoft.com/office/powerpoint/2010/main" val="38535981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ChangeArrowheads="1"/>
          </p:cNvSpPr>
          <p:nvPr>
            <p:ph type="title" idx="4294967295"/>
          </p:nvPr>
        </p:nvSpPr>
        <p:spPr bwMode="auto">
          <a:xfrm>
            <a:off x="2322576" y="1765300"/>
            <a:ext cx="6135624"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Purpose, Aims &amp; Methods of Scouting</a:t>
            </a:r>
          </a:p>
        </p:txBody>
      </p:sp>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5500" y="3619500"/>
            <a:ext cx="2330450" cy="2473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95484236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Grp="1" noChangeArrowheads="1"/>
          </p:cNvSpPr>
          <p:nvPr>
            <p:ph type="title" idx="4294967295"/>
          </p:nvPr>
        </p:nvSpPr>
        <p:spPr bwMode="auto">
          <a:xfrm>
            <a:off x="2706624" y="1765300"/>
            <a:ext cx="5751576"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Unit Committee Functions</a:t>
            </a:r>
          </a:p>
        </p:txBody>
      </p:sp>
      <p:sp>
        <p:nvSpPr>
          <p:cNvPr id="6349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116247452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ChangeArrowheads="1"/>
          </p:cNvSpPr>
          <p:nvPr>
            <p:ph type="title" idx="4294967295"/>
          </p:nvPr>
        </p:nvSpPr>
        <p:spPr bwMode="auto">
          <a:xfrm>
            <a:off x="2359151" y="142875"/>
            <a:ext cx="6483223" cy="1312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000" dirty="0"/>
              <a:t>Pack and Troop Committee Functions</a:t>
            </a:r>
          </a:p>
        </p:txBody>
      </p:sp>
      <p:sp>
        <p:nvSpPr>
          <p:cNvPr id="64514" name="Rectangle 2"/>
          <p:cNvSpPr>
            <a:spLocks noGrp="1" noChangeArrowheads="1"/>
          </p:cNvSpPr>
          <p:nvPr>
            <p:ph type="body" idx="4294967295"/>
          </p:nvPr>
        </p:nvSpPr>
        <p:spPr bwMode="auto">
          <a:xfrm>
            <a:off x="301625" y="1600200"/>
            <a:ext cx="8540750" cy="217328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Fast Start for a good start</a:t>
            </a:r>
          </a:p>
        </p:txBody>
      </p:sp>
      <p:graphicFrame>
        <p:nvGraphicFramePr>
          <p:cNvPr id="64515" name="Object 3"/>
          <p:cNvGraphicFramePr>
            <a:graphicFrameLocks noChangeAspect="1"/>
          </p:cNvGraphicFramePr>
          <p:nvPr/>
        </p:nvGraphicFramePr>
        <p:xfrm>
          <a:off x="2265363" y="2249488"/>
          <a:ext cx="4552950" cy="3506787"/>
        </p:xfrm>
        <a:graphic>
          <a:graphicData uri="http://schemas.openxmlformats.org/presentationml/2006/ole">
            <mc:AlternateContent xmlns:mc="http://schemas.openxmlformats.org/markup-compatibility/2006">
              <mc:Choice xmlns:v="urn:schemas-microsoft-com:vml" Requires="v">
                <p:oleObj spid="_x0000_s3104" r:id="rId4" imgW="4539600" imgH="3497040" progId="">
                  <p:embed/>
                </p:oleObj>
              </mc:Choice>
              <mc:Fallback>
                <p:oleObj r:id="rId4" imgW="4539600" imgH="34970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5363" y="2249488"/>
                        <a:ext cx="4552950" cy="3506787"/>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00264621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Pack Committee</a:t>
            </a:r>
          </a:p>
        </p:txBody>
      </p:sp>
      <p:sp>
        <p:nvSpPr>
          <p:cNvPr id="65538" name="Rectangle 2"/>
          <p:cNvSpPr>
            <a:spLocks noGrp="1" noChangeArrowheads="1"/>
          </p:cNvSpPr>
          <p:nvPr>
            <p:ph type="body" idx="4294967295"/>
          </p:nvPr>
        </p:nvSpPr>
        <p:spPr bwMode="auto">
          <a:xfrm>
            <a:off x="2304286" y="1600200"/>
            <a:ext cx="6419089"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Advancement</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Finance</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Outings</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Training</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Membership &amp; reregistration</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Record keeping &amp; correspondence</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Public relations</a:t>
            </a:r>
          </a:p>
          <a:p>
            <a:pPr marL="0" indent="0" algn="ctr">
              <a:lnSpc>
                <a:spcPct val="100000"/>
              </a:lnSpc>
              <a:spcBef>
                <a:spcPts val="6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400" dirty="0">
                <a:solidFill>
                  <a:srgbClr val="FFFFFF"/>
                </a:solidFill>
              </a:rPr>
              <a:t>Friends of Scouting</a:t>
            </a:r>
          </a:p>
        </p:txBody>
      </p:sp>
    </p:spTree>
    <p:extLst>
      <p:ext uri="{BB962C8B-B14F-4D97-AF65-F5344CB8AC3E}">
        <p14:creationId xmlns:p14="http://schemas.microsoft.com/office/powerpoint/2010/main" val="2791940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ChangeArrowheads="1"/>
          </p:cNvSpPr>
          <p:nvPr>
            <p:ph type="title" idx="4294967295"/>
          </p:nvPr>
        </p:nvSpPr>
        <p:spPr bwMode="auto">
          <a:xfrm>
            <a:off x="2313431" y="228600"/>
            <a:ext cx="652894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Troop Committee</a:t>
            </a:r>
          </a:p>
        </p:txBody>
      </p:sp>
      <p:sp>
        <p:nvSpPr>
          <p:cNvPr id="66562" name="Rectangle 2"/>
          <p:cNvSpPr>
            <a:spLocks noGrp="1" noChangeArrowheads="1"/>
          </p:cNvSpPr>
          <p:nvPr>
            <p:ph type="body" idx="4294967295"/>
          </p:nvPr>
        </p:nvSpPr>
        <p:spPr bwMode="auto">
          <a:xfrm>
            <a:off x="2313431" y="1600200"/>
            <a:ext cx="6528942"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Advancement</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Finance</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Equipment</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Outdoor program</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Transportation</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Leadership selection</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Membership &amp; reregistration</a:t>
            </a:r>
          </a:p>
          <a:p>
            <a:pPr marL="0" indent="0" algn="ctr">
              <a:lnSpc>
                <a:spcPct val="90000"/>
              </a:lnSpc>
              <a:spcBef>
                <a:spcPts val="700"/>
              </a:spcBef>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800" dirty="0">
                <a:solidFill>
                  <a:srgbClr val="FFFFFF"/>
                </a:solidFill>
              </a:rPr>
              <a:t>Friends of Scouting</a:t>
            </a:r>
          </a:p>
        </p:txBody>
      </p:sp>
    </p:spTree>
    <p:extLst>
      <p:ext uri="{BB962C8B-B14F-4D97-AF65-F5344CB8AC3E}">
        <p14:creationId xmlns:p14="http://schemas.microsoft.com/office/powerpoint/2010/main" val="361281446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Grp="1" noChangeArrowheads="1"/>
          </p:cNvSpPr>
          <p:nvPr>
            <p:ph type="title" idx="4294967295"/>
          </p:nvPr>
        </p:nvSpPr>
        <p:spPr bwMode="auto">
          <a:xfrm>
            <a:off x="2331719" y="228600"/>
            <a:ext cx="6510655"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Crew Committee</a:t>
            </a:r>
          </a:p>
        </p:txBody>
      </p:sp>
      <p:sp>
        <p:nvSpPr>
          <p:cNvPr id="67586" name="Rectangle 2"/>
          <p:cNvSpPr>
            <a:spLocks noGrp="1" noChangeArrowheads="1"/>
          </p:cNvSpPr>
          <p:nvPr>
            <p:ph type="body" idx="4294967295"/>
          </p:nvPr>
        </p:nvSpPr>
        <p:spPr bwMode="auto">
          <a:xfrm>
            <a:off x="2331719" y="1600200"/>
            <a:ext cx="6510656"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Membership</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Finance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Training</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Camping &amp; Outdoor</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Activities &amp; Civic Service</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Advancement &amp; Recognition</a:t>
            </a:r>
          </a:p>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Service</a:t>
            </a:r>
          </a:p>
        </p:txBody>
      </p:sp>
    </p:spTree>
    <p:extLst>
      <p:ext uri="{BB962C8B-B14F-4D97-AF65-F5344CB8AC3E}">
        <p14:creationId xmlns:p14="http://schemas.microsoft.com/office/powerpoint/2010/main" val="373409561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ChangeArrowheads="1"/>
          </p:cNvSpPr>
          <p:nvPr>
            <p:ph type="title" idx="4294967295"/>
          </p:nvPr>
        </p:nvSpPr>
        <p:spPr bwMode="auto">
          <a:xfrm>
            <a:off x="2596896" y="1765300"/>
            <a:ext cx="5861304" cy="1739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a:solidFill>
                  <a:srgbClr val="FFFFCC"/>
                </a:solidFill>
              </a:rPr>
              <a:t>Introduction to </a:t>
            </a:r>
            <a:br>
              <a:rPr lang="en-GB" sz="5400" dirty="0">
                <a:solidFill>
                  <a:srgbClr val="FFFFCC"/>
                </a:solidFill>
              </a:rPr>
            </a:br>
            <a:r>
              <a:rPr lang="en-GB" sz="5400" dirty="0">
                <a:solidFill>
                  <a:srgbClr val="FFFFCC"/>
                </a:solidFill>
              </a:rPr>
              <a:t>Youth Protection</a:t>
            </a:r>
          </a:p>
        </p:txBody>
      </p:sp>
      <p:sp>
        <p:nvSpPr>
          <p:cNvPr id="6861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406033988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Grp="1" noChangeArrowheads="1"/>
          </p:cNvSpPr>
          <p:nvPr>
            <p:ph type="title" idx="4294967295"/>
          </p:nvPr>
        </p:nvSpPr>
        <p:spPr bwMode="auto">
          <a:xfrm>
            <a:off x="2304287" y="82550"/>
            <a:ext cx="6538087" cy="14351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Commissioner and </a:t>
            </a:r>
            <a:br>
              <a:rPr lang="en-GB" dirty="0"/>
            </a:br>
            <a:r>
              <a:rPr lang="en-GB" dirty="0"/>
              <a:t>Youth Protection</a:t>
            </a:r>
          </a:p>
        </p:txBody>
      </p:sp>
      <p:sp>
        <p:nvSpPr>
          <p:cNvPr id="69634" name="Rectangle 2"/>
          <p:cNvSpPr>
            <a:spLocks noGrp="1" noChangeArrowheads="1"/>
          </p:cNvSpPr>
          <p:nvPr>
            <p:ph type="body" idx="4294967295"/>
          </p:nvPr>
        </p:nvSpPr>
        <p:spPr bwMode="auto">
          <a:xfrm>
            <a:off x="2304287" y="1600200"/>
            <a:ext cx="6538088"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Annual Youth Protection visit in the fall</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Encourage proper leader selection procedures</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Coach unit people if child abuse occurs</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Promote the youth videos</a:t>
            </a:r>
          </a:p>
          <a:p>
            <a:pPr marL="457200" lvl="1" indent="0">
              <a:spcBef>
                <a:spcPts val="600"/>
              </a:spcBef>
              <a:buClr>
                <a:srgbClr val="6FA9B7"/>
              </a:buClr>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It Happened to Me</a:t>
            </a:r>
          </a:p>
          <a:p>
            <a:pPr marL="457200" lvl="1" indent="0">
              <a:spcBef>
                <a:spcPts val="600"/>
              </a:spcBef>
              <a:buClr>
                <a:srgbClr val="6FA9B7"/>
              </a:buClr>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A Time to Tell</a:t>
            </a:r>
          </a:p>
          <a:p>
            <a:pPr marL="457200" lvl="1" indent="0">
              <a:spcBef>
                <a:spcPts val="600"/>
              </a:spcBef>
              <a:buClr>
                <a:srgbClr val="6FA9B7"/>
              </a:buClr>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Personal Safety Awareness</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Explain how to use Youth Protection inserts</a:t>
            </a:r>
          </a:p>
          <a:p>
            <a:pPr marL="0" indent="0">
              <a:spcBef>
                <a:spcPts val="700"/>
              </a:spcBef>
              <a:buClr>
                <a:srgbClr val="A3C145"/>
              </a:buClr>
              <a:buSzPct val="8000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200" dirty="0"/>
              <a:t>Complete Youth Protection Training yourself</a:t>
            </a:r>
          </a:p>
        </p:txBody>
      </p:sp>
    </p:spTree>
    <p:extLst>
      <p:ext uri="{BB962C8B-B14F-4D97-AF65-F5344CB8AC3E}">
        <p14:creationId xmlns:p14="http://schemas.microsoft.com/office/powerpoint/2010/main" val="250581976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ChangeArrowheads="1"/>
          </p:cNvSpPr>
          <p:nvPr>
            <p:ph type="title" idx="4294967295"/>
          </p:nvPr>
        </p:nvSpPr>
        <p:spPr bwMode="auto">
          <a:xfrm>
            <a:off x="2523744" y="1766888"/>
            <a:ext cx="5934456" cy="173831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nchorCtr="1"/>
          <a:lstStyle/>
          <a:p>
            <a:pP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5400" dirty="0" err="1">
                <a:solidFill>
                  <a:srgbClr val="FFFFCC"/>
                </a:solidFill>
              </a:rPr>
              <a:t>Counseling</a:t>
            </a:r>
            <a:endParaRPr lang="en-GB" sz="5400" dirty="0">
              <a:solidFill>
                <a:srgbClr val="FFFFCC"/>
              </a:solidFill>
            </a:endParaRPr>
          </a:p>
        </p:txBody>
      </p:sp>
      <p:sp>
        <p:nvSpPr>
          <p:cNvPr id="78850" name="Rectangle 2"/>
          <p:cNvSpPr>
            <a:spLocks noGrp="1" noChangeArrowheads="1"/>
          </p:cNvSpPr>
          <p:nvPr>
            <p:ph type="subTitle" idx="4294967295"/>
          </p:nvPr>
        </p:nvSpPr>
        <p:spPr bwMode="auto">
          <a:xfrm>
            <a:off x="1371600" y="3886200"/>
            <a:ext cx="6400800" cy="17589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a:p>
            <a:pPr marL="0" indent="0" algn="ctr">
              <a:lnSpc>
                <a:spcPct val="100000"/>
              </a:lnSpc>
              <a:buClr>
                <a:srgbClr val="A3C145"/>
              </a:buClr>
              <a:buSzPct val="8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GB"/>
          </a:p>
        </p:txBody>
      </p:sp>
    </p:spTree>
    <p:extLst>
      <p:ext uri="{BB962C8B-B14F-4D97-AF65-F5344CB8AC3E}">
        <p14:creationId xmlns:p14="http://schemas.microsoft.com/office/powerpoint/2010/main" val="186062020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Grp="1" noChangeArrowheads="1"/>
          </p:cNvSpPr>
          <p:nvPr>
            <p:ph type="title" idx="4294967295"/>
          </p:nvPr>
        </p:nvSpPr>
        <p:spPr bwMode="auto">
          <a:xfrm>
            <a:off x="2304287" y="228600"/>
            <a:ext cx="6538087"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err="1"/>
              <a:t>Counseling</a:t>
            </a:r>
            <a:r>
              <a:rPr lang="en-GB" dirty="0"/>
              <a:t> Defined</a:t>
            </a:r>
          </a:p>
        </p:txBody>
      </p:sp>
      <p:sp>
        <p:nvSpPr>
          <p:cNvPr id="79874" name="Rectangle 2"/>
          <p:cNvSpPr>
            <a:spLocks noGrp="1" noChangeArrowheads="1"/>
          </p:cNvSpPr>
          <p:nvPr>
            <p:ph type="body" idx="4294967295"/>
          </p:nvPr>
        </p:nvSpPr>
        <p:spPr bwMode="auto">
          <a:xfrm>
            <a:off x="2496311" y="1600200"/>
            <a:ext cx="6346063"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marL="0" indent="0" algn="ctr">
              <a:lnSpc>
                <a:spcPct val="100000"/>
              </a:lnSpc>
              <a:buClr>
                <a:srgbClr val="A3C145"/>
              </a:buClr>
              <a:buSzPct val="80000"/>
              <a:buFont typeface="Arial" charset="0"/>
              <a:buNone/>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dirty="0"/>
              <a:t>“The ability to listen to someone in such a way that they will solve their own problems."</a:t>
            </a:r>
          </a:p>
        </p:txBody>
      </p:sp>
      <p:graphicFrame>
        <p:nvGraphicFramePr>
          <p:cNvPr id="79875" name="Object 3"/>
          <p:cNvGraphicFramePr>
            <a:graphicFrameLocks noChangeAspect="1"/>
          </p:cNvGraphicFramePr>
          <p:nvPr/>
        </p:nvGraphicFramePr>
        <p:xfrm>
          <a:off x="3224213" y="3338513"/>
          <a:ext cx="2722562" cy="2738437"/>
        </p:xfrm>
        <a:graphic>
          <a:graphicData uri="http://schemas.openxmlformats.org/presentationml/2006/ole">
            <mc:AlternateContent xmlns:mc="http://schemas.openxmlformats.org/markup-compatibility/2006">
              <mc:Choice xmlns:v="urn:schemas-microsoft-com:vml" Requires="v">
                <p:oleObj spid="_x0000_s6176" r:id="rId4" imgW="3946680" imgH="3970080" progId="">
                  <p:embed/>
                </p:oleObj>
              </mc:Choice>
              <mc:Fallback>
                <p:oleObj r:id="rId4" imgW="3946680" imgH="39700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4213" y="3338513"/>
                        <a:ext cx="2722562" cy="2738437"/>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266728773"/>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ChangeArrowheads="1"/>
          </p:cNvSpPr>
          <p:nvPr>
            <p:ph type="title" idx="4294967295"/>
          </p:nvPr>
        </p:nvSpPr>
        <p:spPr bwMode="auto">
          <a:xfrm>
            <a:off x="2267711" y="228600"/>
            <a:ext cx="6574663" cy="1143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p>
            <a:pPr algn="ctr">
              <a:lnSpc>
                <a:spcPct val="100000"/>
              </a:lnSpc>
              <a:buClr>
                <a:srgbClr val="FFFFCC"/>
              </a:buClr>
              <a:buFont typeface="Arial Narrow" pitchFamily="32"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4800" dirty="0"/>
              <a:t>Fundamentals</a:t>
            </a:r>
          </a:p>
        </p:txBody>
      </p:sp>
      <p:sp>
        <p:nvSpPr>
          <p:cNvPr id="80898" name="Rectangle 2"/>
          <p:cNvSpPr>
            <a:spLocks noGrp="1" noChangeArrowheads="1"/>
          </p:cNvSpPr>
          <p:nvPr>
            <p:ph type="body" idx="4294967295"/>
          </p:nvPr>
        </p:nvSpPr>
        <p:spPr bwMode="auto">
          <a:xfrm>
            <a:off x="2167127" y="1600200"/>
            <a:ext cx="6675247" cy="44989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Time and place with no interruptions</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Understand what the leader is saying</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Let the leader know you hear and understand</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Do not give advice!</a:t>
            </a:r>
          </a:p>
          <a:p>
            <a:pPr lvl="1">
              <a:lnSpc>
                <a:spcPct val="80000"/>
              </a:lnSpc>
              <a:spcBef>
                <a:spcPts val="45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Guide the discussion through questions</a:t>
            </a:r>
          </a:p>
          <a:p>
            <a:pPr lvl="1">
              <a:lnSpc>
                <a:spcPct val="80000"/>
              </a:lnSpc>
              <a:spcBef>
                <a:spcPts val="45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Leader solves their own problem</a:t>
            </a:r>
          </a:p>
          <a:p>
            <a:pPr lvl="1">
              <a:lnSpc>
                <a:spcPct val="80000"/>
              </a:lnSpc>
              <a:spcBef>
                <a:spcPts val="45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If they don't solve their own problem:</a:t>
            </a:r>
          </a:p>
          <a:p>
            <a:pPr lvl="2">
              <a:lnSpc>
                <a:spcPct val="80000"/>
              </a:lnSpc>
              <a:spcBef>
                <a:spcPts val="4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a:t>Give information</a:t>
            </a:r>
          </a:p>
          <a:p>
            <a:pPr lvl="2">
              <a:lnSpc>
                <a:spcPct val="80000"/>
              </a:lnSpc>
              <a:spcBef>
                <a:spcPts val="4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a:t>Propose possible alternatives</a:t>
            </a:r>
          </a:p>
          <a:p>
            <a:pPr lvl="2">
              <a:lnSpc>
                <a:spcPct val="80000"/>
              </a:lnSpc>
              <a:spcBef>
                <a:spcPts val="4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600" dirty="0"/>
              <a:t>Let leader pick best solution</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Summarize from time to time to keep on track</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Support thinking with information</a:t>
            </a:r>
          </a:p>
          <a:p>
            <a:pPr lvl="1">
              <a:lnSpc>
                <a:spcPct val="80000"/>
              </a:lnSpc>
              <a:spcBef>
                <a:spcPts val="45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Know the difference between information and advice</a:t>
            </a:r>
          </a:p>
          <a:p>
            <a:pPr>
              <a:lnSpc>
                <a:spcPct val="80000"/>
              </a:lnSpc>
              <a:spcBef>
                <a:spcPts val="500"/>
              </a:spcBef>
              <a:buClr>
                <a:srgbClr val="A3C145"/>
              </a:buClr>
              <a:buSzPct val="80000"/>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2000" dirty="0"/>
              <a:t>Resources:</a:t>
            </a:r>
          </a:p>
          <a:p>
            <a:pPr lvl="1">
              <a:lnSpc>
                <a:spcPct val="80000"/>
              </a:lnSpc>
              <a:spcBef>
                <a:spcPts val="450"/>
              </a:spcBef>
              <a:buClr>
                <a:srgbClr val="6FA9B7"/>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en-GB" sz="1800" dirty="0"/>
              <a:t>Commissioner </a:t>
            </a:r>
            <a:r>
              <a:rPr lang="en-GB" sz="1800" dirty="0" err="1"/>
              <a:t>Fieldbook</a:t>
            </a:r>
            <a:r>
              <a:rPr lang="en-GB" sz="1800" dirty="0"/>
              <a:t>, </a:t>
            </a:r>
            <a:r>
              <a:rPr lang="en-GB" sz="1800" dirty="0" err="1"/>
              <a:t>Counseling</a:t>
            </a:r>
            <a:endParaRPr lang="en-GB" sz="1800" dirty="0"/>
          </a:p>
        </p:txBody>
      </p:sp>
    </p:spTree>
    <p:extLst>
      <p:ext uri="{BB962C8B-B14F-4D97-AF65-F5344CB8AC3E}">
        <p14:creationId xmlns:p14="http://schemas.microsoft.com/office/powerpoint/2010/main" val="18366725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ountain at Bottom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Mountain at Bottom Template</Template>
  <TotalTime>833</TotalTime>
  <Words>8898</Words>
  <Application>Microsoft Office PowerPoint</Application>
  <PresentationFormat>On-screen Show (4:3)</PresentationFormat>
  <Paragraphs>1424</Paragraphs>
  <Slides>144</Slides>
  <Notes>110</Notes>
  <HiddenSlides>4</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144</vt:i4>
      </vt:variant>
    </vt:vector>
  </HeadingPairs>
  <TitlesOfParts>
    <vt:vector size="146" baseType="lpstr">
      <vt:lpstr>Mountain at Bottom Template</vt:lpstr>
      <vt:lpstr>Slide</vt:lpstr>
      <vt:lpstr>PowerPoint Presentation</vt:lpstr>
      <vt:lpstr>Welcome</vt:lpstr>
      <vt:lpstr>Opening</vt:lpstr>
      <vt:lpstr>PowerPoint Presentation</vt:lpstr>
      <vt:lpstr>Introduction</vt:lpstr>
      <vt:lpstr>COMMISSIONER  BASIC TRAINING</vt:lpstr>
      <vt:lpstr>Learning Objectives</vt:lpstr>
      <vt:lpstr>PowerPoint Presentation</vt:lpstr>
      <vt:lpstr>Purpose, Aims &amp; Methods of Scouting</vt:lpstr>
      <vt:lpstr>Purpose of Scouting</vt:lpstr>
      <vt:lpstr>Aims of Scouting</vt:lpstr>
      <vt:lpstr>Aims of Scouting</vt:lpstr>
      <vt:lpstr>Aims of Scouting</vt:lpstr>
      <vt:lpstr>Aims of Scouting</vt:lpstr>
      <vt:lpstr>Council Mission</vt:lpstr>
      <vt:lpstr>District Mission</vt:lpstr>
      <vt:lpstr>Four-Function Plan</vt:lpstr>
      <vt:lpstr>Commissioner  Service Role</vt:lpstr>
      <vt:lpstr>The Commissioner Concept</vt:lpstr>
      <vt:lpstr>Unit Commissioner  Responsibility Card</vt:lpstr>
      <vt:lpstr>Unit Commissioner  Responsibility Card</vt:lpstr>
      <vt:lpstr>Unit Commissioner  Responsibility Card</vt:lpstr>
      <vt:lpstr>Commissioner Quiz  The unit commissioner: (true / false)</vt:lpstr>
      <vt:lpstr>Commissioner Quiz (continued)</vt:lpstr>
      <vt:lpstr>Unit Commissioner Video</vt:lpstr>
      <vt:lpstr>Commissioner’s Roles</vt:lpstr>
      <vt:lpstr>Break!</vt:lpstr>
      <vt:lpstr>Session 2</vt:lpstr>
      <vt:lpstr>Learning Objectives</vt:lpstr>
      <vt:lpstr>Supporting the Unit</vt:lpstr>
      <vt:lpstr>Supporting the Unit</vt:lpstr>
      <vt:lpstr>Indicators of Unit Health: Pack</vt:lpstr>
      <vt:lpstr>Indicators of Unit Health: Troop</vt:lpstr>
      <vt:lpstr>Indicators of Unit Health: Crew</vt:lpstr>
      <vt:lpstr>Commissioner Worksheet</vt:lpstr>
      <vt:lpstr>Sample </vt:lpstr>
      <vt:lpstr>Evaluation Tools</vt:lpstr>
      <vt:lpstr>Unit Program Planning</vt:lpstr>
      <vt:lpstr>Cub Scout Program Planning</vt:lpstr>
      <vt:lpstr>Boy Scout Program Planning</vt:lpstr>
      <vt:lpstr>Venturing Crew  Program Planning</vt:lpstr>
      <vt:lpstr>Commissioner Priorities</vt:lpstr>
      <vt:lpstr>Distractions</vt:lpstr>
      <vt:lpstr>Unit Focus</vt:lpstr>
      <vt:lpstr>Effective  Commissioner Leadership</vt:lpstr>
      <vt:lpstr>Leadership Tasks</vt:lpstr>
      <vt:lpstr>PowerPoint Presentation</vt:lpstr>
      <vt:lpstr>Break!</vt:lpstr>
      <vt:lpstr>Session 3</vt:lpstr>
      <vt:lpstr>Learning Objectives</vt:lpstr>
      <vt:lpstr>Unit Visitation Basics</vt:lpstr>
      <vt:lpstr>Unit Visit Basics</vt:lpstr>
      <vt:lpstr>Unit Visit Basics</vt:lpstr>
      <vt:lpstr>The First Unit Visit</vt:lpstr>
      <vt:lpstr>Second &amp; Third Unit Visits</vt:lpstr>
      <vt:lpstr>Prepare for the Visit</vt:lpstr>
      <vt:lpstr>PowerPoint Presentation</vt:lpstr>
      <vt:lpstr>Unit Condition</vt:lpstr>
      <vt:lpstr>Unit Visitation Reporting</vt:lpstr>
      <vt:lpstr>Unit Visitation Reporting</vt:lpstr>
      <vt:lpstr>UVTS Process</vt:lpstr>
      <vt:lpstr>PowerPoint Presentation</vt:lpstr>
      <vt:lpstr>PowerPoint Presentation</vt:lpstr>
      <vt:lpstr>UVTS Process</vt:lpstr>
      <vt:lpstr>PowerPoint Presentation</vt:lpstr>
      <vt:lpstr>UVTS Process</vt:lpstr>
      <vt:lpstr>PowerPoint Presentation</vt:lpstr>
      <vt:lpstr>PowerPoint Presentation</vt:lpstr>
      <vt:lpstr>UVTS Process</vt:lpstr>
      <vt:lpstr>PowerPoint Presentation</vt:lpstr>
      <vt:lpstr>PowerPoint Presentation</vt:lpstr>
      <vt:lpstr>UVTS Process</vt:lpstr>
      <vt:lpstr>PowerPoint Presentation</vt:lpstr>
      <vt:lpstr>UVTS Process</vt:lpstr>
      <vt:lpstr>PowerPoint Presentation</vt:lpstr>
      <vt:lpstr>UVTS Process</vt:lpstr>
      <vt:lpstr>PowerPoint Presentation</vt:lpstr>
      <vt:lpstr>UVTS Process</vt:lpstr>
      <vt:lpstr>PowerPoint Presentation</vt:lpstr>
      <vt:lpstr>UVTS Process</vt:lpstr>
      <vt:lpstr>PowerPoint Presentation</vt:lpstr>
      <vt:lpstr>UVTS Process</vt:lpstr>
      <vt:lpstr>PowerPoint Presentation</vt:lpstr>
      <vt:lpstr>Danger Signals</vt:lpstr>
      <vt:lpstr>Journey To Excellence Performance Award</vt:lpstr>
      <vt:lpstr>Journey To Excellence Award</vt:lpstr>
      <vt:lpstr>Break!</vt:lpstr>
      <vt:lpstr>Session 4</vt:lpstr>
      <vt:lpstr>Learning Objectives</vt:lpstr>
      <vt:lpstr>Unit Committee Functions</vt:lpstr>
      <vt:lpstr>Pack and Troop Committee Functions</vt:lpstr>
      <vt:lpstr>Pack Committee</vt:lpstr>
      <vt:lpstr>Troop Committee</vt:lpstr>
      <vt:lpstr>Crew Committee</vt:lpstr>
      <vt:lpstr>Introduction to  Youth Protection</vt:lpstr>
      <vt:lpstr>Commissioner and  Youth Protection</vt:lpstr>
      <vt:lpstr>Counseling</vt:lpstr>
      <vt:lpstr>Counseling Defined</vt:lpstr>
      <vt:lpstr>Fundamentals</vt:lpstr>
      <vt:lpstr>District Committee</vt:lpstr>
      <vt:lpstr>District Committee</vt:lpstr>
      <vt:lpstr>Membership Functions</vt:lpstr>
      <vt:lpstr>Finance Functions</vt:lpstr>
      <vt:lpstr>Program Functions</vt:lpstr>
      <vt:lpstr>Training</vt:lpstr>
      <vt:lpstr>Camping &amp; Outdoor</vt:lpstr>
      <vt:lpstr>Activities &amp; Civic Service</vt:lpstr>
      <vt:lpstr>Advancement &amp; Recognition</vt:lpstr>
      <vt:lpstr>Unit Service Function </vt:lpstr>
      <vt:lpstr>Membership Management</vt:lpstr>
      <vt:lpstr>Membership Management</vt:lpstr>
      <vt:lpstr>Membership Management</vt:lpstr>
      <vt:lpstr>Help Units Grow</vt:lpstr>
      <vt:lpstr>Break!</vt:lpstr>
      <vt:lpstr>Session 5</vt:lpstr>
      <vt:lpstr>Learning Objectives</vt:lpstr>
      <vt:lpstr>Unit Charter Renewal Process</vt:lpstr>
      <vt:lpstr>Charter Renewal</vt:lpstr>
      <vt:lpstr>Objectives</vt:lpstr>
      <vt:lpstr>The Plan</vt:lpstr>
      <vt:lpstr>Charter Renewal Plan</vt:lpstr>
      <vt:lpstr>Sixty Days Before</vt:lpstr>
      <vt:lpstr>Online Rechartering</vt:lpstr>
      <vt:lpstr>Forty-Five Days Before</vt:lpstr>
      <vt:lpstr>Fifteen Days Before</vt:lpstr>
      <vt:lpstr>Some Techniques</vt:lpstr>
      <vt:lpstr>Thirty Days After</vt:lpstr>
      <vt:lpstr>The Unit Service Plan</vt:lpstr>
      <vt:lpstr>The Unit Service Plan</vt:lpstr>
      <vt:lpstr>PowerPoint Presentation</vt:lpstr>
      <vt:lpstr>The Unit Service Plan “Cycle”</vt:lpstr>
      <vt:lpstr>Annual Plan</vt:lpstr>
      <vt:lpstr>PowerPoint Presentation</vt:lpstr>
      <vt:lpstr>PowerPoint Presentation</vt:lpstr>
      <vt:lpstr>Lifesaving Commissioner</vt:lpstr>
      <vt:lpstr>Lifesaving Commissioner</vt:lpstr>
      <vt:lpstr>Vital Signs</vt:lpstr>
      <vt:lpstr>Vital Signs</vt:lpstr>
      <vt:lpstr>TAKE ACTION FAST</vt:lpstr>
      <vt:lpstr>Hurry Cases</vt:lpstr>
      <vt:lpstr>Lifesaving Team</vt:lpstr>
      <vt:lpstr>Summary</vt:lpstr>
      <vt:lpstr>Open Forum: Questions and Concerns</vt:lpstr>
      <vt:lpstr>Closing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dc:title>
  <dc:creator>Tony Mei</dc:creator>
  <cp:lastModifiedBy>Tony Mei</cp:lastModifiedBy>
  <cp:revision>42</cp:revision>
  <cp:lastPrinted>2012-02-20T23:52:53Z</cp:lastPrinted>
  <dcterms:created xsi:type="dcterms:W3CDTF">2012-01-25T05:47:47Z</dcterms:created>
  <dcterms:modified xsi:type="dcterms:W3CDTF">2012-02-28T23:28:24Z</dcterms:modified>
</cp:coreProperties>
</file>