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56" r:id="rId2"/>
    <p:sldId id="297" r:id="rId3"/>
    <p:sldId id="332" r:id="rId4"/>
    <p:sldId id="333" r:id="rId5"/>
    <p:sldId id="298" r:id="rId6"/>
    <p:sldId id="334" r:id="rId7"/>
    <p:sldId id="335" r:id="rId8"/>
    <p:sldId id="336" r:id="rId9"/>
    <p:sldId id="337" r:id="rId10"/>
    <p:sldId id="338" r:id="rId11"/>
    <p:sldId id="339" r:id="rId12"/>
    <p:sldId id="260" r:id="rId13"/>
    <p:sldId id="330" r:id="rId14"/>
    <p:sldId id="331" r:id="rId15"/>
    <p:sldId id="313" r:id="rId16"/>
    <p:sldId id="341" r:id="rId17"/>
    <p:sldId id="315" r:id="rId18"/>
    <p:sldId id="320" r:id="rId19"/>
    <p:sldId id="321" r:id="rId20"/>
    <p:sldId id="340" r:id="rId21"/>
    <p:sldId id="301" r:id="rId22"/>
    <p:sldId id="302" r:id="rId23"/>
    <p:sldId id="308" r:id="rId24"/>
    <p:sldId id="309" r:id="rId25"/>
    <p:sldId id="310" r:id="rId26"/>
  </p:sldIdLst>
  <p:sldSz cx="9144000" cy="6858000" type="screen4x3"/>
  <p:notesSz cx="6858000" cy="926623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33" autoAdjust="0"/>
    <p:restoredTop sz="78646" autoAdjust="0"/>
  </p:normalViewPr>
  <p:slideViewPr>
    <p:cSldViewPr>
      <p:cViewPr varScale="1">
        <p:scale>
          <a:sx n="86" d="100"/>
          <a:sy n="86" d="100"/>
        </p:scale>
        <p:origin x="-41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2174" y="-130"/>
      </p:cViewPr>
      <p:guideLst>
        <p:guide orient="horz" pos="291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55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355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823DAFF-EFB7-41E6-AA56-68F2CEF80F19}" type="datetimeFigureOut">
              <a:rPr lang="en-US"/>
              <a:pPr>
                <a:defRPr/>
              </a:pPr>
              <a:t>2/22/2011</a:t>
            </a:fld>
            <a:endParaRPr lang="en-US"/>
          </a:p>
        </p:txBody>
      </p:sp>
      <p:sp>
        <p:nvSpPr>
          <p:cNvPr id="4" name="Slide Image Placeholder 3"/>
          <p:cNvSpPr>
            <a:spLocks noGrp="1" noRot="1" noChangeAspect="1"/>
          </p:cNvSpPr>
          <p:nvPr>
            <p:ph type="sldImg" idx="2"/>
          </p:nvPr>
        </p:nvSpPr>
        <p:spPr>
          <a:xfrm>
            <a:off x="1112838" y="695325"/>
            <a:ext cx="4633912" cy="3475038"/>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2138"/>
            <a:ext cx="5486400" cy="41687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01100"/>
            <a:ext cx="2971800" cy="46355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01100"/>
            <a:ext cx="2971800" cy="46355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0EDA1E1-6BAE-416B-BCD5-FD086DD66EA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TextEdit="1"/>
          </p:cNvSpPr>
          <p:nvPr>
            <p:ph type="sldImg"/>
          </p:nvPr>
        </p:nvSpPr>
        <p:spPr bwMode="auto">
          <a:noFill/>
          <a:ln>
            <a:solidFill>
              <a:srgbClr val="000000"/>
            </a:solidFill>
            <a:miter lim="800000"/>
            <a:headEnd/>
            <a:tailEnd/>
          </a:ln>
        </p:spPr>
      </p:sp>
      <p:sp>
        <p:nvSpPr>
          <p:cNvPr id="5325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8C64A5-D5B6-48EB-979A-FCF38C038A0A}" type="slidenum">
              <a:rPr lang="en-US" smtClean="0"/>
              <a:pPr fontAlgn="base">
                <a:spcBef>
                  <a:spcPct val="0"/>
                </a:spcBef>
                <a:spcAft>
                  <a:spcPct val="0"/>
                </a:spcAft>
                <a:defRPr/>
              </a:pPr>
              <a:t>12</a:t>
            </a:fld>
            <a:endParaRPr lang="en-US"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836FF9-94C7-493C-A593-BA2D52D3C9D7}" type="slidenum">
              <a:rPr lang="en-US" smtClean="0"/>
              <a:pPr fontAlgn="base">
                <a:spcBef>
                  <a:spcPct val="0"/>
                </a:spcBef>
                <a:spcAft>
                  <a:spcPct val="0"/>
                </a:spcAft>
                <a:defRPr/>
              </a:pPr>
              <a:t>13</a:t>
            </a:fld>
            <a:endParaRPr 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BBC268-98CB-4039-8E91-E05F324FC73A}" type="slidenum">
              <a:rPr lang="en-US" smtClean="0"/>
              <a:pPr fontAlgn="base">
                <a:spcBef>
                  <a:spcPct val="0"/>
                </a:spcBef>
                <a:spcAft>
                  <a:spcPct val="0"/>
                </a:spcAft>
                <a:defRPr/>
              </a:pPr>
              <a:t>14</a:t>
            </a:fld>
            <a:endParaRPr lang="en-US" smtClean="0"/>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State - If we really believe that this is important, then the words of Oliver Wendell Holmes give us our</a:t>
            </a:r>
          </a:p>
          <a:p>
            <a:pPr eaLnBrk="1" hangingPunct="1">
              <a:spcBef>
                <a:spcPct val="0"/>
              </a:spcBef>
            </a:pPr>
            <a:r>
              <a:rPr lang="en-US" smtClean="0"/>
              <a:t>Commissioner marching orders:</a:t>
            </a:r>
          </a:p>
          <a:p>
            <a:pPr eaLnBrk="1" hangingPunct="1">
              <a:spcBef>
                <a:spcPct val="0"/>
              </a:spcBef>
            </a:pPr>
            <a:r>
              <a:rPr lang="en-US" smtClean="0"/>
              <a:t>Show slide point and read</a:t>
            </a:r>
          </a:p>
          <a:p>
            <a:pPr eaLnBrk="1" hangingPunct="1">
              <a:spcBef>
                <a:spcPct val="0"/>
              </a:spcBef>
            </a:pPr>
            <a:endParaRPr lang="en-US" smtClean="0"/>
          </a:p>
          <a:p>
            <a:pPr eaLnBrk="1" hangingPunct="1">
              <a:spcBef>
                <a:spcPct val="0"/>
              </a:spcBef>
            </a:pPr>
            <a:r>
              <a:rPr lang="en-US" smtClean="0"/>
              <a:t>State - Let’s make sure our Commissioners aren’t anchored to the coffee cup and easy chair!</a:t>
            </a:r>
          </a:p>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xfrm>
            <a:off x="685800" y="4402138"/>
            <a:ext cx="5638800" cy="4400550"/>
          </a:xfrm>
          <a:noFill/>
        </p:spPr>
        <p:txBody>
          <a:bodyPr wrap="square" numCol="1" anchor="t" anchorCtr="0" compatLnSpc="1">
            <a:prstTxWarp prst="textNoShape">
              <a:avLst/>
            </a:prstTxWarp>
          </a:bodyPr>
          <a:lstStyle/>
          <a:p>
            <a:pPr>
              <a:lnSpc>
                <a:spcPct val="90000"/>
              </a:lnSpc>
            </a:pPr>
            <a:r>
              <a:rPr lang="en-US" b="1" smtClean="0"/>
              <a:t>Knowledge</a:t>
            </a:r>
          </a:p>
          <a:p>
            <a:pPr>
              <a:lnSpc>
                <a:spcPct val="90000"/>
              </a:lnSpc>
            </a:pPr>
            <a:r>
              <a:rPr lang="en-US" b="1" smtClean="0"/>
              <a:t>W</a:t>
            </a:r>
            <a:r>
              <a:rPr lang="en-US" smtClean="0"/>
              <a:t>hile some of the literature says that you need not be a Scouter to be a commissioner, it certainly is an important quality to look for when recruiting Commissioners.  Knowledge of the BSA programs lends credibility to commissioners as they work with units. </a:t>
            </a:r>
          </a:p>
          <a:p>
            <a:pPr>
              <a:lnSpc>
                <a:spcPct val="90000"/>
              </a:lnSpc>
            </a:pPr>
            <a:r>
              <a:rPr lang="en-US" smtClean="0"/>
              <a:t>Knowledge of the unit, District and Council operations and where to get assistance is essential in helping units when they have questions or problems.</a:t>
            </a:r>
          </a:p>
          <a:p>
            <a:pPr>
              <a:lnSpc>
                <a:spcPct val="90000"/>
              </a:lnSpc>
            </a:pPr>
            <a:r>
              <a:rPr lang="en-US" smtClean="0"/>
              <a:t>Commissioners should be encouraged to attend the leader specific training sessions for all of the programs in the BSA.  Here they will become familiar with advancement, and program resources available to unit leaders. </a:t>
            </a:r>
          </a:p>
          <a:p>
            <a:pPr>
              <a:lnSpc>
                <a:spcPct val="90000"/>
              </a:lnSpc>
            </a:pPr>
            <a:r>
              <a:rPr lang="en-US" smtClean="0"/>
              <a:t>BSA policies can be found in the Guide to Safe Scouting</a:t>
            </a:r>
          </a:p>
          <a:p>
            <a:pPr>
              <a:lnSpc>
                <a:spcPct val="90000"/>
              </a:lnSpc>
            </a:pPr>
            <a:r>
              <a:rPr lang="en-US" smtClean="0"/>
              <a:t>We  spoke earlier about the Annual Commissioner Service Plan</a:t>
            </a:r>
          </a:p>
          <a:p>
            <a:pPr>
              <a:lnSpc>
                <a:spcPct val="90000"/>
              </a:lnSpc>
            </a:pPr>
            <a:r>
              <a:rPr lang="en-US" b="1" smtClean="0"/>
              <a:t>Skills</a:t>
            </a:r>
          </a:p>
          <a:p>
            <a:pPr>
              <a:lnSpc>
                <a:spcPct val="90000"/>
              </a:lnSpc>
            </a:pPr>
            <a:r>
              <a:rPr lang="en-US" smtClean="0"/>
              <a:t>Listening is probably the single most important skill a commissioner needs?</a:t>
            </a:r>
          </a:p>
          <a:p>
            <a:pPr>
              <a:lnSpc>
                <a:spcPct val="90000"/>
              </a:lnSpc>
            </a:pPr>
            <a:r>
              <a:rPr lang="en-US" smtClean="0"/>
              <a:t>Why do you think that it is?  </a:t>
            </a:r>
            <a:r>
              <a:rPr lang="en-US" i="1" smtClean="0"/>
              <a:t>Take answers</a:t>
            </a:r>
          </a:p>
          <a:p>
            <a:pPr>
              <a:lnSpc>
                <a:spcPct val="90000"/>
              </a:lnSpc>
            </a:pPr>
            <a:r>
              <a:rPr lang="en-US" smtClean="0"/>
              <a:t>What is the difference between  Coaching and Mentoring?</a:t>
            </a:r>
          </a:p>
          <a:p>
            <a:pPr>
              <a:lnSpc>
                <a:spcPct val="90000"/>
              </a:lnSpc>
            </a:pPr>
            <a:r>
              <a:rPr lang="en-US" smtClean="0"/>
              <a:t>A mentor is someone, usually more experienced, who advises and guides a less experienced person</a:t>
            </a:r>
          </a:p>
          <a:p>
            <a:pPr>
              <a:lnSpc>
                <a:spcPct val="90000"/>
              </a:lnSpc>
            </a:pPr>
            <a:r>
              <a:rPr lang="en-US" smtClean="0"/>
              <a:t>Coaching  someone is to give them  private instruction in a particular subject</a:t>
            </a:r>
          </a:p>
          <a:p>
            <a:pPr>
              <a:lnSpc>
                <a:spcPct val="90000"/>
              </a:lnSpc>
            </a:pPr>
            <a:r>
              <a:rPr lang="en-US" smtClean="0"/>
              <a:t>Clear communication is important in both giving and receiving information.</a:t>
            </a:r>
          </a:p>
          <a:p>
            <a:pPr>
              <a:lnSpc>
                <a:spcPct val="90000"/>
              </a:lnSpc>
            </a:pPr>
            <a:r>
              <a:rPr lang="en-US" smtClean="0"/>
              <a:t>What are some other skills that might be needed? </a:t>
            </a:r>
            <a:r>
              <a:rPr lang="en-US" i="1" smtClean="0"/>
              <a:t>Take answers</a:t>
            </a:r>
          </a:p>
          <a:p>
            <a:pPr>
              <a:lnSpc>
                <a:spcPct val="90000"/>
              </a:lnSpc>
            </a:pPr>
            <a:endParaRPr lang="en-US" i="1"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8AE576-A493-4229-AFA3-254F9D149443}" type="slidenum">
              <a:rPr lang="en-US" smtClean="0"/>
              <a:pPr fontAlgn="base">
                <a:spcBef>
                  <a:spcPct val="0"/>
                </a:spcBef>
                <a:spcAft>
                  <a:spcPct val="0"/>
                </a:spcAft>
                <a:defRPr/>
              </a:pPr>
              <a:t>18</a:t>
            </a:fld>
            <a:endParaRPr lang="en-US" smtClean="0"/>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Self Evaluation Questions for District Commissioners. </a:t>
            </a:r>
          </a:p>
          <a:p>
            <a:pPr eaLnBrk="1" hangingPunct="1">
              <a:spcBef>
                <a:spcPct val="0"/>
              </a:spcBef>
            </a:pPr>
            <a:endParaRPr lang="en-US" smtClean="0"/>
          </a:p>
          <a:p>
            <a:pPr eaLnBrk="1" hangingPunct="1">
              <a:spcBef>
                <a:spcPct val="0"/>
              </a:spcBef>
            </a:pPr>
            <a:r>
              <a:rPr lang="en-US" smtClean="0"/>
              <a:t>Ask:</a:t>
            </a:r>
          </a:p>
          <a:p>
            <a:pPr eaLnBrk="1" hangingPunct="1">
              <a:spcBef>
                <a:spcPct val="0"/>
              </a:spcBef>
            </a:pPr>
            <a:r>
              <a:rPr lang="en-US" smtClean="0"/>
              <a:t>Does my district have a 1-to-3 ratio of commissioners to units or the approved ratio for my district?</a:t>
            </a:r>
          </a:p>
          <a:p>
            <a:pPr eaLnBrk="1" hangingPunct="1">
              <a:spcBef>
                <a:spcPct val="0"/>
              </a:spcBef>
            </a:pPr>
            <a:r>
              <a:rPr lang="en-US" smtClean="0"/>
              <a:t>And a 1-to-5 ratio of ADCs to unit commissioners?</a:t>
            </a:r>
          </a:p>
          <a:p>
            <a:pPr eaLnBrk="1" hangingPunct="1">
              <a:spcBef>
                <a:spcPct val="0"/>
              </a:spcBef>
            </a:pPr>
            <a:endParaRPr lang="en-US" smtClean="0"/>
          </a:p>
          <a:p>
            <a:pPr eaLnBrk="1" hangingPunct="1">
              <a:spcBef>
                <a:spcPct val="0"/>
              </a:spcBef>
            </a:pPr>
            <a:r>
              <a:rPr lang="en-US" smtClean="0"/>
              <a:t>What percent of units in my district  are National Centennial Quality Units?</a:t>
            </a:r>
          </a:p>
          <a:p>
            <a:pPr eaLnBrk="1" hangingPunct="1">
              <a:spcBef>
                <a:spcPct val="0"/>
              </a:spcBef>
            </a:pPr>
            <a:endParaRPr lang="en-US" smtClean="0"/>
          </a:p>
          <a:p>
            <a:pPr eaLnBrk="1" hangingPunct="1">
              <a:spcBef>
                <a:spcPct val="0"/>
              </a:spcBef>
            </a:pPr>
            <a:r>
              <a:rPr lang="en-US" smtClean="0"/>
              <a:t>What percent of units rechartered on time?</a:t>
            </a:r>
          </a:p>
          <a:p>
            <a:pPr eaLnBrk="1" hangingPunct="1">
              <a:spcBef>
                <a:spcPct val="0"/>
              </a:spcBef>
            </a:pPr>
            <a:endParaRPr lang="en-US" smtClean="0"/>
          </a:p>
          <a:p>
            <a:pPr eaLnBrk="1" hangingPunct="1">
              <a:spcBef>
                <a:spcPct val="0"/>
              </a:spcBef>
            </a:pPr>
            <a:r>
              <a:rPr lang="en-US" smtClean="0"/>
              <a:t>Have at least 90 percent of my staff completed Commissioner Basic Training?</a:t>
            </a:r>
          </a:p>
          <a:p>
            <a:pPr eaLnBrk="1" hangingPunct="1">
              <a:spcBef>
                <a:spcPct val="0"/>
              </a:spcBef>
            </a:pPr>
            <a:r>
              <a:rPr lang="en-US" smtClean="0"/>
              <a:t>What do I do to ensure that new commissioners get training?</a:t>
            </a:r>
          </a:p>
          <a:p>
            <a:pPr eaLnBrk="1" hangingPunct="1">
              <a:spcBef>
                <a:spcPct val="0"/>
              </a:spcBef>
            </a:pPr>
            <a:endParaRPr lang="en-US" smtClean="0"/>
          </a:p>
          <a:p>
            <a:pPr eaLnBrk="1" hangingPunct="1">
              <a:spcBef>
                <a:spcPct val="0"/>
              </a:spcBef>
            </a:pPr>
            <a:r>
              <a:rPr lang="en-US" smtClean="0"/>
              <a:t>Are at least 70 percent of our units are represented at roundtables?</a:t>
            </a:r>
          </a:p>
          <a:p>
            <a:pPr eaLnBrk="1" hangingPunct="1">
              <a:spcBef>
                <a:spcPct val="0"/>
              </a:spcBef>
            </a:pPr>
            <a:endParaRPr lang="en-US" smtClean="0"/>
          </a:p>
          <a:p>
            <a:pPr eaLnBrk="1" hangingPunct="1">
              <a:spcBef>
                <a:spcPct val="0"/>
              </a:spcBef>
            </a:pPr>
            <a:r>
              <a:rPr lang="en-US" smtClean="0"/>
              <a:t>How do I personally guide and motivate my commissioners?</a:t>
            </a:r>
          </a:p>
          <a:p>
            <a:pPr eaLnBrk="1" hangingPunct="1">
              <a:spcBef>
                <a:spcPct val="0"/>
              </a:spcBef>
            </a:pPr>
            <a:endParaRPr lang="en-US" smtClean="0"/>
          </a:p>
          <a:p>
            <a:pPr eaLnBrk="1" hangingPunct="1">
              <a:spcBef>
                <a:spcPct val="0"/>
              </a:spcBef>
            </a:pPr>
            <a:r>
              <a:rPr lang="en-US" smtClean="0"/>
              <a:t>Do I hold my commissioners  accountable to respond promptly to important unit needs and problems?</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303B60-707B-4D71-BC9D-796786B3224F}" type="slidenum">
              <a:rPr lang="en-US" smtClean="0"/>
              <a:pPr fontAlgn="base">
                <a:spcBef>
                  <a:spcPct val="0"/>
                </a:spcBef>
                <a:spcAft>
                  <a:spcPct val="0"/>
                </a:spcAft>
                <a:defRPr/>
              </a:pPr>
              <a:t>19</a:t>
            </a:fld>
            <a:endParaRPr lang="en-US" smtClean="0"/>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303B60-707B-4D71-BC9D-796786B3224F}" type="slidenum">
              <a:rPr lang="en-US" smtClean="0"/>
              <a:pPr fontAlgn="base">
                <a:spcBef>
                  <a:spcPct val="0"/>
                </a:spcBef>
                <a:spcAft>
                  <a:spcPct val="0"/>
                </a:spcAft>
                <a:defRPr/>
              </a:pPr>
              <a:t>20</a:t>
            </a:fld>
            <a:endParaRPr lang="en-US" smtClean="0"/>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noFill/>
          <a:ln>
            <a:solidFill>
              <a:srgbClr val="000000"/>
            </a:solidFill>
            <a:miter lim="800000"/>
            <a:headEnd/>
            <a:tailEnd/>
          </a:ln>
        </p:spPr>
      </p:sp>
      <p:sp>
        <p:nvSpPr>
          <p:cNvPr id="921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TextEdit="1"/>
          </p:cNvSpPr>
          <p:nvPr>
            <p:ph type="sldImg"/>
          </p:nvPr>
        </p:nvSpPr>
        <p:spPr bwMode="auto">
          <a:noFill/>
          <a:ln>
            <a:solidFill>
              <a:srgbClr val="000000"/>
            </a:solidFill>
            <a:miter lim="800000"/>
            <a:headEnd/>
            <a:tailEnd/>
          </a:ln>
        </p:spPr>
      </p:sp>
      <p:sp>
        <p:nvSpPr>
          <p:cNvPr id="931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noFill/>
          <a:ln>
            <a:solidFill>
              <a:srgbClr val="000000"/>
            </a:solidFill>
            <a:miter lim="800000"/>
            <a:headEnd/>
            <a:tailEnd/>
          </a:ln>
        </p:spPr>
      </p:sp>
      <p:sp>
        <p:nvSpPr>
          <p:cNvPr id="56323"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bwMode="auto">
          <a:noFill/>
          <a:ln>
            <a:solidFill>
              <a:srgbClr val="000000"/>
            </a:solidFill>
            <a:miter lim="800000"/>
            <a:headEnd/>
            <a:tailEnd/>
          </a:ln>
        </p:spPr>
      </p:sp>
      <p:sp>
        <p:nvSpPr>
          <p:cNvPr id="58371"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Replace this slide with the </a:t>
            </a:r>
            <a:r>
              <a:rPr lang="en-US" b="1" i="1" u="sng" smtClean="0"/>
              <a:t>most current</a:t>
            </a:r>
            <a:r>
              <a:rPr lang="en-US" smtClean="0"/>
              <a:t> statistical information from National, Regional, Area or Council as applicable for the presentation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p:txBody>
          <a:bodyPr wrap="square" numCol="1" anchor="t" anchorCtr="0" compatLnSpc="1">
            <a:prstTxWarp prst="textNoShape">
              <a:avLst/>
            </a:prstTxWarp>
            <a:normAutofit fontScale="92500" lnSpcReduction="10000"/>
          </a:bodyPr>
          <a:lstStyle/>
          <a:p>
            <a:pPr>
              <a:defRPr/>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C38F6334-F287-4256-890F-4B661320FEA7}" type="datetimeFigureOut">
              <a:rPr lang="en-US"/>
              <a:pPr>
                <a:defRPr/>
              </a:pPr>
              <a:t>2/22/2011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6BC872B6-B389-4996-8947-7B1996ADDD1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160176F-2633-4084-B332-9B422C6F9D20}"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7B7BB36-D4D8-48C1-82E2-D245D1B81C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DD4FBE9-50D1-4433-8FD7-C82FABE246F9}"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CF43786-2A2E-49FA-AA88-4EED92541E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D2D1325C-EF34-4E11-A7C5-920F6B0ED08E}" type="datetimeFigureOut">
              <a:rPr lang="en-US"/>
              <a:pPr>
                <a:defRPr/>
              </a:pPr>
              <a:t>2/22/2011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636499A-E7AA-44BA-9F75-99026BA11D6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C008970A-AD0C-49BD-93B0-7AED4E9CDB2E}" type="datetimeFigureOut">
              <a:rPr lang="en-US"/>
              <a:pPr>
                <a:defRPr/>
              </a:pPr>
              <a:t>2/22/2011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5E9501C-1B5F-42E1-88FB-6C6CBBE51D2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31FD4F54-AE04-4FEB-B8E8-E3BF08B54172}" type="datetimeFigureOut">
              <a:rPr lang="en-US"/>
              <a:pPr>
                <a:defRPr/>
              </a:pPr>
              <a:t>2/22/2011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D3664F5E-83F8-4B19-A968-0DFCDC0A411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9D434BF-5691-4C31-8C98-C61F8A56D647}" type="datetimeFigureOut">
              <a:rPr lang="en-US"/>
              <a:pPr>
                <a:defRPr/>
              </a:pPr>
              <a:t>2/22/2011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E354A500-553A-4539-B0CB-F5D46B951C8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CFE6A337-C746-4E13-A2D6-0FAA2A6B90B8}" type="datetimeFigureOut">
              <a:rPr lang="en-US"/>
              <a:pPr>
                <a:defRPr/>
              </a:pPr>
              <a:t>2/22/2011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1E88E789-04E6-4FA8-A36F-E43EE2FF553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9F568679-88D8-4BD7-B4EB-512983078D3A}" type="datetimeFigureOut">
              <a:rPr lang="en-US"/>
              <a:pPr>
                <a:defRPr/>
              </a:pPr>
              <a:t>2/22/2011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68F3341-E227-4051-9426-0DE475A7C7A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3A403CD2-3B91-4076-8582-867F06AB4C6A}" type="datetimeFigureOut">
              <a:rPr lang="en-US"/>
              <a:pPr>
                <a:defRPr/>
              </a:pPr>
              <a:t>2/22/2011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9F46E891-B235-41F2-A726-B64F5C73D10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0F1BC7BF-E9B8-4F3C-877E-EC553E804285}" type="datetimeFigureOut">
              <a:rPr lang="en-US"/>
              <a:pPr>
                <a:defRPr/>
              </a:pPr>
              <a:t>2/22/2011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BB7BC940-F5DE-4749-B926-E88931D47E6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D858FDC3-EA99-45CA-AD0C-158E7A2921BF}" type="datetimeFigureOut">
              <a:rPr lang="en-US"/>
              <a:pPr>
                <a:defRPr/>
              </a:pPr>
              <a:t>2/22/2011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CF1A028C-2C48-411D-843B-E17704EAF8E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9" r:id="rId1"/>
    <p:sldLayoutId id="2147483955" r:id="rId2"/>
    <p:sldLayoutId id="2147483960" r:id="rId3"/>
    <p:sldLayoutId id="2147483961" r:id="rId4"/>
    <p:sldLayoutId id="2147483962" r:id="rId5"/>
    <p:sldLayoutId id="2147483963" r:id="rId6"/>
    <p:sldLayoutId id="2147483956" r:id="rId7"/>
    <p:sldLayoutId id="2147483964" r:id="rId8"/>
    <p:sldLayoutId id="2147483965" r:id="rId9"/>
    <p:sldLayoutId id="2147483957" r:id="rId10"/>
    <p:sldLayoutId id="2147483958"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2667000"/>
          </a:xfrm>
        </p:spPr>
        <p:txBody>
          <a:bodyPr>
            <a:normAutofit fontScale="90000"/>
          </a:bodyPr>
          <a:lstStyle/>
          <a:p>
            <a:pPr eaLnBrk="1" fontAlgn="auto" hangingPunct="1">
              <a:spcAft>
                <a:spcPts val="0"/>
              </a:spcAft>
              <a:defRPr/>
            </a:pPr>
            <a:r>
              <a:rPr lang="en-US" dirty="0" smtClean="0"/>
              <a:t/>
            </a:r>
            <a:br>
              <a:rPr lang="en-US" dirty="0" smtClean="0"/>
            </a:br>
            <a:r>
              <a:rPr lang="en-US" dirty="0" smtClean="0"/>
              <a:t/>
            </a:r>
            <a:br>
              <a:rPr lang="en-US" dirty="0" smtClean="0"/>
            </a:br>
            <a:r>
              <a:rPr lang="en-GB" dirty="0" smtClean="0"/>
              <a:t>Selecting a Thesis Topic</a:t>
            </a:r>
            <a:br>
              <a:rPr lang="en-GB" dirty="0" smtClean="0"/>
            </a:br>
            <a:r>
              <a:rPr lang="en-GB" sz="2400" dirty="0" smtClean="0"/>
              <a:t>DCS 601 </a:t>
            </a:r>
            <a:r>
              <a:rPr lang="en-US" dirty="0" smtClean="0"/>
              <a:t/>
            </a:r>
            <a:br>
              <a:rPr lang="en-US" dirty="0" smtClean="0"/>
            </a:br>
            <a:endParaRPr lang="en-US" dirty="0"/>
          </a:p>
        </p:txBody>
      </p:sp>
      <p:pic>
        <p:nvPicPr>
          <p:cNvPr id="9220" name="Picture 3" descr="Untitled.jpg"/>
          <p:cNvPicPr>
            <a:picLocks noChangeAspect="1"/>
          </p:cNvPicPr>
          <p:nvPr/>
        </p:nvPicPr>
        <p:blipFill>
          <a:blip r:embed="rId3" cstate="print">
            <a:lum contrast="10000"/>
          </a:blip>
          <a:srcRect/>
          <a:stretch>
            <a:fillRect/>
          </a:stretch>
        </p:blipFill>
        <p:spPr bwMode="auto">
          <a:xfrm>
            <a:off x="3608388" y="533400"/>
            <a:ext cx="1927225" cy="1905000"/>
          </a:xfrm>
          <a:prstGeom prst="rect">
            <a:avLst/>
          </a:prstGeom>
          <a:noFill/>
          <a:ln w="9525">
            <a:noFill/>
            <a:miter lim="800000"/>
            <a:headEnd/>
            <a:tailEnd/>
          </a:ln>
        </p:spPr>
      </p:pic>
      <p:sp>
        <p:nvSpPr>
          <p:cNvPr id="4" name="TextBox 3"/>
          <p:cNvSpPr txBox="1"/>
          <p:nvPr/>
        </p:nvSpPr>
        <p:spPr>
          <a:xfrm>
            <a:off x="228600" y="5410200"/>
            <a:ext cx="6934200" cy="1077218"/>
          </a:xfrm>
          <a:prstGeom prst="rect">
            <a:avLst/>
          </a:prstGeom>
          <a:noFill/>
        </p:spPr>
        <p:txBody>
          <a:bodyPr wrap="square" rtlCol="0">
            <a:spAutoFit/>
          </a:bodyPr>
          <a:lstStyle/>
          <a:p>
            <a:r>
              <a:rPr lang="en-US" sz="3200" dirty="0" smtClean="0">
                <a:solidFill>
                  <a:srgbClr val="FFFF00"/>
                </a:solidFill>
              </a:rPr>
              <a:t>Bill Nay, Academic Dean</a:t>
            </a:r>
          </a:p>
          <a:p>
            <a:r>
              <a:rPr lang="en-US" sz="3200" dirty="0" err="1" smtClean="0">
                <a:solidFill>
                  <a:srgbClr val="FFFF00"/>
                </a:solidFill>
              </a:rPr>
              <a:t>NorCal</a:t>
            </a:r>
            <a:r>
              <a:rPr lang="en-US" sz="3200" dirty="0" smtClean="0">
                <a:solidFill>
                  <a:srgbClr val="FFFF00"/>
                </a:solidFill>
              </a:rPr>
              <a:t> Commissioner’s College</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762000" y="274638"/>
            <a:ext cx="6858000" cy="1325562"/>
          </a:xfrm>
          <a:prstGeom prst="rect">
            <a:avLst/>
          </a:prstGeom>
        </p:spPr>
        <p:txBody>
          <a:bodyPr/>
          <a:lstStyle/>
          <a:p>
            <a:r>
              <a:rPr lang="en-US" sz="4000" dirty="0" smtClean="0"/>
              <a:t>It </a:t>
            </a:r>
            <a:r>
              <a:rPr lang="en-US" sz="4000" dirty="0"/>
              <a:t>should concern a problem you can research yourself.</a:t>
            </a:r>
          </a:p>
          <a:p>
            <a:pPr lvl="0"/>
            <a:endParaRPr lang="en-US" sz="4000" dirty="0"/>
          </a:p>
          <a:p>
            <a:endParaRPr lang="en-US" sz="4000" dirty="0"/>
          </a:p>
          <a:p>
            <a:pPr lvl="0"/>
            <a:endParaRPr lang="en-US" sz="4000" dirty="0"/>
          </a:p>
          <a:p>
            <a:pPr algn="ct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762000" y="2133600"/>
            <a:ext cx="7315200" cy="2923877"/>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Availability of reference material.</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Availability of needed resources.</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Availability of experienced counselors.</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endParaRPr lang="en-US" sz="3200" dirty="0" smtClean="0">
              <a:latin typeface="Calibri"/>
              <a:ea typeface="Calibri"/>
              <a:cs typeface="Times New Roma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609600" y="274638"/>
            <a:ext cx="7162800" cy="1325562"/>
          </a:xfrm>
          <a:prstGeom prst="rect">
            <a:avLst/>
          </a:prstGeom>
        </p:spPr>
        <p:txBody>
          <a:bodyPr/>
          <a:lstStyle/>
          <a:p>
            <a:pPr lvl="0" algn="ctr"/>
            <a:r>
              <a:rPr lang="en-US" sz="3200" dirty="0" smtClean="0"/>
              <a:t>It </a:t>
            </a:r>
            <a:r>
              <a:rPr lang="en-US" sz="3200" dirty="0"/>
              <a:t>should be limited in scope to allow completion in about one year</a:t>
            </a:r>
          </a:p>
          <a:p>
            <a:endParaRPr lang="en-US" sz="4000" dirty="0"/>
          </a:p>
          <a:p>
            <a:pPr lvl="0"/>
            <a:endParaRPr lang="en-US" sz="4000" dirty="0"/>
          </a:p>
          <a:p>
            <a:endParaRPr lang="en-US" sz="4000" dirty="0"/>
          </a:p>
          <a:p>
            <a:pPr lvl="0"/>
            <a:endParaRPr lang="en-US" sz="4000" dirty="0"/>
          </a:p>
          <a:p>
            <a:pPr algn="ct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762000" y="2133600"/>
            <a:ext cx="7315200" cy="3052118"/>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Time required to complete research.</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Time required to analyze material.</a:t>
            </a:r>
            <a:endParaRPr lang="en-US" sz="3600" dirty="0" smtClean="0">
              <a:latin typeface="Calibri"/>
              <a:ea typeface="Calibri"/>
              <a:cs typeface="Times New Roman"/>
            </a:endParaRPr>
          </a:p>
          <a:p>
            <a:pPr marL="342900" marR="0" lvl="0" indent="-342900">
              <a:lnSpc>
                <a:spcPct val="115000"/>
              </a:lnSpc>
              <a:spcBef>
                <a:spcPts val="0"/>
              </a:spcBef>
              <a:spcAft>
                <a:spcPts val="1000"/>
              </a:spcAft>
              <a:buFont typeface="Wingdings"/>
              <a:buChar char=""/>
            </a:pPr>
            <a:r>
              <a:rPr lang="en-US" sz="3200" dirty="0" smtClean="0">
                <a:latin typeface="AGaramond-Regular"/>
                <a:ea typeface="Calibri"/>
                <a:cs typeface="AGaramond-Regular"/>
              </a:rPr>
              <a:t>Time required to write, rewrite, and type in final form.</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endParaRPr lang="en-US" sz="3200" dirty="0" smtClean="0">
              <a:latin typeface="Calibri"/>
              <a:ea typeface="Calibri"/>
              <a:cs typeface="Times New Roma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en-US" dirty="0" smtClean="0"/>
              <a:t>Practical Exercise</a:t>
            </a:r>
            <a:endParaRPr lang="en-US" dirty="0"/>
          </a:p>
        </p:txBody>
      </p:sp>
      <p:pic>
        <p:nvPicPr>
          <p:cNvPr id="16388"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16389" name="Picture 3" descr="C:\Users\tim\Boy Scouts\Middle Tennessee Council\Commish Clipart\dcbbp.jpg"/>
          <p:cNvPicPr>
            <a:picLocks noChangeAspect="1" noChangeArrowheads="1"/>
          </p:cNvPicPr>
          <p:nvPr/>
        </p:nvPicPr>
        <p:blipFill>
          <a:blip r:embed="rId4" cstate="print"/>
          <a:srcRect/>
          <a:stretch>
            <a:fillRect/>
          </a:stretch>
        </p:blipFill>
        <p:spPr bwMode="auto">
          <a:xfrm>
            <a:off x="6477000" y="4191000"/>
            <a:ext cx="2089150" cy="2400300"/>
          </a:xfrm>
          <a:prstGeom prst="rect">
            <a:avLst/>
          </a:prstGeom>
          <a:noFill/>
          <a:ln w="9525">
            <a:noFill/>
            <a:miter lim="800000"/>
            <a:headEnd/>
            <a:tailEnd/>
          </a:ln>
        </p:spPr>
      </p:pic>
      <p:sp>
        <p:nvSpPr>
          <p:cNvPr id="7" name="Title 3"/>
          <p:cNvSpPr>
            <a:spLocks noGrp="1"/>
          </p:cNvSpPr>
          <p:nvPr>
            <p:ph idx="1"/>
          </p:nvPr>
        </p:nvSpPr>
        <p:spPr>
          <a:xfrm>
            <a:off x="457200" y="1481138"/>
            <a:ext cx="8229600" cy="2481262"/>
          </a:xfrm>
        </p:spPr>
        <p:txBody>
          <a:bodyPr>
            <a:normAutofit fontScale="97500"/>
          </a:bodyPr>
          <a:lstStyle/>
          <a:p>
            <a:pPr>
              <a:buNone/>
            </a:pPr>
            <a:r>
              <a:rPr lang="en-US" sz="4400" dirty="0" smtClean="0"/>
              <a:t>Selection of a Typical Topic and Initial Development,</a:t>
            </a:r>
            <a:br>
              <a:rPr lang="en-US" sz="4400" dirty="0" smtClean="0"/>
            </a:br>
            <a:r>
              <a:rPr lang="en-US" sz="4400" dirty="0" smtClean="0"/>
              <a:t>in Teams of Three</a:t>
            </a:r>
            <a:endParaRPr lang="en-US" sz="4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en-US"/>
              <a:t>What should be the result?</a:t>
            </a:r>
          </a:p>
        </p:txBody>
      </p:sp>
      <p:pic>
        <p:nvPicPr>
          <p:cNvPr id="32772"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en-US"/>
              <a:t>Summary</a:t>
            </a:r>
          </a:p>
        </p:txBody>
      </p:sp>
      <p:sp>
        <p:nvSpPr>
          <p:cNvPr id="33795" name="Rectangle 3"/>
          <p:cNvSpPr>
            <a:spLocks noGrp="1" noChangeArrowheads="1"/>
          </p:cNvSpPr>
          <p:nvPr>
            <p:ph type="body" idx="1"/>
          </p:nvPr>
        </p:nvSpPr>
        <p:spPr/>
        <p:txBody>
          <a:bodyPr/>
          <a:lstStyle/>
          <a:p>
            <a:pPr algn="ctr" eaLnBrk="1" hangingPunct="1">
              <a:buFontTx/>
              <a:buNone/>
            </a:pPr>
            <a:endParaRPr lang="en-US" smtClean="0"/>
          </a:p>
          <a:p>
            <a:pPr algn="ctr" eaLnBrk="1" hangingPunct="1">
              <a:buFontTx/>
              <a:buNone/>
            </a:pPr>
            <a:r>
              <a:rPr lang="en-US" smtClean="0"/>
              <a:t>“I find the great thing in this world is</a:t>
            </a:r>
          </a:p>
          <a:p>
            <a:pPr algn="ctr" eaLnBrk="1" hangingPunct="1">
              <a:buFontTx/>
              <a:buNone/>
            </a:pPr>
            <a:r>
              <a:rPr lang="en-US" smtClean="0"/>
              <a:t>not so much where we stand, as in what</a:t>
            </a:r>
          </a:p>
          <a:p>
            <a:pPr algn="ctr" eaLnBrk="1" hangingPunct="1">
              <a:buFontTx/>
              <a:buNone/>
            </a:pPr>
            <a:r>
              <a:rPr lang="en-US" smtClean="0"/>
              <a:t>direction we are moving. To reach our port, we must sail sometimes with the wind and sometimes against it - but we must sail, and not drift, nor lie at anchor.”</a:t>
            </a:r>
          </a:p>
          <a:p>
            <a:pPr algn="r" eaLnBrk="1" hangingPunct="1">
              <a:buFontTx/>
              <a:buNone/>
            </a:pPr>
            <a:r>
              <a:rPr lang="en-US" sz="2000" smtClean="0"/>
              <a:t>Oliver Wendell Holmes</a:t>
            </a:r>
            <a:r>
              <a:rPr lang="en-US" smtClean="0"/>
              <a:t> </a:t>
            </a:r>
          </a:p>
        </p:txBody>
      </p:sp>
      <p:pic>
        <p:nvPicPr>
          <p:cNvPr id="3379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7086600" cy="1143000"/>
          </a:xfrm>
        </p:spPr>
        <p:txBody>
          <a:bodyPr>
            <a:normAutofit fontScale="90000"/>
          </a:bodyPr>
          <a:lstStyle/>
          <a:p>
            <a:pPr algn="ctr"/>
            <a:r>
              <a:rPr lang="en-US" sz="4000" dirty="0" smtClean="0"/>
              <a:t/>
            </a:r>
            <a:br>
              <a:rPr lang="en-US" sz="4000" dirty="0" smtClean="0"/>
            </a:br>
            <a:r>
              <a:rPr lang="en-US" sz="3600" dirty="0" smtClean="0">
                <a:solidFill>
                  <a:schemeClr val="tx1"/>
                </a:solidFill>
              </a:rPr>
              <a:t> Preliminary Steps in a</a:t>
            </a:r>
            <a:br>
              <a:rPr lang="en-US" sz="3600" dirty="0" smtClean="0">
                <a:solidFill>
                  <a:schemeClr val="tx1"/>
                </a:solidFill>
              </a:rPr>
            </a:br>
            <a:r>
              <a:rPr lang="en-US" sz="3600" dirty="0" smtClean="0">
                <a:solidFill>
                  <a:schemeClr val="tx1"/>
                </a:solidFill>
              </a:rPr>
              <a:t>Good Thesis or Project</a:t>
            </a:r>
            <a:r>
              <a:rPr lang="en-US" sz="3600" dirty="0" smtClean="0"/>
              <a:t/>
            </a:r>
            <a:br>
              <a:rPr lang="en-US" sz="3600" dirty="0" smtClean="0"/>
            </a:br>
            <a:endParaRPr lang="en-US" sz="4000" dirty="0"/>
          </a:p>
        </p:txBody>
      </p:sp>
      <p:pic>
        <p:nvPicPr>
          <p:cNvPr id="358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5" name="Content Placeholder 4"/>
          <p:cNvSpPr>
            <a:spLocks noGrp="1"/>
          </p:cNvSpPr>
          <p:nvPr>
            <p:ph idx="1"/>
          </p:nvPr>
        </p:nvSpPr>
        <p:spPr/>
        <p:txBody>
          <a:bodyPr/>
          <a:lstStyle/>
          <a:p>
            <a:r>
              <a:rPr lang="en-US" dirty="0" smtClean="0"/>
              <a:t>Develop a thesis statement or problem definition.</a:t>
            </a:r>
          </a:p>
          <a:p>
            <a:r>
              <a:rPr lang="en-US" dirty="0" smtClean="0"/>
              <a:t>The project should attempt to find out why something works the way it does or perhaps why not. For example,</a:t>
            </a:r>
          </a:p>
          <a:p>
            <a:pPr lvl="1"/>
            <a:r>
              <a:rPr lang="en-US" dirty="0" smtClean="0"/>
              <a:t>What are the motivating factors in Cub Scout advancement?</a:t>
            </a:r>
          </a:p>
          <a:p>
            <a:pPr lvl="1"/>
            <a:r>
              <a:rPr lang="en-US" dirty="0" smtClean="0"/>
              <a:t>Why don’t some boys graduate from Cub Scouting into Boy Scouting? (Factors or reasons.) It must include a way to improve current procedures.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7086600" cy="1143000"/>
          </a:xfrm>
        </p:spPr>
        <p:txBody>
          <a:bodyPr>
            <a:normAutofit fontScale="90000"/>
          </a:bodyPr>
          <a:lstStyle/>
          <a:p>
            <a:pPr algn="ctr"/>
            <a:r>
              <a:rPr lang="en-US" sz="4000" dirty="0" smtClean="0"/>
              <a:t/>
            </a:r>
            <a:br>
              <a:rPr lang="en-US" sz="4000" dirty="0" smtClean="0"/>
            </a:br>
            <a:r>
              <a:rPr lang="en-US" sz="3200" dirty="0" smtClean="0">
                <a:solidFill>
                  <a:schemeClr val="tx1"/>
                </a:solidFill>
              </a:rPr>
              <a:t>Observations, surveys, and interviews.</a:t>
            </a:r>
            <a:r>
              <a:rPr lang="en-US" sz="3200" dirty="0" smtClean="0"/>
              <a:t> </a:t>
            </a:r>
            <a:r>
              <a:rPr lang="en-US" sz="3200" dirty="0" smtClean="0">
                <a:solidFill>
                  <a:schemeClr val="tx1"/>
                </a:solidFill>
              </a:rPr>
              <a:t>Examples:</a:t>
            </a:r>
            <a:r>
              <a:rPr lang="en-US" sz="3600" dirty="0" smtClean="0"/>
              <a:t/>
            </a:r>
            <a:br>
              <a:rPr lang="en-US" sz="3600" dirty="0" smtClean="0"/>
            </a:br>
            <a:endParaRPr lang="en-US" sz="4000" dirty="0"/>
          </a:p>
        </p:txBody>
      </p:sp>
      <p:pic>
        <p:nvPicPr>
          <p:cNvPr id="358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5" name="Content Placeholder 4"/>
          <p:cNvSpPr>
            <a:spLocks noGrp="1"/>
          </p:cNvSpPr>
          <p:nvPr>
            <p:ph idx="1"/>
          </p:nvPr>
        </p:nvSpPr>
        <p:spPr>
          <a:xfrm>
            <a:off x="457200" y="1371600"/>
            <a:ext cx="8229600" cy="4525962"/>
          </a:xfrm>
        </p:spPr>
        <p:txBody>
          <a:bodyPr/>
          <a:lstStyle/>
          <a:p>
            <a:pPr lvl="0"/>
            <a:r>
              <a:rPr lang="en-US" dirty="0" smtClean="0"/>
              <a:t>Watching den, pack, team, troop, or crew meetings over several weeks to spot leadership skills used or not used.</a:t>
            </a:r>
          </a:p>
          <a:p>
            <a:pPr lvl="0"/>
            <a:r>
              <a:rPr lang="en-US" dirty="0" smtClean="0"/>
              <a:t>Interviewing youth members, parents, leaders, etc., on their feelings, attitudes, etc.</a:t>
            </a:r>
          </a:p>
          <a:p>
            <a:pPr lvl="0"/>
            <a:r>
              <a:rPr lang="en-US" dirty="0" smtClean="0"/>
              <a:t>Surveying—a sample of new leaders and/or experienced leaders, etc.</a:t>
            </a:r>
          </a:p>
          <a:p>
            <a:pPr lvl="0"/>
            <a:r>
              <a:rPr lang="en-US" dirty="0" smtClean="0"/>
              <a:t>Field testing. The project may test some new technique or idea so that conclusions as to its value can be drawn.</a:t>
            </a: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Assessment</a:t>
            </a:r>
            <a:endParaRPr lang="en-US" dirty="0"/>
          </a:p>
        </p:txBody>
      </p:sp>
      <p:sp>
        <p:nvSpPr>
          <p:cNvPr id="37891" name="Content Placeholder 4"/>
          <p:cNvSpPr>
            <a:spLocks noGrp="1"/>
          </p:cNvSpPr>
          <p:nvPr>
            <p:ph sz="quarter" idx="2"/>
          </p:nvPr>
        </p:nvSpPr>
        <p:spPr>
          <a:xfrm>
            <a:off x="457200" y="1444625"/>
            <a:ext cx="5181600" cy="3941763"/>
          </a:xfrm>
          <a:ln>
            <a:prstDash val="solid"/>
          </a:ln>
        </p:spPr>
        <p:txBody>
          <a:bodyPr/>
          <a:lstStyle/>
          <a:p>
            <a:pPr eaLnBrk="1" hangingPunct="1"/>
            <a:r>
              <a:rPr lang="en-US" b="1" u="sng" dirty="0" smtClean="0"/>
              <a:t>Knowledge</a:t>
            </a:r>
          </a:p>
          <a:p>
            <a:pPr lvl="1" eaLnBrk="1" hangingPunct="1"/>
            <a:endParaRPr lang="en-US" dirty="0" smtClean="0"/>
          </a:p>
          <a:p>
            <a:pPr lvl="1" eaLnBrk="1" hangingPunct="1"/>
            <a:r>
              <a:rPr lang="en-US" dirty="0" smtClean="0"/>
              <a:t>Unit, District, Council Operations</a:t>
            </a:r>
          </a:p>
          <a:p>
            <a:pPr lvl="1" eaLnBrk="1" hangingPunct="1"/>
            <a:r>
              <a:rPr lang="en-US" dirty="0" smtClean="0"/>
              <a:t>Program elements: </a:t>
            </a:r>
          </a:p>
          <a:p>
            <a:pPr lvl="1" eaLnBrk="1" hangingPunct="1">
              <a:buFont typeface="Verdana" pitchFamily="34" charset="0"/>
              <a:buNone/>
            </a:pPr>
            <a:r>
              <a:rPr lang="en-US" dirty="0" smtClean="0"/>
              <a:t>	Cub Scouts, Boy Scouts, Venturing</a:t>
            </a:r>
          </a:p>
          <a:p>
            <a:pPr lvl="2" eaLnBrk="1" hangingPunct="1"/>
            <a:r>
              <a:rPr lang="en-US" dirty="0" smtClean="0"/>
              <a:t>Advancement</a:t>
            </a:r>
          </a:p>
          <a:p>
            <a:pPr lvl="2" eaLnBrk="1" hangingPunct="1"/>
            <a:r>
              <a:rPr lang="en-US" dirty="0" smtClean="0"/>
              <a:t>Program Resources</a:t>
            </a:r>
          </a:p>
          <a:p>
            <a:pPr lvl="2" eaLnBrk="1" hangingPunct="1"/>
            <a:r>
              <a:rPr lang="en-US" dirty="0" smtClean="0"/>
              <a:t>Training requirements</a:t>
            </a:r>
          </a:p>
          <a:p>
            <a:pPr lvl="1" eaLnBrk="1" hangingPunct="1"/>
            <a:r>
              <a:rPr lang="en-US" dirty="0" smtClean="0"/>
              <a:t>BSA Policies</a:t>
            </a:r>
          </a:p>
          <a:p>
            <a:pPr lvl="1" eaLnBrk="1" hangingPunct="1"/>
            <a:r>
              <a:rPr lang="en-US" dirty="0" smtClean="0"/>
              <a:t>Commissioner Service Plan</a:t>
            </a:r>
          </a:p>
          <a:p>
            <a:pPr lvl="1" eaLnBrk="1" hangingPunct="1">
              <a:buFontTx/>
              <a:buNone/>
            </a:pPr>
            <a:endParaRPr lang="en-US" dirty="0" smtClean="0"/>
          </a:p>
          <a:p>
            <a:pPr eaLnBrk="1" hangingPunct="1"/>
            <a:endParaRPr lang="en-US" dirty="0" smtClean="0"/>
          </a:p>
        </p:txBody>
      </p:sp>
      <p:sp>
        <p:nvSpPr>
          <p:cNvPr id="37892" name="Content Placeholder 5"/>
          <p:cNvSpPr>
            <a:spLocks noGrp="1"/>
          </p:cNvSpPr>
          <p:nvPr>
            <p:ph sz="quarter" idx="4"/>
          </p:nvPr>
        </p:nvSpPr>
        <p:spPr>
          <a:xfrm>
            <a:off x="5486400" y="1447800"/>
            <a:ext cx="3048000" cy="3941763"/>
          </a:xfrm>
          <a:ln>
            <a:prstDash val="solid"/>
          </a:ln>
        </p:spPr>
        <p:txBody>
          <a:bodyPr/>
          <a:lstStyle/>
          <a:p>
            <a:pPr eaLnBrk="1" hangingPunct="1">
              <a:spcBef>
                <a:spcPct val="0"/>
              </a:spcBef>
            </a:pPr>
            <a:r>
              <a:rPr lang="en-US" b="1" u="sng" smtClean="0"/>
              <a:t>Skills</a:t>
            </a:r>
          </a:p>
          <a:p>
            <a:pPr lvl="1" eaLnBrk="1" hangingPunct="1"/>
            <a:endParaRPr lang="en-US" smtClean="0"/>
          </a:p>
          <a:p>
            <a:pPr lvl="1" eaLnBrk="1" hangingPunct="1"/>
            <a:r>
              <a:rPr lang="en-US" smtClean="0"/>
              <a:t>Listening</a:t>
            </a:r>
          </a:p>
          <a:p>
            <a:pPr lvl="1" eaLnBrk="1" hangingPunct="1"/>
            <a:r>
              <a:rPr lang="en-US" smtClean="0"/>
              <a:t>Coaching</a:t>
            </a:r>
          </a:p>
          <a:p>
            <a:pPr lvl="1" eaLnBrk="1" hangingPunct="1"/>
            <a:r>
              <a:rPr lang="en-US" smtClean="0"/>
              <a:t>Mentoring</a:t>
            </a:r>
          </a:p>
          <a:p>
            <a:pPr lvl="1" eaLnBrk="1" hangingPunct="1"/>
            <a:r>
              <a:rPr lang="en-US" smtClean="0"/>
              <a:t>Teaching</a:t>
            </a:r>
          </a:p>
          <a:p>
            <a:pPr lvl="1" eaLnBrk="1" hangingPunct="1"/>
            <a:r>
              <a:rPr lang="en-US" smtClean="0"/>
              <a:t>Communicating</a:t>
            </a:r>
          </a:p>
          <a:p>
            <a:pPr eaLnBrk="1" hangingPunct="1">
              <a:spcBef>
                <a:spcPct val="0"/>
              </a:spcBef>
            </a:pPr>
            <a:endParaRPr lang="en-US" smtClean="0"/>
          </a:p>
        </p:txBody>
      </p:sp>
      <p:pic>
        <p:nvPicPr>
          <p:cNvPr id="37893" name="Picture 6"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a:t>Self Evaluation Questions </a:t>
            </a:r>
            <a:r>
              <a:rPr lang="en-US" sz="4000" dirty="0" smtClean="0"/>
              <a:t/>
            </a:r>
            <a:br>
              <a:rPr lang="en-US" sz="4000" dirty="0" smtClean="0"/>
            </a:br>
            <a:r>
              <a:rPr lang="en-US" sz="4000" dirty="0" smtClean="0"/>
              <a:t>for </a:t>
            </a:r>
            <a:r>
              <a:rPr lang="en-US" sz="4000" dirty="0"/>
              <a:t>District Commissioners</a:t>
            </a:r>
          </a:p>
        </p:txBody>
      </p:sp>
      <p:sp>
        <p:nvSpPr>
          <p:cNvPr id="43011" name="Rectangle 3"/>
          <p:cNvSpPr>
            <a:spLocks noGrp="1" noChangeArrowheads="1"/>
          </p:cNvSpPr>
          <p:nvPr>
            <p:ph type="body" idx="1"/>
          </p:nvPr>
        </p:nvSpPr>
        <p:spPr>
          <a:xfrm>
            <a:off x="457200" y="1600200"/>
            <a:ext cx="8229600" cy="4419600"/>
          </a:xfrm>
        </p:spPr>
        <p:txBody>
          <a:bodyPr/>
          <a:lstStyle/>
          <a:p>
            <a:pPr eaLnBrk="1" hangingPunct="1">
              <a:lnSpc>
                <a:spcPct val="90000"/>
              </a:lnSpc>
            </a:pPr>
            <a:r>
              <a:rPr lang="en-US" smtClean="0"/>
              <a:t>Recruitment</a:t>
            </a:r>
          </a:p>
          <a:p>
            <a:pPr eaLnBrk="1" hangingPunct="1">
              <a:lnSpc>
                <a:spcPct val="90000"/>
              </a:lnSpc>
            </a:pPr>
            <a:r>
              <a:rPr lang="en-US" smtClean="0"/>
              <a:t>Centennial Quality Units</a:t>
            </a:r>
          </a:p>
          <a:p>
            <a:pPr eaLnBrk="1" hangingPunct="1">
              <a:lnSpc>
                <a:spcPct val="90000"/>
              </a:lnSpc>
            </a:pPr>
            <a:r>
              <a:rPr lang="en-US" smtClean="0"/>
              <a:t>Rechartering</a:t>
            </a:r>
          </a:p>
          <a:p>
            <a:pPr eaLnBrk="1" hangingPunct="1">
              <a:lnSpc>
                <a:spcPct val="90000"/>
              </a:lnSpc>
            </a:pPr>
            <a:r>
              <a:rPr lang="en-US" smtClean="0"/>
              <a:t>Training</a:t>
            </a:r>
          </a:p>
          <a:p>
            <a:pPr eaLnBrk="1" hangingPunct="1">
              <a:lnSpc>
                <a:spcPct val="90000"/>
              </a:lnSpc>
            </a:pPr>
            <a:r>
              <a:rPr lang="en-US" smtClean="0"/>
              <a:t>Roundtables</a:t>
            </a:r>
          </a:p>
          <a:p>
            <a:pPr eaLnBrk="1" hangingPunct="1">
              <a:lnSpc>
                <a:spcPct val="90000"/>
              </a:lnSpc>
            </a:pPr>
            <a:r>
              <a:rPr lang="en-US" smtClean="0"/>
              <a:t>Motivation</a:t>
            </a:r>
          </a:p>
          <a:p>
            <a:pPr eaLnBrk="1" hangingPunct="1">
              <a:lnSpc>
                <a:spcPct val="90000"/>
              </a:lnSpc>
            </a:pPr>
            <a:r>
              <a:rPr lang="en-US" smtClean="0"/>
              <a:t>Responsiveness to Unit Needs</a:t>
            </a:r>
          </a:p>
          <a:p>
            <a:pPr eaLnBrk="1" hangingPunct="1">
              <a:buFont typeface="Wingdings 3" pitchFamily="18" charset="2"/>
              <a:buNone/>
            </a:pPr>
            <a:endParaRPr lang="en-US" sz="1800" smtClean="0"/>
          </a:p>
          <a:p>
            <a:pPr eaLnBrk="1" hangingPunct="1">
              <a:buFont typeface="Wingdings 3" pitchFamily="18" charset="2"/>
              <a:buNone/>
            </a:pPr>
            <a:r>
              <a:rPr lang="en-US" sz="1800" smtClean="0"/>
              <a:t>Reference: Chapter 13 of the </a:t>
            </a:r>
            <a:r>
              <a:rPr lang="en-US" sz="1800" i="1" smtClean="0"/>
              <a:t>Administration </a:t>
            </a:r>
          </a:p>
          <a:p>
            <a:pPr eaLnBrk="1" hangingPunct="1">
              <a:buFont typeface="Wingdings 3" pitchFamily="18" charset="2"/>
              <a:buNone/>
            </a:pPr>
            <a:r>
              <a:rPr lang="en-US" sz="1800" i="1" smtClean="0"/>
              <a:t>of Commissioner Service </a:t>
            </a:r>
            <a:r>
              <a:rPr lang="en-US" sz="1800" smtClean="0"/>
              <a:t>Manual, pages 25-26</a:t>
            </a:r>
          </a:p>
          <a:p>
            <a:pPr eaLnBrk="1" hangingPunct="1">
              <a:lnSpc>
                <a:spcPct val="90000"/>
              </a:lnSpc>
            </a:pPr>
            <a:endParaRPr lang="en-US" smtClean="0"/>
          </a:p>
        </p:txBody>
      </p:sp>
      <p:pic>
        <p:nvPicPr>
          <p:cNvPr id="43012"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43013" name="Picture 6" descr="C:\Users\tim\Boy Scouts\Middle Tennessee Council\Commish Clipart\b-dic.jpg"/>
          <p:cNvPicPr>
            <a:picLocks noChangeAspect="1" noChangeArrowheads="1"/>
          </p:cNvPicPr>
          <p:nvPr/>
        </p:nvPicPr>
        <p:blipFill>
          <a:blip r:embed="rId4" cstate="print"/>
          <a:srcRect/>
          <a:stretch>
            <a:fillRect/>
          </a:stretch>
        </p:blipFill>
        <p:spPr bwMode="auto">
          <a:xfrm>
            <a:off x="6400800" y="4343400"/>
            <a:ext cx="18288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Unit Commissioner </a:t>
            </a:r>
            <a:r>
              <a:rPr lang="en-US" dirty="0" smtClean="0"/>
              <a:t/>
            </a:r>
            <a:br>
              <a:rPr lang="en-US" dirty="0" smtClean="0"/>
            </a:br>
            <a:r>
              <a:rPr lang="en-US" dirty="0" smtClean="0"/>
              <a:t>Evaluation</a:t>
            </a:r>
            <a:endParaRPr lang="en-US" dirty="0"/>
          </a:p>
        </p:txBody>
      </p:sp>
      <p:sp>
        <p:nvSpPr>
          <p:cNvPr id="44035" name="Rectangle 3"/>
          <p:cNvSpPr>
            <a:spLocks noGrp="1" noChangeArrowheads="1"/>
          </p:cNvSpPr>
          <p:nvPr>
            <p:ph type="body" idx="1"/>
          </p:nvPr>
        </p:nvSpPr>
        <p:spPr/>
        <p:txBody>
          <a:bodyPr/>
          <a:lstStyle/>
          <a:p>
            <a:pPr eaLnBrk="1" hangingPunct="1"/>
            <a:r>
              <a:rPr lang="en-US" smtClean="0"/>
              <a:t>ADCs and Unit Commissioners ask these questions about their units</a:t>
            </a:r>
          </a:p>
          <a:p>
            <a:pPr lvl="1" eaLnBrk="1" hangingPunct="1"/>
            <a:r>
              <a:rPr lang="en-US" smtClean="0"/>
              <a:t>Leadership</a:t>
            </a:r>
          </a:p>
          <a:p>
            <a:pPr lvl="1" eaLnBrk="1" hangingPunct="1"/>
            <a:r>
              <a:rPr lang="en-US" smtClean="0"/>
              <a:t>Youth</a:t>
            </a:r>
          </a:p>
          <a:p>
            <a:pPr lvl="1" eaLnBrk="1" hangingPunct="1"/>
            <a:r>
              <a:rPr lang="en-US" smtClean="0"/>
              <a:t>Chartered Organization</a:t>
            </a:r>
          </a:p>
          <a:p>
            <a:pPr lvl="1" eaLnBrk="1" hangingPunct="1"/>
            <a:r>
              <a:rPr lang="en-US" smtClean="0"/>
              <a:t>Membership</a:t>
            </a:r>
          </a:p>
          <a:p>
            <a:pPr lvl="1" eaLnBrk="1" hangingPunct="1"/>
            <a:r>
              <a:rPr lang="en-US" smtClean="0"/>
              <a:t>Centennial Quality Unit</a:t>
            </a:r>
          </a:p>
          <a:p>
            <a:pPr lvl="1" eaLnBrk="1" hangingPunct="1"/>
            <a:r>
              <a:rPr lang="en-US" smtClean="0"/>
              <a:t>Recharter</a:t>
            </a:r>
          </a:p>
          <a:p>
            <a:pPr eaLnBrk="1" hangingPunct="1">
              <a:buFont typeface="Wingdings 3" pitchFamily="18" charset="2"/>
              <a:buNone/>
            </a:pPr>
            <a:endParaRPr lang="en-US" sz="1800" smtClean="0"/>
          </a:p>
          <a:p>
            <a:pPr eaLnBrk="1" hangingPunct="1">
              <a:buFont typeface="Wingdings 3" pitchFamily="18" charset="2"/>
              <a:buNone/>
            </a:pPr>
            <a:r>
              <a:rPr lang="en-US" sz="1800" smtClean="0"/>
              <a:t>Reference: Chapter 13 of the </a:t>
            </a:r>
            <a:r>
              <a:rPr lang="en-US" sz="1800" i="1" smtClean="0"/>
              <a:t>Administration </a:t>
            </a:r>
          </a:p>
          <a:p>
            <a:pPr eaLnBrk="1" hangingPunct="1">
              <a:buFont typeface="Wingdings 3" pitchFamily="18" charset="2"/>
              <a:buNone/>
            </a:pPr>
            <a:r>
              <a:rPr lang="en-US" sz="1800" i="1" smtClean="0"/>
              <a:t>of Commissioner Service </a:t>
            </a:r>
            <a:r>
              <a:rPr lang="en-US" sz="1800" smtClean="0"/>
              <a:t>Manual, pages 25-26</a:t>
            </a:r>
          </a:p>
          <a:p>
            <a:pPr lvl="1" eaLnBrk="1" hangingPunct="1"/>
            <a:endParaRPr lang="en-US" smtClean="0"/>
          </a:p>
        </p:txBody>
      </p:sp>
      <p:pic>
        <p:nvPicPr>
          <p:cNvPr id="4403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44037" name="Picture 6" descr="C:\Users\tim\Boy Scouts\Middle Tennessee Council\Commish Clipart\unitcommiss75-89.bmp"/>
          <p:cNvPicPr>
            <a:picLocks noChangeAspect="1" noChangeArrowheads="1"/>
          </p:cNvPicPr>
          <p:nvPr/>
        </p:nvPicPr>
        <p:blipFill>
          <a:blip r:embed="rId4" cstate="print"/>
          <a:srcRect/>
          <a:stretch>
            <a:fillRect/>
          </a:stretch>
        </p:blipFill>
        <p:spPr bwMode="auto">
          <a:xfrm>
            <a:off x="6400800" y="4343400"/>
            <a:ext cx="1793875"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a:xfrm>
            <a:off x="457200" y="1524000"/>
            <a:ext cx="8229600" cy="4483100"/>
          </a:xfrm>
        </p:spPr>
        <p:txBody>
          <a:bodyPr/>
          <a:lstStyle/>
          <a:p>
            <a:r>
              <a:rPr lang="en-US" dirty="0" smtClean="0"/>
              <a:t>The doctor of commissioner science degree requires; the</a:t>
            </a:r>
          </a:p>
          <a:p>
            <a:r>
              <a:rPr lang="en-US" dirty="0" smtClean="0"/>
              <a:t>satisfactory development of a thesis, or project; on any</a:t>
            </a:r>
          </a:p>
          <a:p>
            <a:r>
              <a:rPr lang="en-US" dirty="0" smtClean="0"/>
              <a:t>topic of value to Scouting, in the local council; and which</a:t>
            </a:r>
          </a:p>
          <a:p>
            <a:r>
              <a:rPr lang="en-US" dirty="0" smtClean="0"/>
              <a:t>must be suitable for publication.</a:t>
            </a:r>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Introduction</a:t>
            </a:r>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a:t>Unit Commissioner </a:t>
            </a:r>
            <a:r>
              <a:rPr lang="en-US" dirty="0" smtClean="0"/>
              <a:t/>
            </a:r>
            <a:br>
              <a:rPr lang="en-US" dirty="0" smtClean="0"/>
            </a:br>
            <a:r>
              <a:rPr lang="en-US" dirty="0" smtClean="0"/>
              <a:t>Evaluation</a:t>
            </a:r>
            <a:endParaRPr lang="en-US" dirty="0"/>
          </a:p>
        </p:txBody>
      </p:sp>
      <p:sp>
        <p:nvSpPr>
          <p:cNvPr id="44035" name="Rectangle 3"/>
          <p:cNvSpPr>
            <a:spLocks noGrp="1" noChangeArrowheads="1"/>
          </p:cNvSpPr>
          <p:nvPr>
            <p:ph type="body" idx="1"/>
          </p:nvPr>
        </p:nvSpPr>
        <p:spPr/>
        <p:txBody>
          <a:bodyPr/>
          <a:lstStyle/>
          <a:p>
            <a:pPr lvl="1" eaLnBrk="1" hangingPunct="1">
              <a:spcBef>
                <a:spcPct val="0"/>
              </a:spcBef>
            </a:pPr>
            <a:r>
              <a:rPr lang="en-US" dirty="0" smtClean="0"/>
              <a:t>Do my units have effective leaders?</a:t>
            </a:r>
          </a:p>
          <a:p>
            <a:pPr lvl="1" eaLnBrk="1" hangingPunct="1">
              <a:spcBef>
                <a:spcPct val="0"/>
              </a:spcBef>
            </a:pPr>
            <a:r>
              <a:rPr lang="en-US" dirty="0" smtClean="0"/>
              <a:t>Do my units have active committees?</a:t>
            </a:r>
          </a:p>
          <a:p>
            <a:pPr lvl="1" eaLnBrk="1" hangingPunct="1">
              <a:spcBef>
                <a:spcPct val="0"/>
              </a:spcBef>
            </a:pPr>
            <a:r>
              <a:rPr lang="en-US" dirty="0" smtClean="0"/>
              <a:t>Do my units have youth enthusiastically involved in a good unit program?</a:t>
            </a:r>
          </a:p>
          <a:p>
            <a:pPr lvl="1" eaLnBrk="1" hangingPunct="1">
              <a:spcBef>
                <a:spcPct val="0"/>
              </a:spcBef>
            </a:pPr>
            <a:r>
              <a:rPr lang="en-US" dirty="0" smtClean="0"/>
              <a:t>Do my chartered organizations feel a sense of ownership for their units?</a:t>
            </a:r>
          </a:p>
          <a:p>
            <a:pPr lvl="1" eaLnBrk="1" hangingPunct="1">
              <a:spcBef>
                <a:spcPct val="0"/>
              </a:spcBef>
            </a:pPr>
            <a:r>
              <a:rPr lang="en-US" dirty="0" smtClean="0"/>
              <a:t>Do units show membership increases?</a:t>
            </a:r>
          </a:p>
          <a:p>
            <a:pPr lvl="1" eaLnBrk="1" hangingPunct="1">
              <a:spcBef>
                <a:spcPct val="0"/>
              </a:spcBef>
            </a:pPr>
            <a:r>
              <a:rPr lang="en-US" dirty="0" smtClean="0"/>
              <a:t>Have my units met Centennial Quality Unit Award requirements?</a:t>
            </a:r>
          </a:p>
          <a:p>
            <a:pPr lvl="1" eaLnBrk="1" hangingPunct="1">
              <a:spcBef>
                <a:spcPct val="0"/>
              </a:spcBef>
            </a:pPr>
            <a:r>
              <a:rPr lang="en-US" dirty="0" smtClean="0"/>
              <a:t>Are my units reasonably active in district events?</a:t>
            </a:r>
          </a:p>
          <a:p>
            <a:pPr lvl="1" eaLnBrk="1" hangingPunct="1">
              <a:spcBef>
                <a:spcPct val="0"/>
              </a:spcBef>
            </a:pPr>
            <a:r>
              <a:rPr lang="en-US" dirty="0" smtClean="0"/>
              <a:t>Do all units reregister on time?</a:t>
            </a:r>
          </a:p>
          <a:p>
            <a:pPr lvl="1" eaLnBrk="1" hangingPunct="1">
              <a:spcBef>
                <a:spcPct val="0"/>
              </a:spcBef>
            </a:pPr>
            <a:r>
              <a:rPr lang="en-US" dirty="0" smtClean="0"/>
              <a:t>Are my unit leaders happy to see me?</a:t>
            </a:r>
          </a:p>
          <a:p>
            <a:pPr eaLnBrk="1" hangingPunct="1">
              <a:buFont typeface="Wingdings 3" pitchFamily="18" charset="2"/>
              <a:buNone/>
            </a:pPr>
            <a:endParaRPr lang="en-US" sz="1800" dirty="0" smtClean="0"/>
          </a:p>
          <a:p>
            <a:pPr lvl="1" eaLnBrk="1" hangingPunct="1"/>
            <a:endParaRPr lang="en-US" dirty="0" smtClean="0"/>
          </a:p>
        </p:txBody>
      </p:sp>
      <p:pic>
        <p:nvPicPr>
          <p:cNvPr id="4403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pic>
        <p:nvPicPr>
          <p:cNvPr id="44037" name="Picture 6" descr="C:\Users\tim\Boy Scouts\Middle Tennessee Council\Commish Clipart\unitcommiss75-89.bmp"/>
          <p:cNvPicPr>
            <a:picLocks noChangeAspect="1" noChangeArrowheads="1"/>
          </p:cNvPicPr>
          <p:nvPr/>
        </p:nvPicPr>
        <p:blipFill>
          <a:blip r:embed="rId4" cstate="print"/>
          <a:srcRect/>
          <a:stretch>
            <a:fillRect/>
          </a:stretch>
        </p:blipFill>
        <p:spPr bwMode="auto">
          <a:xfrm>
            <a:off x="6934200" y="4572000"/>
            <a:ext cx="1793875"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en-US" dirty="0" smtClean="0"/>
              <a:t>Summary and Review</a:t>
            </a:r>
            <a:r>
              <a:rPr lang="en-US" dirty="0"/>
              <a:t>	</a:t>
            </a:r>
          </a:p>
        </p:txBody>
      </p:sp>
      <p:pic>
        <p:nvPicPr>
          <p:cNvPr id="48132"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5" name="Content Placeholder 4"/>
          <p:cNvSpPr>
            <a:spLocks noGrp="1"/>
          </p:cNvSpPr>
          <p:nvPr>
            <p:ph idx="1"/>
          </p:nvPr>
        </p:nvSpPr>
        <p:spPr/>
        <p:txBody>
          <a:bodyPr/>
          <a:lstStyle/>
          <a:p>
            <a:r>
              <a:rPr lang="en-US" dirty="0" smtClean="0"/>
              <a:t>Review existing literature in the field. This would, of course, include literature published by the BSA. </a:t>
            </a:r>
          </a:p>
          <a:p>
            <a:r>
              <a:rPr lang="en-US" dirty="0" smtClean="0"/>
              <a:t>It might include publications by others in the fields of education, management, volunteerism, motivation, etc. Do not limit yourself to BSA literature alone.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en-US" dirty="0" smtClean="0"/>
              <a:t>Summary and Review</a:t>
            </a:r>
            <a:r>
              <a:rPr lang="en-US" dirty="0"/>
              <a:t>	</a:t>
            </a:r>
          </a:p>
        </p:txBody>
      </p:sp>
      <p:pic>
        <p:nvPicPr>
          <p:cNvPr id="4915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5" name="Content Placeholder 4"/>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3400" y="1981200"/>
          <a:ext cx="8153401" cy="3048000"/>
        </p:xfrm>
        <a:graphic>
          <a:graphicData uri="http://schemas.openxmlformats.org/drawingml/2006/table">
            <a:tbl>
              <a:tblPr/>
              <a:tblGrid>
                <a:gridCol w="951957"/>
                <a:gridCol w="1259587"/>
                <a:gridCol w="1162696"/>
                <a:gridCol w="1211140"/>
                <a:gridCol w="1211140"/>
                <a:gridCol w="1211140"/>
                <a:gridCol w="1145741"/>
              </a:tblGrid>
              <a:tr h="914400">
                <a:tc>
                  <a:txBody>
                    <a:bodyPr/>
                    <a:lstStyle/>
                    <a:p>
                      <a:pPr marL="0" marR="0">
                        <a:spcBef>
                          <a:spcPts val="0"/>
                        </a:spcBef>
                        <a:spcAft>
                          <a:spcPts val="0"/>
                        </a:spcAft>
                      </a:pPr>
                      <a:endParaRPr lang="en-US" sz="110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Traditional </a:t>
                      </a:r>
                      <a:r>
                        <a:rPr lang="en-US" sz="1050" b="1" baseline="0" dirty="0">
                          <a:latin typeface="+mn-lt"/>
                          <a:ea typeface="Calibri"/>
                          <a:cs typeface="Times New Roman"/>
                        </a:rPr>
                        <a:t>Units</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Unit </a:t>
                      </a:r>
                      <a:r>
                        <a:rPr lang="en-US" sz="1050" b="1" baseline="0" dirty="0">
                          <a:latin typeface="+mn-lt"/>
                          <a:ea typeface="Calibri"/>
                          <a:cs typeface="Times New Roman"/>
                        </a:rPr>
                        <a:t>Commissioners </a:t>
                      </a:r>
                      <a:r>
                        <a:rPr lang="en-US" sz="1050" b="1" baseline="0" dirty="0" smtClean="0">
                          <a:latin typeface="+mn-lt"/>
                          <a:ea typeface="Calibri"/>
                          <a:cs typeface="Times New Roman"/>
                        </a:rPr>
                        <a:t>Needed</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Unit </a:t>
                      </a:r>
                      <a:r>
                        <a:rPr lang="en-US" sz="1050" b="1" baseline="0" dirty="0">
                          <a:latin typeface="+mn-lt"/>
                          <a:ea typeface="Calibri"/>
                          <a:cs typeface="Times New Roman"/>
                        </a:rPr>
                        <a:t>Commissioners Registered</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Need </a:t>
                      </a:r>
                      <a:r>
                        <a:rPr lang="en-US" sz="1050" b="1" baseline="0" dirty="0">
                          <a:latin typeface="+mn-lt"/>
                          <a:ea typeface="Calibri"/>
                          <a:cs typeface="Times New Roman"/>
                        </a:rPr>
                        <a:t>to Recruit</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 </a:t>
                      </a:r>
                      <a:r>
                        <a:rPr lang="en-US" sz="1050" b="1" baseline="0" dirty="0">
                          <a:latin typeface="+mn-lt"/>
                          <a:ea typeface="Calibri"/>
                          <a:cs typeface="Times New Roman"/>
                        </a:rPr>
                        <a:t>of Need Filled</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endParaRPr lang="en-US" sz="1050" b="1" baseline="0" dirty="0" smtClean="0">
                        <a:latin typeface="+mn-lt"/>
                        <a:ea typeface="Calibri"/>
                        <a:cs typeface="Times New Roman"/>
                      </a:endParaRPr>
                    </a:p>
                    <a:p>
                      <a:pPr marL="0" marR="0" algn="ctr">
                        <a:spcBef>
                          <a:spcPts val="0"/>
                        </a:spcBef>
                        <a:spcAft>
                          <a:spcPts val="0"/>
                        </a:spcAft>
                      </a:pPr>
                      <a:r>
                        <a:rPr lang="en-US" sz="1050" b="1" baseline="0" dirty="0" smtClean="0">
                          <a:latin typeface="+mn-lt"/>
                          <a:ea typeface="Calibri"/>
                          <a:cs typeface="Times New Roman"/>
                        </a:rPr>
                        <a:t>Commissioner </a:t>
                      </a:r>
                      <a:r>
                        <a:rPr lang="en-US" sz="1050" b="1" baseline="0" dirty="0">
                          <a:latin typeface="+mn-lt"/>
                          <a:ea typeface="Calibri"/>
                          <a:cs typeface="Times New Roman"/>
                        </a:rPr>
                        <a:t>Ratio</a:t>
                      </a:r>
                      <a:endParaRPr lang="en-US" sz="1050" baseline="0" dirty="0">
                        <a:latin typeface="+mn-lt"/>
                        <a:ea typeface="Calibri"/>
                        <a:cs typeface="Times New Roman"/>
                      </a:endParaRPr>
                    </a:p>
                  </a:txBody>
                  <a:tcPr marL="44317" marR="443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1" baseline="0" dirty="0">
                          <a:latin typeface="+mn-lt"/>
                          <a:ea typeface="Calibri"/>
                          <a:cs typeface="Times New Roman"/>
                        </a:rPr>
                        <a:t>REGION</a:t>
                      </a:r>
                      <a:endParaRPr lang="en-US" sz="1100" baseline="0" dirty="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dirty="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dirty="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a:latin typeface="+mn-lt"/>
                          <a:ea typeface="Calibri"/>
                          <a:cs typeface="Times New Roman"/>
                        </a:rPr>
                        <a:t>Apr. 08	Apr. 09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aseline="0" dirty="0">
                          <a:latin typeface="+mn-lt"/>
                          <a:ea typeface="Calibri"/>
                          <a:cs typeface="Times New Roman"/>
                        </a:rPr>
                        <a:t>NE</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dirty="0">
                          <a:latin typeface="+mn-lt"/>
                          <a:ea typeface="Calibri"/>
                          <a:cs typeface="Times New Roman"/>
                        </a:rPr>
                        <a:t>17,989	17,321</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a:latin typeface="+mn-lt"/>
                          <a:ea typeface="Calibri"/>
                          <a:cs typeface="Times New Roman"/>
                        </a:rPr>
                        <a:t>6,000	 5,792</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3,720	 3,835</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a:latin typeface="+mn-lt"/>
                          <a:ea typeface="Calibri"/>
                          <a:cs typeface="Times New Roman"/>
                        </a:rPr>
                        <a:t>2,280	1,957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62% 	66.2%</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a:latin typeface="+mn-lt"/>
                          <a:ea typeface="Calibri"/>
                          <a:cs typeface="Times New Roman"/>
                        </a:rPr>
                        <a:t>4.8 	4.5</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aseline="0" dirty="0">
                          <a:latin typeface="+mn-lt"/>
                          <a:ea typeface="Calibri"/>
                          <a:cs typeface="Times New Roman"/>
                        </a:rPr>
                        <a:t>SO</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dirty="0">
                          <a:latin typeface="+mn-lt"/>
                          <a:ea typeface="Calibri"/>
                          <a:cs typeface="Times New Roman"/>
                        </a:rPr>
                        <a:t>27,573	27,205</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dirty="0">
                          <a:latin typeface="+mn-lt"/>
                          <a:ea typeface="Calibri"/>
                          <a:cs typeface="Times New Roman"/>
                        </a:rPr>
                        <a:t>9,189	9,067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4,772	5,707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4,417	3,360</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51.9%	62.9%</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a:latin typeface="+mn-lt"/>
                          <a:ea typeface="Calibri"/>
                          <a:cs typeface="Times New Roman"/>
                        </a:rPr>
                        <a:t>5.8	4.8</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aseline="0" dirty="0">
                          <a:latin typeface="+mn-lt"/>
                          <a:ea typeface="Calibri"/>
                          <a:cs typeface="Times New Roman"/>
                        </a:rPr>
                        <a:t>CE</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dirty="0">
                          <a:latin typeface="+mn-lt"/>
                          <a:ea typeface="Calibri"/>
                          <a:cs typeface="Times New Roman"/>
                        </a:rPr>
                        <a:t>25,001	24,517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a:latin typeface="+mn-lt"/>
                          <a:ea typeface="Calibri"/>
                          <a:cs typeface="Times New Roman"/>
                        </a:rPr>
                        <a:t>8,331	8,171</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5,036	5,580</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3,295	2,591</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60.4%	68.3%</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a:latin typeface="+mn-lt"/>
                          <a:ea typeface="Calibri"/>
                          <a:cs typeface="Times New Roman"/>
                        </a:rPr>
                        <a:t>5.0	4.4</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aseline="0">
                          <a:latin typeface="+mn-lt"/>
                          <a:ea typeface="Calibri"/>
                          <a:cs typeface="Times New Roman"/>
                        </a:rPr>
                        <a:t>WE</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dirty="0">
                          <a:latin typeface="+mn-lt"/>
                          <a:ea typeface="Calibri"/>
                          <a:cs typeface="Times New Roman"/>
                        </a:rPr>
                        <a:t>42,808	42,261</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dirty="0">
                          <a:latin typeface="+mn-lt"/>
                          <a:ea typeface="Calibri"/>
                          <a:cs typeface="Times New Roman"/>
                        </a:rPr>
                        <a:t>14,267	14,087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7,538	7,985</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6,729	6,102</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52.8%	56.7%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dirty="0">
                          <a:latin typeface="+mn-lt"/>
                          <a:ea typeface="Calibri"/>
                          <a:cs typeface="Times New Roman"/>
                        </a:rPr>
                        <a:t>5.7	5.3</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endParaRPr lang="en-US" sz="1100" baseline="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endParaRPr lang="en-US" sz="1100" baseline="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endParaRPr lang="en-US" sz="1100" baseline="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endParaRPr lang="en-US" sz="1100" baseline="0" dirty="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endParaRPr lang="en-US" sz="1100" baseline="0" dirty="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endParaRPr lang="en-US" sz="1100" baseline="0" dirty="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endParaRPr lang="en-US" sz="1100" baseline="0" dirty="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gn="ctr">
                        <a:spcBef>
                          <a:spcPts val="0"/>
                        </a:spcBef>
                        <a:spcAft>
                          <a:spcPts val="0"/>
                        </a:spcAft>
                      </a:pPr>
                      <a:r>
                        <a:rPr lang="en-US" sz="1100" b="1" baseline="0">
                          <a:latin typeface="+mn-lt"/>
                          <a:ea typeface="Calibri"/>
                          <a:cs typeface="Times New Roman"/>
                        </a:rPr>
                        <a:t>NATIONAL</a:t>
                      </a:r>
                      <a:endParaRPr lang="en-US" sz="1100" baseline="0">
                        <a:latin typeface="+mn-lt"/>
                        <a:ea typeface="Calibri"/>
                        <a:cs typeface="Times New Roman"/>
                      </a:endParaRP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348740" algn="r"/>
                        </a:tabLst>
                      </a:pPr>
                      <a:r>
                        <a:rPr lang="en-US" sz="1100" baseline="0">
                          <a:latin typeface="+mn-lt"/>
                          <a:ea typeface="Calibri"/>
                          <a:cs typeface="Times New Roman"/>
                        </a:rPr>
                        <a:t>113,371	111,354</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34440" algn="r"/>
                        </a:tabLst>
                      </a:pPr>
                      <a:r>
                        <a:rPr lang="en-US" sz="1100" baseline="0">
                          <a:latin typeface="+mn-lt"/>
                          <a:ea typeface="Calibri"/>
                          <a:cs typeface="Times New Roman"/>
                        </a:rPr>
                        <a:t>37,787	37,117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a:latin typeface="+mn-lt"/>
                          <a:ea typeface="Calibri"/>
                          <a:cs typeface="Times New Roman"/>
                        </a:rPr>
                        <a:t>21,066	23,107</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a:latin typeface="+mn-lt"/>
                          <a:ea typeface="Calibri"/>
                          <a:cs typeface="Times New Roman"/>
                        </a:rPr>
                        <a:t>16,721	14,010</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291590" algn="r"/>
                        </a:tabLst>
                      </a:pPr>
                      <a:r>
                        <a:rPr lang="en-US" sz="1100" baseline="0" dirty="0">
                          <a:latin typeface="+mn-lt"/>
                          <a:ea typeface="Calibri"/>
                          <a:cs typeface="Times New Roman"/>
                        </a:rPr>
                        <a:t>55.7%	62.3%</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131570" algn="r"/>
                        </a:tabLst>
                      </a:pPr>
                      <a:r>
                        <a:rPr lang="en-US" sz="1100" baseline="0" dirty="0">
                          <a:latin typeface="+mn-lt"/>
                          <a:ea typeface="Calibri"/>
                          <a:cs typeface="Times New Roman"/>
                        </a:rPr>
                        <a:t>5.4	4.8</a:t>
                      </a:r>
                    </a:p>
                  </a:txBody>
                  <a:tcPr marL="44317" marR="443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364" name="Rectangle 1"/>
          <p:cNvSpPr>
            <a:spLocks noChangeArrowheads="1"/>
          </p:cNvSpPr>
          <p:nvPr/>
        </p:nvSpPr>
        <p:spPr bwMode="auto">
          <a:xfrm>
            <a:off x="0" y="547688"/>
            <a:ext cx="9144000" cy="692150"/>
          </a:xfrm>
          <a:prstGeom prst="rect">
            <a:avLst/>
          </a:prstGeom>
          <a:noFill/>
          <a:ln w="9525">
            <a:noFill/>
            <a:miter lim="800000"/>
            <a:headEnd/>
            <a:tailEnd/>
          </a:ln>
        </p:spPr>
        <p:txBody>
          <a:bodyPr anchor="ctr">
            <a:spAutoFit/>
          </a:bodyPr>
          <a:lstStyle/>
          <a:p>
            <a:pPr eaLnBrk="0" hangingPunct="0">
              <a:tabLst>
                <a:tab pos="1131888" algn="r"/>
              </a:tabLst>
            </a:pPr>
            <a:r>
              <a:rPr lang="en-US" sz="1400">
                <a:latin typeface="Times New Roman" pitchFamily="18" charset="0"/>
              </a:rPr>
              <a:t/>
            </a:r>
            <a:br>
              <a:rPr lang="en-US" sz="1400">
                <a:latin typeface="Times New Roman" pitchFamily="18" charset="0"/>
              </a:rPr>
            </a:br>
            <a:endParaRPr lang="en-US" sz="700"/>
          </a:p>
          <a:p>
            <a:pPr eaLnBrk="0" hangingPunct="0">
              <a:tabLst>
                <a:tab pos="1131888" algn="r"/>
              </a:tabLst>
            </a:pPr>
            <a:endParaRPr lang="en-US"/>
          </a:p>
        </p:txBody>
      </p:sp>
      <p:sp>
        <p:nvSpPr>
          <p:cNvPr id="12365" name="Rectangle 3"/>
          <p:cNvSpPr>
            <a:spLocks noChangeArrowheads="1"/>
          </p:cNvSpPr>
          <p:nvPr/>
        </p:nvSpPr>
        <p:spPr bwMode="auto">
          <a:xfrm>
            <a:off x="2286000" y="685800"/>
            <a:ext cx="4572000" cy="830263"/>
          </a:xfrm>
          <a:prstGeom prst="rect">
            <a:avLst/>
          </a:prstGeom>
          <a:noFill/>
          <a:ln w="9525">
            <a:noFill/>
            <a:miter lim="800000"/>
            <a:headEnd/>
            <a:tailEnd/>
          </a:ln>
        </p:spPr>
        <p:txBody>
          <a:bodyPr>
            <a:spAutoFit/>
          </a:bodyPr>
          <a:lstStyle/>
          <a:p>
            <a:pPr algn="ctr" eaLnBrk="0" hangingPunct="0">
              <a:tabLst>
                <a:tab pos="1131888" algn="r"/>
              </a:tabLst>
              <a:defRPr/>
            </a:pPr>
            <a:r>
              <a:rPr lang="en-US" sz="2400" b="1" dirty="0">
                <a:latin typeface="+mn-lt"/>
              </a:rPr>
              <a:t>COMMISSIONERS BY REGION</a:t>
            </a:r>
            <a:endParaRPr lang="en-US" sz="2400" dirty="0">
              <a:latin typeface="+mn-lt"/>
            </a:endParaRPr>
          </a:p>
          <a:p>
            <a:pPr algn="ctr" eaLnBrk="0" hangingPunct="0">
              <a:tabLst>
                <a:tab pos="1131888" algn="r"/>
              </a:tabLst>
              <a:defRPr/>
            </a:pPr>
            <a:r>
              <a:rPr lang="en-US" sz="2400" b="1" dirty="0">
                <a:latin typeface="+mn-lt"/>
              </a:rPr>
              <a:t>April 2009</a:t>
            </a:r>
            <a:endParaRPr lang="en-US" sz="2400" dirty="0">
              <a:latin typeface="+mn-lt"/>
            </a:endParaRPr>
          </a:p>
        </p:txBody>
      </p:sp>
      <p:pic>
        <p:nvPicPr>
          <p:cNvPr id="12366"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00200" y="2362200"/>
          <a:ext cx="6477001" cy="3200400"/>
        </p:xfrm>
        <a:graphic>
          <a:graphicData uri="http://schemas.openxmlformats.org/drawingml/2006/table">
            <a:tbl>
              <a:tblPr/>
              <a:tblGrid>
                <a:gridCol w="2914651"/>
                <a:gridCol w="3562350"/>
              </a:tblGrid>
              <a:tr h="533400">
                <a:tc>
                  <a:txBody>
                    <a:bodyPr/>
                    <a:lstStyle/>
                    <a:p>
                      <a:pPr marL="0" marR="0" algn="ctr">
                        <a:spcBef>
                          <a:spcPts val="0"/>
                        </a:spcBef>
                        <a:spcAft>
                          <a:spcPts val="0"/>
                        </a:spcAft>
                      </a:pPr>
                      <a:r>
                        <a:rPr lang="en-US" sz="2000" b="1" dirty="0">
                          <a:latin typeface="+mn-lt"/>
                          <a:ea typeface="Calibri"/>
                          <a:cs typeface="Times New Roman"/>
                        </a:rPr>
                        <a:t>Region/Area</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mn-lt"/>
                          <a:ea typeface="Calibri"/>
                          <a:cs typeface="Times New Roman"/>
                        </a:rPr>
                        <a:t>Commissioner Ratio</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gn="ctr">
                        <a:spcBef>
                          <a:spcPts val="0"/>
                        </a:spcBef>
                        <a:spcAft>
                          <a:spcPts val="0"/>
                        </a:spcAft>
                      </a:pP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32305" algn="r"/>
                        </a:tabLst>
                      </a:pPr>
                      <a:r>
                        <a:rPr lang="en-US" sz="2000" dirty="0">
                          <a:latin typeface="+mn-lt"/>
                          <a:ea typeface="Calibri"/>
                          <a:cs typeface="Times New Roman"/>
                        </a:rPr>
                        <a:t>April 08	</a:t>
                      </a:r>
                      <a:r>
                        <a:rPr lang="en-US" sz="2000" dirty="0" smtClean="0">
                          <a:latin typeface="+mn-lt"/>
                          <a:ea typeface="Calibri"/>
                          <a:cs typeface="Times New Roman"/>
                        </a:rPr>
                        <a:t>        April </a:t>
                      </a:r>
                      <a:r>
                        <a:rPr lang="en-US" sz="2000" dirty="0">
                          <a:latin typeface="+mn-lt"/>
                          <a:ea typeface="Calibri"/>
                          <a:cs typeface="Times New Roman"/>
                        </a:rPr>
                        <a:t>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gn="ctr">
                        <a:spcBef>
                          <a:spcPts val="0"/>
                        </a:spcBef>
                        <a:spcAft>
                          <a:spcPts val="0"/>
                        </a:spcAft>
                      </a:pPr>
                      <a:r>
                        <a:rPr lang="en-US" sz="2000" dirty="0">
                          <a:latin typeface="+mn-lt"/>
                          <a:ea typeface="Calibri"/>
                          <a:cs typeface="Times New Roman"/>
                        </a:rPr>
                        <a:t>CE Region Area 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32305" algn="r"/>
                        </a:tabLst>
                      </a:pPr>
                      <a:r>
                        <a:rPr lang="en-US" sz="2000" dirty="0" smtClean="0">
                          <a:latin typeface="+mn-lt"/>
                          <a:ea typeface="Calibri"/>
                          <a:cs typeface="Times New Roman"/>
                        </a:rPr>
                        <a:t>  3.8        </a:t>
                      </a:r>
                      <a:r>
                        <a:rPr lang="en-US" sz="2000" dirty="0">
                          <a:latin typeface="+mn-lt"/>
                          <a:ea typeface="Calibri"/>
                          <a:cs typeface="Times New Roman"/>
                        </a:rPr>
                        <a:t>	</a:t>
                      </a:r>
                      <a:r>
                        <a:rPr lang="en-US" sz="2000" dirty="0" smtClean="0">
                          <a:latin typeface="+mn-lt"/>
                          <a:ea typeface="Calibri"/>
                          <a:cs typeface="Times New Roman"/>
                        </a:rPr>
                        <a:t>        3.7</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gn="ctr">
                        <a:spcBef>
                          <a:spcPts val="0"/>
                        </a:spcBef>
                        <a:spcAft>
                          <a:spcPts val="0"/>
                        </a:spcAft>
                      </a:pPr>
                      <a:r>
                        <a:rPr lang="en-US" sz="2000" dirty="0">
                          <a:latin typeface="+mn-lt"/>
                          <a:ea typeface="Calibri"/>
                          <a:cs typeface="Times New Roman"/>
                        </a:rPr>
                        <a:t>NE Region Area 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32305" algn="r"/>
                        </a:tabLst>
                      </a:pPr>
                      <a:r>
                        <a:rPr lang="en-US" sz="2000" dirty="0" smtClean="0">
                          <a:latin typeface="+mn-lt"/>
                          <a:ea typeface="Calibri"/>
                          <a:cs typeface="Times New Roman"/>
                        </a:rPr>
                        <a:t>  4.0                3.7</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gn="ctr">
                        <a:spcBef>
                          <a:spcPts val="0"/>
                        </a:spcBef>
                        <a:spcAft>
                          <a:spcPts val="0"/>
                        </a:spcAft>
                      </a:pPr>
                      <a:r>
                        <a:rPr lang="en-US" sz="2000" dirty="0">
                          <a:latin typeface="+mn-lt"/>
                          <a:ea typeface="Calibri"/>
                          <a:cs typeface="Times New Roman"/>
                        </a:rPr>
                        <a:t>WE Region Area 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32305" algn="r"/>
                        </a:tabLst>
                      </a:pPr>
                      <a:r>
                        <a:rPr lang="en-US" sz="2000" dirty="0" smtClean="0">
                          <a:latin typeface="+mn-lt"/>
                          <a:ea typeface="Calibri"/>
                          <a:cs typeface="Times New Roman"/>
                        </a:rPr>
                        <a:t>  4.5                </a:t>
                      </a:r>
                      <a:r>
                        <a:rPr lang="en-US" sz="2000" dirty="0">
                          <a:latin typeface="+mn-lt"/>
                          <a:ea typeface="Calibri"/>
                          <a:cs typeface="Times New Roman"/>
                        </a:rPr>
                        <a:t>	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gn="ctr">
                        <a:spcBef>
                          <a:spcPts val="0"/>
                        </a:spcBef>
                        <a:spcAft>
                          <a:spcPts val="0"/>
                        </a:spcAft>
                      </a:pPr>
                      <a:r>
                        <a:rPr lang="en-US" sz="2000" dirty="0">
                          <a:latin typeface="+mn-lt"/>
                          <a:ea typeface="Calibri"/>
                          <a:cs typeface="Times New Roman"/>
                        </a:rPr>
                        <a:t>SO Region Area 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32305" algn="r"/>
                        </a:tabLst>
                      </a:pPr>
                      <a:r>
                        <a:rPr lang="en-US" sz="2000" dirty="0" smtClean="0">
                          <a:latin typeface="+mn-lt"/>
                          <a:ea typeface="Calibri"/>
                          <a:cs typeface="Times New Roman"/>
                        </a:rPr>
                        <a:t>  4.9                4.2</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337" name="Rectangle 1"/>
          <p:cNvSpPr>
            <a:spLocks noChangeArrowheads="1"/>
          </p:cNvSpPr>
          <p:nvPr/>
        </p:nvSpPr>
        <p:spPr bwMode="auto">
          <a:xfrm>
            <a:off x="0" y="1268413"/>
            <a:ext cx="9144000" cy="1108075"/>
          </a:xfrm>
          <a:prstGeom prst="rect">
            <a:avLst/>
          </a:prstGeom>
          <a:noFill/>
          <a:ln w="9525">
            <a:noFill/>
            <a:miter lim="800000"/>
            <a:headEnd/>
            <a:tailEnd/>
          </a:ln>
        </p:spPr>
        <p:txBody>
          <a:bodyPr anchor="ctr">
            <a:spAutoFit/>
          </a:bodyPr>
          <a:lstStyle/>
          <a:p>
            <a:pPr algn="ctr" eaLnBrk="0" hangingPunct="0">
              <a:tabLst>
                <a:tab pos="1931988" algn="r"/>
              </a:tabLst>
              <a:defRPr/>
            </a:pPr>
            <a:r>
              <a:rPr lang="en-US" sz="2400" b="1" dirty="0">
                <a:latin typeface="+mn-lt"/>
              </a:rPr>
              <a:t>Commissioner Ratio Report</a:t>
            </a:r>
            <a:endParaRPr lang="en-US" sz="2400" dirty="0">
              <a:latin typeface="+mn-lt"/>
            </a:endParaRPr>
          </a:p>
          <a:p>
            <a:pPr algn="ctr" eaLnBrk="0" hangingPunct="0">
              <a:tabLst>
                <a:tab pos="1931988" algn="r"/>
              </a:tabLst>
              <a:defRPr/>
            </a:pPr>
            <a:r>
              <a:rPr lang="en-US" sz="2400" b="1" dirty="0">
                <a:latin typeface="+mn-lt"/>
              </a:rPr>
              <a:t>Top Area By Region</a:t>
            </a:r>
            <a:endParaRPr lang="en-US" sz="2400" dirty="0">
              <a:latin typeface="+mn-lt"/>
            </a:endParaRPr>
          </a:p>
          <a:p>
            <a:pPr eaLnBrk="0" hangingPunct="0">
              <a:tabLst>
                <a:tab pos="1931988" algn="r"/>
              </a:tabLst>
              <a:defRPr/>
            </a:pPr>
            <a:endParaRPr lang="en-US" dirty="0"/>
          </a:p>
        </p:txBody>
      </p:sp>
      <p:pic>
        <p:nvPicPr>
          <p:cNvPr id="13338"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14400" y="1600200"/>
          <a:ext cx="7315200" cy="4019660"/>
        </p:xfrm>
        <a:graphic>
          <a:graphicData uri="http://schemas.openxmlformats.org/drawingml/2006/table">
            <a:tbl>
              <a:tblPr/>
              <a:tblGrid>
                <a:gridCol w="3394711"/>
                <a:gridCol w="3920489"/>
              </a:tblGrid>
              <a:tr h="620793">
                <a:tc>
                  <a:txBody>
                    <a:bodyPr/>
                    <a:lstStyle/>
                    <a:p>
                      <a:pPr marL="0" marR="0" algn="ctr">
                        <a:spcBef>
                          <a:spcPts val="0"/>
                        </a:spcBef>
                        <a:spcAft>
                          <a:spcPts val="0"/>
                        </a:spcAft>
                      </a:pPr>
                      <a:r>
                        <a:rPr lang="en-US" sz="2000" b="1" dirty="0">
                          <a:latin typeface="+mn-lt"/>
                          <a:ea typeface="Calibri"/>
                          <a:cs typeface="Times New Roman"/>
                        </a:rPr>
                        <a:t>Region/Council</a:t>
                      </a: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a:latin typeface="+mn-lt"/>
                          <a:ea typeface="Calibri"/>
                          <a:cs typeface="Times New Roman"/>
                        </a:rPr>
                        <a:t>Commissioner Ratio</a:t>
                      </a:r>
                      <a:endParaRPr lang="en-US" sz="200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endParaRPr lang="en-US" sz="2000" dirty="0">
                        <a:latin typeface="+mn-lt"/>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April 08	</a:t>
                      </a:r>
                      <a:r>
                        <a:rPr lang="en-US" sz="2000" dirty="0" smtClean="0">
                          <a:latin typeface="+mn-lt"/>
                          <a:ea typeface="Calibri"/>
                          <a:cs typeface="Times New Roman"/>
                        </a:rPr>
                        <a:t>     April </a:t>
                      </a:r>
                      <a:r>
                        <a:rPr lang="en-US" sz="2000" dirty="0">
                          <a:latin typeface="+mn-lt"/>
                          <a:ea typeface="Calibri"/>
                          <a:cs typeface="Times New Roman"/>
                        </a:rPr>
                        <a:t>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dirty="0">
                          <a:latin typeface="+mn-lt"/>
                          <a:ea typeface="Calibri"/>
                          <a:cs typeface="Times New Roman"/>
                        </a:rPr>
                        <a:t>CE Omaha, NE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a:latin typeface="+mn-lt"/>
                          <a:ea typeface="Calibri"/>
                          <a:cs typeface="Times New Roman"/>
                        </a:rPr>
                        <a:t>2.0	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dirty="0">
                          <a:latin typeface="+mn-lt"/>
                          <a:ea typeface="Calibri"/>
                          <a:cs typeface="Times New Roman"/>
                        </a:rPr>
                        <a:t>NE Norton, MA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a:latin typeface="+mn-lt"/>
                          <a:ea typeface="Calibri"/>
                          <a:cs typeface="Times New Roman"/>
                        </a:rPr>
                        <a:t>2.2	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931">
                <a:tc>
                  <a:txBody>
                    <a:bodyPr/>
                    <a:lstStyle/>
                    <a:p>
                      <a:pPr marL="0" marR="0" algn="ctr">
                        <a:spcBef>
                          <a:spcPts val="0"/>
                        </a:spcBef>
                        <a:spcAft>
                          <a:spcPts val="0"/>
                        </a:spcAft>
                      </a:pPr>
                      <a:r>
                        <a:rPr lang="en-US" sz="2000" dirty="0">
                          <a:latin typeface="+mn-lt"/>
                          <a:ea typeface="Calibri"/>
                          <a:cs typeface="Times New Roman"/>
                        </a:rPr>
                        <a:t>SO Mobile, 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2.4	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spcBef>
                          <a:spcPts val="0"/>
                        </a:spcBef>
                        <a:spcAft>
                          <a:spcPts val="0"/>
                        </a:spcAft>
                      </a:pPr>
                      <a:r>
                        <a:rPr lang="en-US" sz="2000" dirty="0">
                          <a:latin typeface="+mn-lt"/>
                          <a:ea typeface="Calibri"/>
                          <a:cs typeface="Times New Roman"/>
                        </a:rPr>
                        <a:t>WE Grand Junction, CO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3.0	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a:latin typeface="+mn-lt"/>
                          <a:ea typeface="Calibri"/>
                          <a:cs typeface="Times New Roman"/>
                        </a:rPr>
                        <a:t>SO Paris, TX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0.0	84.0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a:latin typeface="+mn-lt"/>
                          <a:ea typeface="Calibri"/>
                          <a:cs typeface="Times New Roman"/>
                        </a:rPr>
                        <a:t>CE LaCrosse, WI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0.0	166.0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a:latin typeface="+mn-lt"/>
                          <a:ea typeface="Calibri"/>
                          <a:cs typeface="Times New Roman"/>
                        </a:rPr>
                        <a:t>WE Tacoma, WA</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23.6	268.5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a:latin typeface="+mn-lt"/>
                          <a:ea typeface="Calibri"/>
                          <a:cs typeface="Times New Roman"/>
                        </a:rPr>
                        <a:t>NE Milford, CT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0.0	362.0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492">
                <a:tc>
                  <a:txBody>
                    <a:bodyPr/>
                    <a:lstStyle/>
                    <a:p>
                      <a:pPr marL="0" marR="0" algn="ctr">
                        <a:spcBef>
                          <a:spcPts val="0"/>
                        </a:spcBef>
                        <a:spcAft>
                          <a:spcPts val="0"/>
                        </a:spcAft>
                      </a:pPr>
                      <a:r>
                        <a:rPr lang="en-US" sz="2000">
                          <a:latin typeface="+mn-lt"/>
                          <a:ea typeface="Calibri"/>
                          <a:cs typeface="Times New Roman"/>
                        </a:rPr>
                        <a:t>National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tabLst>
                          <a:tab pos="1972945" algn="r"/>
                        </a:tabLst>
                      </a:pPr>
                      <a:r>
                        <a:rPr lang="en-US" sz="2000" dirty="0">
                          <a:latin typeface="+mn-lt"/>
                          <a:ea typeface="Calibri"/>
                          <a:cs typeface="Times New Roman"/>
                        </a:rPr>
                        <a:t>5.4	4.8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376" name="Rectangle 1"/>
          <p:cNvSpPr>
            <a:spLocks noChangeArrowheads="1"/>
          </p:cNvSpPr>
          <p:nvPr/>
        </p:nvSpPr>
        <p:spPr bwMode="auto">
          <a:xfrm>
            <a:off x="0" y="649288"/>
            <a:ext cx="9144000" cy="706437"/>
          </a:xfrm>
          <a:prstGeom prst="rect">
            <a:avLst/>
          </a:prstGeom>
          <a:noFill/>
          <a:ln w="9525">
            <a:noFill/>
            <a:miter lim="800000"/>
            <a:headEnd/>
            <a:tailEnd/>
          </a:ln>
        </p:spPr>
        <p:txBody>
          <a:bodyPr anchor="ctr">
            <a:spAutoFit/>
          </a:bodyPr>
          <a:lstStyle/>
          <a:p>
            <a:pPr algn="ctr" eaLnBrk="0" hangingPunct="0">
              <a:tabLst>
                <a:tab pos="1973263" algn="r"/>
              </a:tabLst>
              <a:defRPr/>
            </a:pPr>
            <a:r>
              <a:rPr lang="en-US" sz="2400" b="1" dirty="0">
                <a:latin typeface="+mn-lt"/>
              </a:rPr>
              <a:t>Council Commissioner Ratio</a:t>
            </a:r>
            <a:endParaRPr lang="en-US" sz="2400" dirty="0">
              <a:latin typeface="+mn-lt"/>
            </a:endParaRPr>
          </a:p>
          <a:p>
            <a:pPr algn="ctr" eaLnBrk="0" hangingPunct="0">
              <a:tabLst>
                <a:tab pos="1973263" algn="r"/>
              </a:tabLst>
              <a:defRPr/>
            </a:pPr>
            <a:r>
              <a:rPr lang="en-US" sz="1400" dirty="0">
                <a:latin typeface="+mn-lt"/>
              </a:rPr>
              <a:t>**29 Councils have Commissioner Ratio’s of 3.0 or less in April 2009.</a:t>
            </a:r>
            <a:r>
              <a:rPr lang="en-US" sz="1600" b="1" dirty="0">
                <a:latin typeface="+mn-lt"/>
              </a:rPr>
              <a:t> </a:t>
            </a:r>
            <a:endParaRPr lang="en-US" dirty="0">
              <a:latin typeface="+mn-lt"/>
            </a:endParaRPr>
          </a:p>
        </p:txBody>
      </p:sp>
      <p:pic>
        <p:nvPicPr>
          <p:cNvPr id="14377"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r>
              <a:rPr lang="en-US" dirty="0" smtClean="0"/>
              <a:t>A minimum of 20 double-spaced, typed pages (8½-by-11-inch white paper).</a:t>
            </a:r>
          </a:p>
          <a:p>
            <a:r>
              <a:rPr lang="en-US" dirty="0" smtClean="0"/>
              <a:t>In a nonpermanent binder so that the paper can be reproduced. (Electronic Version Okay)</a:t>
            </a:r>
          </a:p>
          <a:p>
            <a:r>
              <a:rPr lang="en-US" dirty="0" smtClean="0"/>
              <a:t>Thesis must show evidence of meaningful research, project development, and study.</a:t>
            </a:r>
          </a:p>
          <a:p>
            <a:r>
              <a:rPr lang="en-US" dirty="0" smtClean="0"/>
              <a:t>Thesis becomes the property of Boy Scouts of America. </a:t>
            </a:r>
          </a:p>
          <a:p>
            <a:r>
              <a:rPr lang="en-US" dirty="0" smtClean="0"/>
              <a:t>If published, full credit to the author will be given.</a:t>
            </a:r>
          </a:p>
          <a:p>
            <a:endParaRPr lang="en-US" dirty="0" smtClean="0"/>
          </a:p>
          <a:p>
            <a:pPr eaLnBrk="1" hangingPunct="1"/>
            <a:endParaRPr lang="en-US" dirty="0" smtClean="0"/>
          </a:p>
          <a:p>
            <a:pPr eaLnBrk="1" hangingPunct="1"/>
            <a:endParaRPr lang="en-US" dirty="0" smtClean="0"/>
          </a:p>
        </p:txBody>
      </p:sp>
      <p:sp>
        <p:nvSpPr>
          <p:cNvPr id="3" name="Title 2"/>
          <p:cNvSpPr>
            <a:spLocks noGrp="1"/>
          </p:cNvSpPr>
          <p:nvPr>
            <p:ph type="title"/>
          </p:nvPr>
        </p:nvSpPr>
        <p:spPr/>
        <p:txBody>
          <a:bodyPr/>
          <a:lstStyle/>
          <a:p>
            <a:r>
              <a:rPr lang="en-US" dirty="0" smtClean="0"/>
              <a:t>Introduction</a:t>
            </a:r>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r>
              <a:rPr lang="en-US" dirty="0" smtClean="0"/>
              <a:t>Thesis must be submitted to the </a:t>
            </a:r>
            <a:r>
              <a:rPr lang="en-US" dirty="0" err="1" smtClean="0"/>
              <a:t>NorCal</a:t>
            </a:r>
            <a:r>
              <a:rPr lang="en-US" dirty="0" smtClean="0"/>
              <a:t> Academic Dean by February 1 for review and acceptance if degree is to be awarded at the annual Commissioners College.</a:t>
            </a:r>
          </a:p>
          <a:p>
            <a:r>
              <a:rPr lang="en-US" dirty="0" smtClean="0"/>
              <a:t>Thesis must include a complete bibliography.</a:t>
            </a:r>
          </a:p>
          <a:p>
            <a:r>
              <a:rPr lang="en-US" dirty="0" smtClean="0"/>
              <a:t>Some persons may prefer to do an approved project not requiring a written thesis. That’s OK.</a:t>
            </a:r>
          </a:p>
          <a:p>
            <a:pPr eaLnBrk="1" hangingPunct="1"/>
            <a:endParaRPr lang="en-US" dirty="0" smtClean="0"/>
          </a:p>
        </p:txBody>
      </p:sp>
      <p:sp>
        <p:nvSpPr>
          <p:cNvPr id="3" name="Title 2"/>
          <p:cNvSpPr>
            <a:spLocks noGrp="1"/>
          </p:cNvSpPr>
          <p:nvPr>
            <p:ph type="title"/>
          </p:nvPr>
        </p:nvSpPr>
        <p:spPr/>
        <p:txBody>
          <a:bodyPr/>
          <a:lstStyle/>
          <a:p>
            <a:r>
              <a:rPr lang="en-US" dirty="0" smtClean="0"/>
              <a:t>Introduction</a:t>
            </a:r>
          </a:p>
        </p:txBody>
      </p:sp>
      <p:pic>
        <p:nvPicPr>
          <p:cNvPr id="10244"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457200" y="274638"/>
            <a:ext cx="8229600" cy="1143000"/>
          </a:xfrm>
          <a:prstGeom prst="rect">
            <a:avLst/>
          </a:prstGeom>
        </p:spPr>
        <p:txBody>
          <a:bodyPr/>
          <a:lstStyle/>
          <a:p>
            <a:r>
              <a:rPr lang="en-US" sz="4000" b="1" dirty="0" smtClean="0"/>
              <a:t>Selecting </a:t>
            </a:r>
            <a:r>
              <a:rPr lang="en-US" sz="4000" b="1" dirty="0"/>
              <a:t>a Topic—</a:t>
            </a:r>
          </a:p>
          <a:p>
            <a:r>
              <a:rPr lang="en-US" sz="4000" b="1" dirty="0"/>
              <a:t>First </a:t>
            </a:r>
            <a:r>
              <a:rPr lang="en-US" sz="4000" b="1" dirty="0" smtClean="0"/>
              <a:t>Step</a:t>
            </a:r>
            <a:endParaRPr lang="en-US" sz="4000" b="1" dirty="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838200" y="1600200"/>
            <a:ext cx="7315200" cy="4589590"/>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The topic should be in your area of interest.</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be in your area of experience.</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be in an area of need.</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concern a problem you can research yourself.</a:t>
            </a:r>
          </a:p>
          <a:p>
            <a:pPr marL="342900" marR="0" lvl="0" indent="-342900">
              <a:lnSpc>
                <a:spcPct val="115000"/>
              </a:lnSpc>
              <a:spcBef>
                <a:spcPts val="0"/>
              </a:spcBef>
              <a:spcAft>
                <a:spcPts val="1000"/>
              </a:spcAft>
              <a:buFont typeface="Wingdings"/>
              <a:buChar char=""/>
            </a:pPr>
            <a:r>
              <a:rPr lang="en-US" sz="3200" dirty="0" smtClean="0">
                <a:latin typeface="Calibri"/>
                <a:ea typeface="Calibri"/>
                <a:cs typeface="Times New Roman"/>
              </a:rPr>
              <a:t>It should be limited in scope to allow completion in about one year</a:t>
            </a:r>
            <a:endParaRPr lang="en-US" sz="3200" dirty="0">
              <a:latin typeface="Calibri"/>
              <a:ea typeface="Calibri"/>
              <a:cs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457200" y="274638"/>
            <a:ext cx="8229600" cy="1249362"/>
          </a:xfrm>
          <a:prstGeom prst="rect">
            <a:avLst/>
          </a:prstGeom>
        </p:spPr>
        <p:txBody>
          <a:bodyPr/>
          <a:lstStyle/>
          <a:p>
            <a:pPr algn="ctr"/>
            <a:r>
              <a:rPr lang="en-US" sz="4000" b="1" dirty="0" smtClean="0"/>
              <a:t>Discussion </a:t>
            </a:r>
            <a:r>
              <a:rPr lang="en-US" sz="4000" b="1" dirty="0"/>
              <a:t>of </a:t>
            </a:r>
            <a:r>
              <a:rPr lang="en-US" sz="4000" b="1" dirty="0" smtClean="0"/>
              <a:t>Topic</a:t>
            </a:r>
          </a:p>
          <a:p>
            <a:pPr algn="ctr"/>
            <a:r>
              <a:rPr lang="en-US" sz="4000" b="1" dirty="0" smtClean="0"/>
              <a:t>Selection</a:t>
            </a: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838200" y="1600200"/>
            <a:ext cx="7315200" cy="4589590"/>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The topic should be in your area of interest.</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be in your area of experience.</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be in an area of need.</a:t>
            </a:r>
          </a:p>
          <a:p>
            <a:pPr marL="342900" marR="0" lvl="0" indent="-342900">
              <a:lnSpc>
                <a:spcPct val="115000"/>
              </a:lnSpc>
              <a:spcBef>
                <a:spcPts val="0"/>
              </a:spcBef>
              <a:spcAft>
                <a:spcPts val="0"/>
              </a:spcAft>
              <a:buFont typeface="Wingdings"/>
              <a:buChar char=""/>
            </a:pPr>
            <a:r>
              <a:rPr lang="en-US" sz="3200" dirty="0" smtClean="0">
                <a:latin typeface="Calibri"/>
                <a:ea typeface="Calibri"/>
                <a:cs typeface="Times New Roman"/>
              </a:rPr>
              <a:t>It should concern a problem you can research yourself.</a:t>
            </a:r>
          </a:p>
          <a:p>
            <a:pPr marL="342900" marR="0" lvl="0" indent="-342900">
              <a:lnSpc>
                <a:spcPct val="115000"/>
              </a:lnSpc>
              <a:spcBef>
                <a:spcPts val="0"/>
              </a:spcBef>
              <a:spcAft>
                <a:spcPts val="1000"/>
              </a:spcAft>
              <a:buFont typeface="Wingdings"/>
              <a:buChar char=""/>
            </a:pPr>
            <a:r>
              <a:rPr lang="en-US" sz="3200" dirty="0" smtClean="0">
                <a:latin typeface="Calibri"/>
                <a:ea typeface="Calibri"/>
                <a:cs typeface="Times New Roman"/>
              </a:rPr>
              <a:t>It should be limited in scope to allow completion in about one year</a:t>
            </a:r>
            <a:endParaRPr lang="en-US" sz="3200" dirty="0">
              <a:latin typeface="Calibri"/>
              <a:ea typeface="Calibri"/>
              <a:cs typeface="Times New Roma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914400" y="274638"/>
            <a:ext cx="6705600" cy="1325562"/>
          </a:xfrm>
          <a:prstGeom prst="rect">
            <a:avLst/>
          </a:prstGeom>
        </p:spPr>
        <p:txBody>
          <a:bodyPr/>
          <a:lstStyle/>
          <a:p>
            <a:pPr lvl="0"/>
            <a:r>
              <a:rPr lang="en-US" sz="4000" dirty="0" smtClean="0">
                <a:latin typeface="Calibri"/>
                <a:ea typeface="Calibri"/>
                <a:cs typeface="Times New Roman"/>
              </a:rPr>
              <a:t>The topic should be in your area of interest.</a:t>
            </a:r>
            <a:endParaRPr lang="en-US" sz="4000" dirty="0"/>
          </a:p>
          <a:p>
            <a:pPr algn="ct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838200" y="1905000"/>
            <a:ext cx="7315200" cy="3618426"/>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Why? More likely to be completed.</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Resources—More likely to have adequate personal resources.</a:t>
            </a:r>
            <a:endParaRPr lang="en-US" sz="3600" dirty="0" smtClean="0">
              <a:latin typeface="Calibri"/>
              <a:ea typeface="Calibri"/>
              <a:cs typeface="Times New Roman"/>
            </a:endParaRPr>
          </a:p>
          <a:p>
            <a:pPr marL="342900" marR="0" lvl="0" indent="-342900">
              <a:lnSpc>
                <a:spcPct val="115000"/>
              </a:lnSpc>
              <a:spcBef>
                <a:spcPts val="0"/>
              </a:spcBef>
              <a:spcAft>
                <a:spcPts val="1000"/>
              </a:spcAft>
              <a:buFont typeface="Wingdings"/>
              <a:buChar char=""/>
            </a:pPr>
            <a:r>
              <a:rPr lang="en-US" sz="3200" dirty="0" smtClean="0">
                <a:latin typeface="AGaramond-Regular"/>
                <a:ea typeface="Calibri"/>
                <a:cs typeface="AGaramond-Regular"/>
              </a:rPr>
              <a:t>Knowledge—More likely to have current knowledge.</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endParaRPr lang="en-US" sz="3200" dirty="0" smtClean="0">
              <a:latin typeface="Calibri"/>
              <a:ea typeface="Calibri"/>
              <a:cs typeface="Times New Roma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914400" y="274638"/>
            <a:ext cx="6705600" cy="1325562"/>
          </a:xfrm>
          <a:prstGeom prst="rect">
            <a:avLst/>
          </a:prstGeom>
        </p:spPr>
        <p:txBody>
          <a:bodyPr/>
          <a:lstStyle/>
          <a:p>
            <a:r>
              <a:rPr lang="en-US" sz="4000" dirty="0" smtClean="0"/>
              <a:t>It </a:t>
            </a:r>
            <a:r>
              <a:rPr lang="en-US" sz="4000" dirty="0"/>
              <a:t>should be in your area of </a:t>
            </a:r>
            <a:r>
              <a:rPr lang="en-US" sz="4000" dirty="0" smtClean="0"/>
              <a:t>experience and expertise.</a:t>
            </a:r>
            <a:endParaRPr lang="en-US" sz="4000" dirty="0"/>
          </a:p>
          <a:p>
            <a:pPr lvl="0"/>
            <a:endParaRPr lang="en-US" sz="4000" dirty="0"/>
          </a:p>
          <a:p>
            <a:pPr algn="ct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838200" y="1905000"/>
            <a:ext cx="7315200" cy="2357568"/>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Why? More personal knowledge.</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Resource—Personal experience.</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May have greater value.</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endParaRPr lang="en-US" sz="3200" dirty="0" smtClean="0">
              <a:latin typeface="Calibri"/>
              <a:ea typeface="Calibri"/>
              <a:cs typeface="Times New Roma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4" name="Title 2"/>
          <p:cNvSpPr txBox="1">
            <a:spLocks/>
          </p:cNvSpPr>
          <p:nvPr/>
        </p:nvSpPr>
        <p:spPr>
          <a:xfrm>
            <a:off x="762000" y="274638"/>
            <a:ext cx="6858000" cy="1325562"/>
          </a:xfrm>
          <a:prstGeom prst="rect">
            <a:avLst/>
          </a:prstGeom>
        </p:spPr>
        <p:txBody>
          <a:bodyPr/>
          <a:lstStyle/>
          <a:p>
            <a:pPr lvl="0"/>
            <a:r>
              <a:rPr lang="en-US" sz="4000" dirty="0" smtClean="0"/>
              <a:t>It </a:t>
            </a:r>
            <a:r>
              <a:rPr lang="en-US" sz="4000" dirty="0"/>
              <a:t>should be in an area of need.</a:t>
            </a:r>
          </a:p>
          <a:p>
            <a:endParaRPr lang="en-US" sz="4000" dirty="0"/>
          </a:p>
          <a:p>
            <a:pPr lvl="0"/>
            <a:endParaRPr lang="en-US" sz="4000" dirty="0"/>
          </a:p>
          <a:p>
            <a:pPr algn="ctr"/>
            <a:endParaRPr lang="en-US" sz="4000" b="1" dirty="0"/>
          </a:p>
        </p:txBody>
      </p:sp>
      <p:pic>
        <p:nvPicPr>
          <p:cNvPr id="11269" name="Picture 3" descr="Untitled.jpg"/>
          <p:cNvPicPr>
            <a:picLocks noChangeAspect="1"/>
          </p:cNvPicPr>
          <p:nvPr/>
        </p:nvPicPr>
        <p:blipFill>
          <a:blip r:embed="rId3" cstate="print"/>
          <a:srcRect/>
          <a:stretch>
            <a:fillRect/>
          </a:stretch>
        </p:blipFill>
        <p:spPr bwMode="auto">
          <a:xfrm>
            <a:off x="7696200" y="457200"/>
            <a:ext cx="847725" cy="838200"/>
          </a:xfrm>
          <a:prstGeom prst="rect">
            <a:avLst/>
          </a:prstGeom>
          <a:noFill/>
          <a:ln w="9525">
            <a:noFill/>
            <a:miter lim="800000"/>
            <a:headEnd/>
            <a:tailEnd/>
          </a:ln>
        </p:spPr>
      </p:pic>
      <p:sp>
        <p:nvSpPr>
          <p:cNvPr id="7" name="Content Placeholder 1"/>
          <p:cNvSpPr txBox="1">
            <a:spLocks/>
          </p:cNvSpPr>
          <p:nvPr/>
        </p:nvSpPr>
        <p:spPr>
          <a:xfrm>
            <a:off x="457200" y="1524000"/>
            <a:ext cx="8229600" cy="4483100"/>
          </a:xfrm>
          <a:prstGeom prst="rect">
            <a:avLst/>
          </a:prstGeom>
        </p:spPr>
        <p:txBody>
          <a:bodyPr/>
          <a:lstStyle/>
          <a:p>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9"/>
          <p:cNvSpPr/>
          <p:nvPr/>
        </p:nvSpPr>
        <p:spPr>
          <a:xfrm>
            <a:off x="838200" y="1600200"/>
            <a:ext cx="7315200" cy="4622804"/>
          </a:xfrm>
          <a:prstGeom prst="rect">
            <a:avLst/>
          </a:prstGeom>
        </p:spPr>
        <p:txBody>
          <a:bodyPr wrap="square">
            <a:spAutoFit/>
          </a:bodyPr>
          <a:lstStyle/>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Study should be useful to you and other Scouters.</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Study may be useful to the district, council, area, region, or National Council.</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r>
              <a:rPr lang="en-US" sz="3200" dirty="0" smtClean="0">
                <a:latin typeface="AGaramond-Regular"/>
                <a:ea typeface="Calibri"/>
                <a:cs typeface="AGaramond-Regular"/>
              </a:rPr>
              <a:t>Makes better use of your time and talents.</a:t>
            </a:r>
            <a:endParaRPr lang="en-US" sz="3600" dirty="0" smtClean="0">
              <a:latin typeface="Calibri"/>
              <a:ea typeface="Calibri"/>
              <a:cs typeface="Times New Roman"/>
            </a:endParaRPr>
          </a:p>
          <a:p>
            <a:pPr marL="342900" marR="0" lvl="0" indent="-342900">
              <a:lnSpc>
                <a:spcPct val="115000"/>
              </a:lnSpc>
              <a:spcBef>
                <a:spcPts val="0"/>
              </a:spcBef>
              <a:spcAft>
                <a:spcPts val="0"/>
              </a:spcAft>
              <a:buFont typeface="Wingdings"/>
              <a:buChar char=""/>
            </a:pPr>
            <a:endParaRPr lang="en-US" sz="3200" dirty="0" smtClean="0">
              <a:latin typeface="Calibri"/>
              <a:ea typeface="Calibri"/>
              <a:cs typeface="Times New Roman"/>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2.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3.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ppt/theme/themeOverride4.xml><?xml version="1.0" encoding="utf-8"?>
<a:themeOverride xmlns:a="http://schemas.openxmlformats.org/drawingml/2006/main">
  <a:clrScheme name="Human">
    <a:dk1>
      <a:sysClr val="windowText" lastClr="000000"/>
    </a:dk1>
    <a:lt1>
      <a:sysClr val="window" lastClr="FFFFFF"/>
    </a:lt1>
    <a:dk2>
      <a:srgbClr val="795339"/>
    </a:dk2>
    <a:lt2>
      <a:srgbClr val="F7EEDD"/>
    </a:lt2>
    <a:accent1>
      <a:srgbClr val="AD2E27"/>
    </a:accent1>
    <a:accent2>
      <a:srgbClr val="3F3D66"/>
    </a:accent2>
    <a:accent3>
      <a:srgbClr val="17517A"/>
    </a:accent3>
    <a:accent4>
      <a:srgbClr val="877E48"/>
    </a:accent4>
    <a:accent5>
      <a:srgbClr val="AF8B1E"/>
    </a:accent5>
    <a:accent6>
      <a:srgbClr val="A35E21"/>
    </a:accent6>
    <a:hlink>
      <a:srgbClr val="9B7300"/>
    </a:hlink>
    <a:folHlink>
      <a:srgbClr val="D6A73B"/>
    </a:folHlink>
  </a:clrScheme>
</a:themeOverride>
</file>

<file path=docProps/app.xml><?xml version="1.0" encoding="utf-8"?>
<Properties xmlns="http://schemas.openxmlformats.org/officeDocument/2006/extended-properties" xmlns:vt="http://schemas.openxmlformats.org/officeDocument/2006/docPropsVTypes">
  <Template>Concourse</Template>
  <TotalTime>676</TotalTime>
  <Words>1482</Words>
  <Application>Microsoft Office PowerPoint</Application>
  <PresentationFormat>On-screen Show (4:3)</PresentationFormat>
  <Paragraphs>274</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  Selecting a Thesis Topic DCS 601  </vt:lpstr>
      <vt:lpstr>Introduction</vt:lpstr>
      <vt:lpstr>Introduction</vt:lpstr>
      <vt:lpstr>Introduction</vt:lpstr>
      <vt:lpstr>Slide 5</vt:lpstr>
      <vt:lpstr>Slide 6</vt:lpstr>
      <vt:lpstr>Slide 7</vt:lpstr>
      <vt:lpstr>Slide 8</vt:lpstr>
      <vt:lpstr>Slide 9</vt:lpstr>
      <vt:lpstr>Slide 10</vt:lpstr>
      <vt:lpstr>Slide 11</vt:lpstr>
      <vt:lpstr>Practical Exercise</vt:lpstr>
      <vt:lpstr>What should be the result?</vt:lpstr>
      <vt:lpstr>Summary</vt:lpstr>
      <vt:lpstr>  Preliminary Steps in a Good Thesis or Project </vt:lpstr>
      <vt:lpstr> Observations, surveys, and interviews. Examples: </vt:lpstr>
      <vt:lpstr>Assessment</vt:lpstr>
      <vt:lpstr>Self Evaluation Questions  for District Commissioners</vt:lpstr>
      <vt:lpstr>Unit Commissioner  Evaluation</vt:lpstr>
      <vt:lpstr>Unit Commissioner  Evaluation</vt:lpstr>
      <vt:lpstr>Summary and Review </vt:lpstr>
      <vt:lpstr>Summary and Review </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EFFECTIVE COMMISSIONER SERVICE</dc:title>
  <dc:creator>tim</dc:creator>
  <cp:lastModifiedBy>William Nay</cp:lastModifiedBy>
  <cp:revision>72</cp:revision>
  <dcterms:created xsi:type="dcterms:W3CDTF">2009-05-09T14:19:45Z</dcterms:created>
  <dcterms:modified xsi:type="dcterms:W3CDTF">2011-02-23T04:08:22Z</dcterms:modified>
</cp:coreProperties>
</file>