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1"/>
  </p:notesMasterIdLst>
  <p:sldIdLst>
    <p:sldId id="256" r:id="rId2"/>
    <p:sldId id="297" r:id="rId3"/>
    <p:sldId id="350" r:id="rId4"/>
    <p:sldId id="351" r:id="rId5"/>
    <p:sldId id="352" r:id="rId6"/>
    <p:sldId id="332" r:id="rId7"/>
    <p:sldId id="342" r:id="rId8"/>
    <p:sldId id="343" r:id="rId9"/>
    <p:sldId id="344" r:id="rId10"/>
    <p:sldId id="346" r:id="rId11"/>
    <p:sldId id="347" r:id="rId12"/>
    <p:sldId id="348" r:id="rId13"/>
    <p:sldId id="349" r:id="rId14"/>
    <p:sldId id="345" r:id="rId15"/>
    <p:sldId id="260" r:id="rId16"/>
    <p:sldId id="330" r:id="rId17"/>
    <p:sldId id="331" r:id="rId18"/>
    <p:sldId id="340" r:id="rId19"/>
    <p:sldId id="302" r:id="rId20"/>
  </p:sldIdLst>
  <p:sldSz cx="9144000" cy="6858000" type="screen4x3"/>
  <p:notesSz cx="6858000" cy="9266238"/>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133" autoAdjust="0"/>
    <p:restoredTop sz="78646" autoAdjust="0"/>
  </p:normalViewPr>
  <p:slideViewPr>
    <p:cSldViewPr>
      <p:cViewPr varScale="1">
        <p:scale>
          <a:sx n="86" d="100"/>
          <a:sy n="86" d="100"/>
        </p:scale>
        <p:origin x="-414"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p:scale>
          <a:sx n="75" d="100"/>
          <a:sy n="75" d="100"/>
        </p:scale>
        <p:origin x="-2174" y="-130"/>
      </p:cViewPr>
      <p:guideLst>
        <p:guide orient="horz" pos="2919"/>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355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6355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823DAFF-EFB7-41E6-AA56-68F2CEF80F19}" type="datetimeFigureOut">
              <a:rPr lang="en-US"/>
              <a:pPr>
                <a:defRPr/>
              </a:pPr>
              <a:t>2/22/2011</a:t>
            </a:fld>
            <a:endParaRPr lang="en-US"/>
          </a:p>
        </p:txBody>
      </p:sp>
      <p:sp>
        <p:nvSpPr>
          <p:cNvPr id="4" name="Slide Image Placeholder 3"/>
          <p:cNvSpPr>
            <a:spLocks noGrp="1" noRot="1" noChangeAspect="1"/>
          </p:cNvSpPr>
          <p:nvPr>
            <p:ph type="sldImg" idx="2"/>
          </p:nvPr>
        </p:nvSpPr>
        <p:spPr>
          <a:xfrm>
            <a:off x="1112838" y="695325"/>
            <a:ext cx="4633912" cy="3475038"/>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2138"/>
            <a:ext cx="5486400" cy="416877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01100"/>
            <a:ext cx="2971800" cy="46355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801100"/>
            <a:ext cx="2971800" cy="46355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0EDA1E1-6BAE-416B-BCD5-FD086DD66EA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TextEdit="1"/>
          </p:cNvSpPr>
          <p:nvPr>
            <p:ph type="sldImg"/>
          </p:nvPr>
        </p:nvSpPr>
        <p:spPr bwMode="auto">
          <a:noFill/>
          <a:ln>
            <a:solidFill>
              <a:srgbClr val="000000"/>
            </a:solidFill>
            <a:miter lim="800000"/>
            <a:headEnd/>
            <a:tailEnd/>
          </a:ln>
        </p:spPr>
      </p:sp>
      <p:sp>
        <p:nvSpPr>
          <p:cNvPr id="53251"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noFill/>
          <a:ln>
            <a:solidFill>
              <a:srgbClr val="000000"/>
            </a:solidFill>
            <a:miter lim="800000"/>
            <a:headEnd/>
            <a:tailEnd/>
          </a:ln>
        </p:spPr>
      </p:sp>
      <p:sp>
        <p:nvSpPr>
          <p:cNvPr id="84995" name="Rectangle 3"/>
          <p:cNvSpPr>
            <a:spLocks noGrp="1"/>
          </p:cNvSpPr>
          <p:nvPr>
            <p:ph type="body" idx="1"/>
          </p:nvPr>
        </p:nvSpPr>
        <p:spPr bwMode="auto"/>
        <p:txBody>
          <a:bodyPr wrap="square" numCol="1" anchor="t" anchorCtr="0" compatLnSpc="1">
            <a:prstTxWarp prst="textNoShape">
              <a:avLst/>
            </a:prstTxWarp>
            <a:normAutofit fontScale="92500" lnSpcReduction="10000"/>
          </a:bodyPr>
          <a:lstStyle/>
          <a:p>
            <a:pPr>
              <a:defRPr/>
            </a:pP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noFill/>
          <a:ln>
            <a:solidFill>
              <a:srgbClr val="000000"/>
            </a:solidFill>
            <a:miter lim="800000"/>
            <a:headEnd/>
            <a:tailEnd/>
          </a:ln>
        </p:spPr>
      </p:sp>
      <p:sp>
        <p:nvSpPr>
          <p:cNvPr id="84995" name="Rectangle 3"/>
          <p:cNvSpPr>
            <a:spLocks noGrp="1"/>
          </p:cNvSpPr>
          <p:nvPr>
            <p:ph type="body" idx="1"/>
          </p:nvPr>
        </p:nvSpPr>
        <p:spPr bwMode="auto"/>
        <p:txBody>
          <a:bodyPr wrap="square" numCol="1" anchor="t" anchorCtr="0" compatLnSpc="1">
            <a:prstTxWarp prst="textNoShape">
              <a:avLst/>
            </a:prstTxWarp>
            <a:normAutofit fontScale="92500" lnSpcReduction="10000"/>
          </a:bodyPr>
          <a:lstStyle/>
          <a:p>
            <a:pPr>
              <a:defRPr/>
            </a:pPr>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noFill/>
          <a:ln>
            <a:solidFill>
              <a:srgbClr val="000000"/>
            </a:solidFill>
            <a:miter lim="800000"/>
            <a:headEnd/>
            <a:tailEnd/>
          </a:ln>
        </p:spPr>
      </p:sp>
      <p:sp>
        <p:nvSpPr>
          <p:cNvPr id="84995" name="Rectangle 3"/>
          <p:cNvSpPr>
            <a:spLocks noGrp="1"/>
          </p:cNvSpPr>
          <p:nvPr>
            <p:ph type="body" idx="1"/>
          </p:nvPr>
        </p:nvSpPr>
        <p:spPr bwMode="auto"/>
        <p:txBody>
          <a:bodyPr wrap="square" numCol="1" anchor="t" anchorCtr="0" compatLnSpc="1">
            <a:prstTxWarp prst="textNoShape">
              <a:avLst/>
            </a:prstTxWarp>
            <a:normAutofit fontScale="92500" lnSpcReduction="10000"/>
          </a:bodyPr>
          <a:lstStyle/>
          <a:p>
            <a:pPr>
              <a:defRPr/>
            </a:pPr>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noFill/>
          <a:ln>
            <a:solidFill>
              <a:srgbClr val="000000"/>
            </a:solidFill>
            <a:miter lim="800000"/>
            <a:headEnd/>
            <a:tailEnd/>
          </a:ln>
        </p:spPr>
      </p:sp>
      <p:sp>
        <p:nvSpPr>
          <p:cNvPr id="84995" name="Rectangle 3"/>
          <p:cNvSpPr>
            <a:spLocks noGrp="1"/>
          </p:cNvSpPr>
          <p:nvPr>
            <p:ph type="body" idx="1"/>
          </p:nvPr>
        </p:nvSpPr>
        <p:spPr bwMode="auto"/>
        <p:txBody>
          <a:bodyPr wrap="square" numCol="1" anchor="t" anchorCtr="0" compatLnSpc="1">
            <a:prstTxWarp prst="textNoShape">
              <a:avLst/>
            </a:prstTxWarp>
            <a:normAutofit fontScale="92500" lnSpcReduction="10000"/>
          </a:bodyPr>
          <a:lstStyle/>
          <a:p>
            <a:pPr>
              <a:defRPr/>
            </a:pPr>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noFill/>
          <a:ln>
            <a:solidFill>
              <a:srgbClr val="000000"/>
            </a:solidFill>
            <a:miter lim="800000"/>
            <a:headEnd/>
            <a:tailEnd/>
          </a:ln>
        </p:spPr>
      </p:sp>
      <p:sp>
        <p:nvSpPr>
          <p:cNvPr id="84995" name="Rectangle 3"/>
          <p:cNvSpPr>
            <a:spLocks noGrp="1"/>
          </p:cNvSpPr>
          <p:nvPr>
            <p:ph type="body" idx="1"/>
          </p:nvPr>
        </p:nvSpPr>
        <p:spPr bwMode="auto"/>
        <p:txBody>
          <a:bodyPr wrap="square" numCol="1" anchor="t" anchorCtr="0" compatLnSpc="1">
            <a:prstTxWarp prst="textNoShape">
              <a:avLst/>
            </a:prstTxWarp>
            <a:normAutofit fontScale="92500" lnSpcReduction="10000"/>
          </a:bodyPr>
          <a:lstStyle/>
          <a:p>
            <a:pPr>
              <a:defRPr/>
            </a:pPr>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48C64A5-D5B6-48EB-979A-FCF38C038A0A}" type="slidenum">
              <a:rPr lang="en-US" smtClean="0"/>
              <a:pPr fontAlgn="base">
                <a:spcBef>
                  <a:spcPct val="0"/>
                </a:spcBef>
                <a:spcAft>
                  <a:spcPct val="0"/>
                </a:spcAft>
                <a:defRPr/>
              </a:pPr>
              <a:t>15</a:t>
            </a:fld>
            <a:endParaRPr lang="en-US" smtClean="0"/>
          </a:p>
        </p:txBody>
      </p:sp>
      <p:sp>
        <p:nvSpPr>
          <p:cNvPr id="604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04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836FF9-94C7-493C-A593-BA2D52D3C9D7}" type="slidenum">
              <a:rPr lang="en-US" smtClean="0"/>
              <a:pPr fontAlgn="base">
                <a:spcBef>
                  <a:spcPct val="0"/>
                </a:spcBef>
                <a:spcAft>
                  <a:spcPct val="0"/>
                </a:spcAft>
                <a:defRPr/>
              </a:pPr>
              <a:t>16</a:t>
            </a:fld>
            <a:endParaRPr lang="en-US" smtClean="0"/>
          </a:p>
        </p:txBody>
      </p:sp>
      <p:sp>
        <p:nvSpPr>
          <p:cNvPr id="768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680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6BBC268-98CB-4039-8E91-E05F324FC73A}" type="slidenum">
              <a:rPr lang="en-US" smtClean="0"/>
              <a:pPr fontAlgn="base">
                <a:spcBef>
                  <a:spcPct val="0"/>
                </a:spcBef>
                <a:spcAft>
                  <a:spcPct val="0"/>
                </a:spcAft>
                <a:defRPr/>
              </a:pPr>
              <a:t>17</a:t>
            </a:fld>
            <a:endParaRPr lang="en-US" smtClean="0"/>
          </a:p>
        </p:txBody>
      </p:sp>
      <p:sp>
        <p:nvSpPr>
          <p:cNvPr id="778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782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State - If we really believe that this is important, then the words of Oliver Wendell Holmes give us our</a:t>
            </a:r>
          </a:p>
          <a:p>
            <a:pPr eaLnBrk="1" hangingPunct="1">
              <a:spcBef>
                <a:spcPct val="0"/>
              </a:spcBef>
            </a:pPr>
            <a:r>
              <a:rPr lang="en-US" smtClean="0"/>
              <a:t>Commissioner marching orders:</a:t>
            </a:r>
          </a:p>
          <a:p>
            <a:pPr eaLnBrk="1" hangingPunct="1">
              <a:spcBef>
                <a:spcPct val="0"/>
              </a:spcBef>
            </a:pPr>
            <a:r>
              <a:rPr lang="en-US" smtClean="0"/>
              <a:t>Show slide point and read</a:t>
            </a:r>
          </a:p>
          <a:p>
            <a:pPr eaLnBrk="1" hangingPunct="1">
              <a:spcBef>
                <a:spcPct val="0"/>
              </a:spcBef>
            </a:pPr>
            <a:endParaRPr lang="en-US" smtClean="0"/>
          </a:p>
          <a:p>
            <a:pPr eaLnBrk="1" hangingPunct="1">
              <a:spcBef>
                <a:spcPct val="0"/>
              </a:spcBef>
            </a:pPr>
            <a:r>
              <a:rPr lang="en-US" smtClean="0"/>
              <a:t>State - Let’s make sure our Commissioners aren’t anchored to the coffee cup and easy chair!</a:t>
            </a:r>
          </a:p>
          <a:p>
            <a:pPr eaLnBrk="1" hangingPunct="1">
              <a:spcBef>
                <a:spcPct val="0"/>
              </a:spcBef>
            </a:pPr>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C303B60-707B-4D71-BC9D-796786B3224F}" type="slidenum">
              <a:rPr lang="en-US" smtClean="0"/>
              <a:pPr fontAlgn="base">
                <a:spcBef>
                  <a:spcPct val="0"/>
                </a:spcBef>
                <a:spcAft>
                  <a:spcPct val="0"/>
                </a:spcAft>
                <a:defRPr/>
              </a:pPr>
              <a:t>18</a:t>
            </a:fld>
            <a:endParaRPr lang="en-US" smtClean="0"/>
          </a:p>
        </p:txBody>
      </p:sp>
      <p:sp>
        <p:nvSpPr>
          <p:cNvPr id="880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806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TextEdit="1"/>
          </p:cNvSpPr>
          <p:nvPr>
            <p:ph type="sldImg"/>
          </p:nvPr>
        </p:nvSpPr>
        <p:spPr bwMode="auto">
          <a:noFill/>
          <a:ln>
            <a:solidFill>
              <a:srgbClr val="000000"/>
            </a:solidFill>
            <a:miter lim="800000"/>
            <a:headEnd/>
            <a:tailEnd/>
          </a:ln>
        </p:spPr>
      </p:sp>
      <p:sp>
        <p:nvSpPr>
          <p:cNvPr id="9318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noFill/>
          <a:ln>
            <a:solidFill>
              <a:srgbClr val="000000"/>
            </a:solidFill>
            <a:miter lim="800000"/>
            <a:headEnd/>
            <a:tailEnd/>
          </a:ln>
        </p:spPr>
      </p:sp>
      <p:sp>
        <p:nvSpPr>
          <p:cNvPr id="84995" name="Rectangle 3"/>
          <p:cNvSpPr>
            <a:spLocks noGrp="1"/>
          </p:cNvSpPr>
          <p:nvPr>
            <p:ph type="body" idx="1"/>
          </p:nvPr>
        </p:nvSpPr>
        <p:spPr bwMode="auto"/>
        <p:txBody>
          <a:bodyPr wrap="square" numCol="1" anchor="t" anchorCtr="0" compatLnSpc="1">
            <a:prstTxWarp prst="textNoShape">
              <a:avLst/>
            </a:prstTxWarp>
            <a:normAutofit fontScale="92500" lnSpcReduction="10000"/>
          </a:bodyPr>
          <a:lstStyle/>
          <a:p>
            <a:pPr>
              <a:defRPr/>
            </a:pPr>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noFill/>
          <a:ln>
            <a:solidFill>
              <a:srgbClr val="000000"/>
            </a:solidFill>
            <a:miter lim="800000"/>
            <a:headEnd/>
            <a:tailEnd/>
          </a:ln>
        </p:spPr>
      </p:sp>
      <p:sp>
        <p:nvSpPr>
          <p:cNvPr id="84995" name="Rectangle 3"/>
          <p:cNvSpPr>
            <a:spLocks noGrp="1"/>
          </p:cNvSpPr>
          <p:nvPr>
            <p:ph type="body" idx="1"/>
          </p:nvPr>
        </p:nvSpPr>
        <p:spPr bwMode="auto"/>
        <p:txBody>
          <a:bodyPr wrap="square" numCol="1" anchor="t" anchorCtr="0" compatLnSpc="1">
            <a:prstTxWarp prst="textNoShape">
              <a:avLst/>
            </a:prstTxWarp>
            <a:normAutofit fontScale="92500" lnSpcReduction="10000"/>
          </a:bodyPr>
          <a:lstStyle/>
          <a:p>
            <a:pPr>
              <a:defRPr/>
            </a:pPr>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noFill/>
          <a:ln>
            <a:solidFill>
              <a:srgbClr val="000000"/>
            </a:solidFill>
            <a:miter lim="800000"/>
            <a:headEnd/>
            <a:tailEnd/>
          </a:ln>
        </p:spPr>
      </p:sp>
      <p:sp>
        <p:nvSpPr>
          <p:cNvPr id="84995" name="Rectangle 3"/>
          <p:cNvSpPr>
            <a:spLocks noGrp="1"/>
          </p:cNvSpPr>
          <p:nvPr>
            <p:ph type="body" idx="1"/>
          </p:nvPr>
        </p:nvSpPr>
        <p:spPr bwMode="auto"/>
        <p:txBody>
          <a:bodyPr wrap="square" numCol="1" anchor="t" anchorCtr="0" compatLnSpc="1">
            <a:prstTxWarp prst="textNoShape">
              <a:avLst/>
            </a:prstTxWarp>
            <a:normAutofit fontScale="92500" lnSpcReduction="10000"/>
          </a:bodyPr>
          <a:lstStyle/>
          <a:p>
            <a:pPr>
              <a:defRPr/>
            </a:pPr>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noFill/>
          <a:ln>
            <a:solidFill>
              <a:srgbClr val="000000"/>
            </a:solidFill>
            <a:miter lim="800000"/>
            <a:headEnd/>
            <a:tailEnd/>
          </a:ln>
        </p:spPr>
      </p:sp>
      <p:sp>
        <p:nvSpPr>
          <p:cNvPr id="84995" name="Rectangle 3"/>
          <p:cNvSpPr>
            <a:spLocks noGrp="1"/>
          </p:cNvSpPr>
          <p:nvPr>
            <p:ph type="body" idx="1"/>
          </p:nvPr>
        </p:nvSpPr>
        <p:spPr bwMode="auto"/>
        <p:txBody>
          <a:bodyPr wrap="square" numCol="1" anchor="t" anchorCtr="0" compatLnSpc="1">
            <a:prstTxWarp prst="textNoShape">
              <a:avLst/>
            </a:prstTxWarp>
            <a:normAutofit fontScale="92500" lnSpcReduction="10000"/>
          </a:bodyPr>
          <a:lstStyle/>
          <a:p>
            <a:pPr>
              <a:defRPr/>
            </a:pPr>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noFill/>
          <a:ln>
            <a:solidFill>
              <a:srgbClr val="000000"/>
            </a:solidFill>
            <a:miter lim="800000"/>
            <a:headEnd/>
            <a:tailEnd/>
          </a:ln>
        </p:spPr>
      </p:sp>
      <p:sp>
        <p:nvSpPr>
          <p:cNvPr id="84995" name="Rectangle 3"/>
          <p:cNvSpPr>
            <a:spLocks noGrp="1"/>
          </p:cNvSpPr>
          <p:nvPr>
            <p:ph type="body" idx="1"/>
          </p:nvPr>
        </p:nvSpPr>
        <p:spPr bwMode="auto"/>
        <p:txBody>
          <a:bodyPr wrap="square" numCol="1" anchor="t" anchorCtr="0" compatLnSpc="1">
            <a:prstTxWarp prst="textNoShape">
              <a:avLst/>
            </a:prstTxWarp>
            <a:normAutofit fontScale="92500" lnSpcReduction="10000"/>
          </a:bodyPr>
          <a:lstStyle/>
          <a:p>
            <a:pPr>
              <a:defRPr/>
            </a:pPr>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noFill/>
          <a:ln>
            <a:solidFill>
              <a:srgbClr val="000000"/>
            </a:solidFill>
            <a:miter lim="800000"/>
            <a:headEnd/>
            <a:tailEnd/>
          </a:ln>
        </p:spPr>
      </p:sp>
      <p:sp>
        <p:nvSpPr>
          <p:cNvPr id="84995" name="Rectangle 3"/>
          <p:cNvSpPr>
            <a:spLocks noGrp="1"/>
          </p:cNvSpPr>
          <p:nvPr>
            <p:ph type="body" idx="1"/>
          </p:nvPr>
        </p:nvSpPr>
        <p:spPr bwMode="auto"/>
        <p:txBody>
          <a:bodyPr wrap="square" numCol="1" anchor="t" anchorCtr="0" compatLnSpc="1">
            <a:prstTxWarp prst="textNoShape">
              <a:avLst/>
            </a:prstTxWarp>
            <a:normAutofit fontScale="92500" lnSpcReduction="10000"/>
          </a:bodyPr>
          <a:lstStyle/>
          <a:p>
            <a:pPr>
              <a:defRPr/>
            </a:pPr>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noFill/>
          <a:ln>
            <a:solidFill>
              <a:srgbClr val="000000"/>
            </a:solidFill>
            <a:miter lim="800000"/>
            <a:headEnd/>
            <a:tailEnd/>
          </a:ln>
        </p:spPr>
      </p:sp>
      <p:sp>
        <p:nvSpPr>
          <p:cNvPr id="84995" name="Rectangle 3"/>
          <p:cNvSpPr>
            <a:spLocks noGrp="1"/>
          </p:cNvSpPr>
          <p:nvPr>
            <p:ph type="body" idx="1"/>
          </p:nvPr>
        </p:nvSpPr>
        <p:spPr bwMode="auto"/>
        <p:txBody>
          <a:bodyPr wrap="square" numCol="1" anchor="t" anchorCtr="0" compatLnSpc="1">
            <a:prstTxWarp prst="textNoShape">
              <a:avLst/>
            </a:prstTxWarp>
            <a:normAutofit fontScale="92500" lnSpcReduction="10000"/>
          </a:bodyPr>
          <a:lstStyle/>
          <a:p>
            <a:pPr>
              <a:defRPr/>
            </a:pPr>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noFill/>
          <a:ln>
            <a:solidFill>
              <a:srgbClr val="000000"/>
            </a:solidFill>
            <a:miter lim="800000"/>
            <a:headEnd/>
            <a:tailEnd/>
          </a:ln>
        </p:spPr>
      </p:sp>
      <p:sp>
        <p:nvSpPr>
          <p:cNvPr id="84995" name="Rectangle 3"/>
          <p:cNvSpPr>
            <a:spLocks noGrp="1"/>
          </p:cNvSpPr>
          <p:nvPr>
            <p:ph type="body" idx="1"/>
          </p:nvPr>
        </p:nvSpPr>
        <p:spPr bwMode="auto"/>
        <p:txBody>
          <a:bodyPr wrap="square" numCol="1" anchor="t" anchorCtr="0" compatLnSpc="1">
            <a:prstTxWarp prst="textNoShape">
              <a:avLst/>
            </a:prstTxWarp>
            <a:normAutofit fontScale="92500" lnSpcReduction="10000"/>
          </a:bodyPr>
          <a:lstStyle/>
          <a:p>
            <a:pPr>
              <a:defRPr/>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C38F6334-F287-4256-890F-4B661320FEA7}" type="datetimeFigureOut">
              <a:rPr lang="en-US"/>
              <a:pPr>
                <a:defRPr/>
              </a:pPr>
              <a:t>2/22/2011</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6BC872B6-B389-4996-8947-7B1996ADDD1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9160176F-2633-4084-B332-9B422C6F9D20}" type="datetimeFigureOut">
              <a:rPr lang="en-US"/>
              <a:pPr>
                <a:defRPr/>
              </a:pPr>
              <a:t>2/22/2011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C7B7BB36-D4D8-48C1-82E2-D245D1B81CD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DD4FBE9-50D1-4433-8FD7-C82FABE246F9}" type="datetimeFigureOut">
              <a:rPr lang="en-US"/>
              <a:pPr>
                <a:defRPr/>
              </a:pPr>
              <a:t>2/22/2011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2CF43786-2A2E-49FA-AA88-4EED92541ED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D2D1325C-EF34-4E11-A7C5-920F6B0ED08E}" type="datetimeFigureOut">
              <a:rPr lang="en-US"/>
              <a:pPr>
                <a:defRPr/>
              </a:pPr>
              <a:t>2/22/2011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636499A-E7AA-44BA-9F75-99026BA11D6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C008970A-AD0C-49BD-93B0-7AED4E9CDB2E}" type="datetimeFigureOut">
              <a:rPr lang="en-US"/>
              <a:pPr>
                <a:defRPr/>
              </a:pPr>
              <a:t>2/22/2011</a:t>
            </a:fld>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B5E9501C-1B5F-42E1-88FB-6C6CBBE51D2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31FD4F54-AE04-4FEB-B8E8-E3BF08B54172}" type="datetimeFigureOut">
              <a:rPr lang="en-US"/>
              <a:pPr>
                <a:defRPr/>
              </a:pPr>
              <a:t>2/22/2011</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D3664F5E-83F8-4B19-A968-0DFCDC0A4111}"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B9D434BF-5691-4C31-8C98-C61F8A56D647}" type="datetimeFigureOut">
              <a:rPr lang="en-US"/>
              <a:pPr>
                <a:defRPr/>
              </a:pPr>
              <a:t>2/22/2011</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E354A500-553A-4539-B0CB-F5D46B951C80}"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CFE6A337-C746-4E13-A2D6-0FAA2A6B90B8}" type="datetimeFigureOut">
              <a:rPr lang="en-US"/>
              <a:pPr>
                <a:defRPr/>
              </a:pPr>
              <a:t>2/22/2011</a:t>
            </a:fld>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1E88E789-04E6-4FA8-A36F-E43EE2FF553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9F568679-88D8-4BD7-B4EB-512983078D3A}" type="datetimeFigureOut">
              <a:rPr lang="en-US"/>
              <a:pPr>
                <a:defRPr/>
              </a:pPr>
              <a:t>2/22/2011</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F68F3341-E227-4051-9426-0DE475A7C7A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3A403CD2-3B91-4076-8582-867F06AB4C6A}" type="datetimeFigureOut">
              <a:rPr lang="en-US"/>
              <a:pPr>
                <a:defRPr/>
              </a:pPr>
              <a:t>2/22/2011</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9F46E891-B235-41F2-A726-B64F5C73D103}"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0F1BC7BF-E9B8-4F3C-877E-EC553E804285}" type="datetimeFigureOut">
              <a:rPr lang="en-US"/>
              <a:pPr>
                <a:defRPr/>
              </a:pPr>
              <a:t>2/22/2011</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BB7BC940-F5DE-4749-B926-E88931D47E6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D858FDC3-EA99-45CA-AD0C-158E7A2921BF}" type="datetimeFigureOut">
              <a:rPr lang="en-US"/>
              <a:pPr>
                <a:defRPr/>
              </a:pPr>
              <a:t>2/22/2011</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a:defRPr/>
            </a:pPr>
            <a:fld id="{CF1A028C-2C48-411D-843B-E17704EAF8E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59" r:id="rId1"/>
    <p:sldLayoutId id="2147483955" r:id="rId2"/>
    <p:sldLayoutId id="2147483960" r:id="rId3"/>
    <p:sldLayoutId id="2147483961" r:id="rId4"/>
    <p:sldLayoutId id="2147483962" r:id="rId5"/>
    <p:sldLayoutId id="2147483963" r:id="rId6"/>
    <p:sldLayoutId id="2147483956" r:id="rId7"/>
    <p:sldLayoutId id="2147483964" r:id="rId8"/>
    <p:sldLayoutId id="2147483965" r:id="rId9"/>
    <p:sldLayoutId id="2147483957" r:id="rId10"/>
    <p:sldLayoutId id="2147483958"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09800"/>
            <a:ext cx="7772400" cy="2667000"/>
          </a:xfrm>
        </p:spPr>
        <p:txBody>
          <a:bodyPr>
            <a:normAutofit fontScale="90000"/>
          </a:bodyPr>
          <a:lstStyle/>
          <a:p>
            <a:pPr algn="ctr"/>
            <a:r>
              <a:rPr lang="en-US" dirty="0" smtClean="0"/>
              <a:t/>
            </a:r>
            <a:br>
              <a:rPr lang="en-US" dirty="0" smtClean="0"/>
            </a:br>
            <a:r>
              <a:rPr lang="en-US" dirty="0" smtClean="0"/>
              <a:t/>
            </a:r>
            <a:br>
              <a:rPr lang="en-US" dirty="0" smtClean="0"/>
            </a:br>
            <a:r>
              <a:rPr lang="en-US" dirty="0" smtClean="0"/>
              <a:t>Developing </a:t>
            </a:r>
            <a:r>
              <a:rPr lang="en-US" dirty="0" smtClean="0"/>
              <a:t>the Thesis/Project Outline and</a:t>
            </a:r>
            <a:br>
              <a:rPr lang="en-US" dirty="0" smtClean="0"/>
            </a:br>
            <a:r>
              <a:rPr lang="en-US" dirty="0" smtClean="0"/>
              <a:t>Writing the Report </a:t>
            </a:r>
            <a:r>
              <a:rPr lang="en-GB" dirty="0" smtClean="0"/>
              <a:t/>
            </a:r>
            <a:br>
              <a:rPr lang="en-GB" dirty="0" smtClean="0"/>
            </a:br>
            <a:r>
              <a:rPr lang="en-GB" sz="2400" dirty="0" smtClean="0"/>
              <a:t>DCS </a:t>
            </a:r>
            <a:r>
              <a:rPr lang="en-GB" sz="2400" dirty="0" smtClean="0"/>
              <a:t>603 </a:t>
            </a:r>
            <a:endParaRPr lang="en-US" dirty="0"/>
          </a:p>
        </p:txBody>
      </p:sp>
      <p:pic>
        <p:nvPicPr>
          <p:cNvPr id="9220" name="Picture 3" descr="Untitled.jpg"/>
          <p:cNvPicPr>
            <a:picLocks noChangeAspect="1"/>
          </p:cNvPicPr>
          <p:nvPr/>
        </p:nvPicPr>
        <p:blipFill>
          <a:blip r:embed="rId3" cstate="print">
            <a:lum contrast="10000"/>
          </a:blip>
          <a:srcRect/>
          <a:stretch>
            <a:fillRect/>
          </a:stretch>
        </p:blipFill>
        <p:spPr bwMode="auto">
          <a:xfrm>
            <a:off x="3608388" y="533400"/>
            <a:ext cx="1927225" cy="1905000"/>
          </a:xfrm>
          <a:prstGeom prst="rect">
            <a:avLst/>
          </a:prstGeom>
          <a:noFill/>
          <a:ln w="9525">
            <a:noFill/>
            <a:miter lim="800000"/>
            <a:headEnd/>
            <a:tailEnd/>
          </a:ln>
        </p:spPr>
      </p:pic>
      <p:sp>
        <p:nvSpPr>
          <p:cNvPr id="4" name="TextBox 3"/>
          <p:cNvSpPr txBox="1"/>
          <p:nvPr/>
        </p:nvSpPr>
        <p:spPr>
          <a:xfrm>
            <a:off x="228600" y="5410200"/>
            <a:ext cx="6934200" cy="1077218"/>
          </a:xfrm>
          <a:prstGeom prst="rect">
            <a:avLst/>
          </a:prstGeom>
          <a:noFill/>
        </p:spPr>
        <p:txBody>
          <a:bodyPr wrap="square" rtlCol="0">
            <a:spAutoFit/>
          </a:bodyPr>
          <a:lstStyle/>
          <a:p>
            <a:r>
              <a:rPr lang="en-US" sz="3200" dirty="0" smtClean="0">
                <a:solidFill>
                  <a:srgbClr val="FFFF00"/>
                </a:solidFill>
              </a:rPr>
              <a:t>Bill Nay, Academic Dean</a:t>
            </a:r>
          </a:p>
          <a:p>
            <a:r>
              <a:rPr lang="en-US" sz="3200" dirty="0" err="1" smtClean="0">
                <a:solidFill>
                  <a:srgbClr val="FFFF00"/>
                </a:solidFill>
              </a:rPr>
              <a:t>NorCal</a:t>
            </a:r>
            <a:r>
              <a:rPr lang="en-US" sz="3200" dirty="0" smtClean="0">
                <a:solidFill>
                  <a:srgbClr val="FFFF00"/>
                </a:solidFill>
              </a:rPr>
              <a:t> Commissioner’s College</a:t>
            </a:r>
            <a:endParaRPr lang="en-US" sz="3200" dirty="0">
              <a:solidFill>
                <a:srgbClr val="FFFF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p:txBody>
          <a:bodyPr/>
          <a:lstStyle/>
          <a:p>
            <a:pPr>
              <a:buNone/>
            </a:pPr>
            <a:r>
              <a:rPr lang="en-US" sz="3600" dirty="0" smtClean="0"/>
              <a:t>Compile the bibliography. </a:t>
            </a:r>
          </a:p>
          <a:p>
            <a:pPr>
              <a:buNone/>
            </a:pPr>
            <a:endParaRPr lang="en-US" sz="3600" dirty="0" smtClean="0"/>
          </a:p>
          <a:p>
            <a:pPr>
              <a:buNone/>
            </a:pPr>
            <a:r>
              <a:rPr lang="en-US" sz="3600" dirty="0" smtClean="0"/>
              <a:t> When using factual material or the thoughts of others, be sure to give accurate and complete credit in the bibliography.</a:t>
            </a:r>
          </a:p>
          <a:p>
            <a:pPr>
              <a:buNone/>
            </a:pPr>
            <a:endParaRPr lang="en-US" sz="3600" dirty="0" smtClean="0"/>
          </a:p>
          <a:p>
            <a:pPr lvl="0"/>
            <a:endParaRPr lang="en-US" dirty="0" smtClean="0"/>
          </a:p>
          <a:p>
            <a:endParaRPr lang="en-US" dirty="0" smtClean="0"/>
          </a:p>
          <a:p>
            <a:pPr eaLnBrk="1" hangingPunct="1"/>
            <a:endParaRPr lang="en-US" dirty="0" smtClean="0"/>
          </a:p>
          <a:p>
            <a:pPr eaLnBrk="1" hangingPunct="1"/>
            <a:endParaRPr lang="en-US" dirty="0" smtClean="0"/>
          </a:p>
        </p:txBody>
      </p:sp>
      <p:sp>
        <p:nvSpPr>
          <p:cNvPr id="3" name="Title 2"/>
          <p:cNvSpPr>
            <a:spLocks noGrp="1"/>
          </p:cNvSpPr>
          <p:nvPr>
            <p:ph type="title"/>
          </p:nvPr>
        </p:nvSpPr>
        <p:spPr/>
        <p:txBody>
          <a:bodyPr>
            <a:normAutofit/>
          </a:bodyPr>
          <a:lstStyle/>
          <a:p>
            <a:r>
              <a:rPr lang="en-US" dirty="0" smtClean="0"/>
              <a:t>Writing </a:t>
            </a:r>
            <a:r>
              <a:rPr lang="en-US" dirty="0" smtClean="0"/>
              <a:t>the </a:t>
            </a:r>
            <a:r>
              <a:rPr lang="en-US" dirty="0" smtClean="0"/>
              <a:t>Thesis</a:t>
            </a:r>
            <a:endParaRPr lang="en-US" dirty="0"/>
          </a:p>
        </p:txBody>
      </p:sp>
      <p:pic>
        <p:nvPicPr>
          <p:cNvPr id="10244"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457200" y="1600200"/>
            <a:ext cx="8229600" cy="4525962"/>
          </a:xfrm>
        </p:spPr>
        <p:txBody>
          <a:bodyPr/>
          <a:lstStyle/>
          <a:p>
            <a:pPr>
              <a:buNone/>
            </a:pPr>
            <a:r>
              <a:rPr lang="en-US" sz="3600" dirty="0" smtClean="0"/>
              <a:t>In </a:t>
            </a:r>
            <a:r>
              <a:rPr lang="en-US" sz="3600" dirty="0" smtClean="0"/>
              <a:t>revising the first draft, ask yourself the following</a:t>
            </a:r>
            <a:r>
              <a:rPr lang="en-US" sz="3600" dirty="0" smtClean="0"/>
              <a:t>: </a:t>
            </a:r>
            <a:endParaRPr lang="en-US" dirty="0" smtClean="0"/>
          </a:p>
          <a:p>
            <a:pPr lvl="0"/>
            <a:endParaRPr lang="en-US" dirty="0" smtClean="0"/>
          </a:p>
          <a:p>
            <a:pPr lvl="0"/>
            <a:r>
              <a:rPr lang="en-US" dirty="0" smtClean="0"/>
              <a:t>Have I made my purpose clear?</a:t>
            </a:r>
          </a:p>
          <a:p>
            <a:pPr lvl="0"/>
            <a:r>
              <a:rPr lang="en-US" dirty="0" smtClean="0"/>
              <a:t>Is </a:t>
            </a:r>
            <a:r>
              <a:rPr lang="en-US" dirty="0" smtClean="0"/>
              <a:t>the paragraphing correct?</a:t>
            </a:r>
          </a:p>
          <a:p>
            <a:pPr lvl="0"/>
            <a:r>
              <a:rPr lang="en-US" dirty="0" smtClean="0"/>
              <a:t>Do the paragraphs reveal the major points of the thesis?</a:t>
            </a:r>
          </a:p>
          <a:p>
            <a:pPr lvl="0"/>
            <a:r>
              <a:rPr lang="en-US" dirty="0" smtClean="0"/>
              <a:t>Is each paragraph unified and coherent?</a:t>
            </a:r>
          </a:p>
          <a:p>
            <a:pPr eaLnBrk="1" hangingPunct="1"/>
            <a:endParaRPr lang="en-US" dirty="0" smtClean="0"/>
          </a:p>
        </p:txBody>
      </p:sp>
      <p:sp>
        <p:nvSpPr>
          <p:cNvPr id="3" name="Title 2"/>
          <p:cNvSpPr>
            <a:spLocks noGrp="1"/>
          </p:cNvSpPr>
          <p:nvPr>
            <p:ph type="title"/>
          </p:nvPr>
        </p:nvSpPr>
        <p:spPr/>
        <p:txBody>
          <a:bodyPr>
            <a:normAutofit/>
          </a:bodyPr>
          <a:lstStyle/>
          <a:p>
            <a:r>
              <a:rPr lang="en-US" dirty="0" smtClean="0"/>
              <a:t>Reread</a:t>
            </a:r>
            <a:r>
              <a:rPr lang="en-US" dirty="0" smtClean="0"/>
              <a:t>, Revise, </a:t>
            </a:r>
            <a:r>
              <a:rPr lang="en-US" dirty="0" smtClean="0"/>
              <a:t>Rewrite</a:t>
            </a:r>
            <a:endParaRPr lang="en-US" dirty="0"/>
          </a:p>
        </p:txBody>
      </p:sp>
      <p:pic>
        <p:nvPicPr>
          <p:cNvPr id="10244"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457200" y="1371600"/>
            <a:ext cx="8229600" cy="4525962"/>
          </a:xfrm>
        </p:spPr>
        <p:txBody>
          <a:bodyPr/>
          <a:lstStyle/>
          <a:p>
            <a:pPr>
              <a:buNone/>
            </a:pPr>
            <a:r>
              <a:rPr lang="en-US" sz="3600" dirty="0" smtClean="0"/>
              <a:t>In </a:t>
            </a:r>
            <a:r>
              <a:rPr lang="en-US" sz="3600" dirty="0" smtClean="0"/>
              <a:t>revising the first draft, ask yourself the following</a:t>
            </a:r>
            <a:r>
              <a:rPr lang="en-US" sz="3600" dirty="0" smtClean="0"/>
              <a:t>: </a:t>
            </a:r>
            <a:endParaRPr lang="en-US" dirty="0" smtClean="0"/>
          </a:p>
          <a:p>
            <a:pPr lvl="0"/>
            <a:endParaRPr lang="en-US" dirty="0" smtClean="0"/>
          </a:p>
          <a:p>
            <a:pPr lvl="0"/>
            <a:r>
              <a:rPr lang="en-US" dirty="0" smtClean="0"/>
              <a:t>Are </a:t>
            </a:r>
            <a:r>
              <a:rPr lang="en-US" dirty="0" smtClean="0"/>
              <a:t>the paragraphs clearly related to one another?</a:t>
            </a:r>
          </a:p>
          <a:p>
            <a:pPr lvl="0"/>
            <a:r>
              <a:rPr lang="en-US" dirty="0" smtClean="0"/>
              <a:t>Are the sentences varied in structure?</a:t>
            </a:r>
          </a:p>
          <a:p>
            <a:pPr lvl="0"/>
            <a:r>
              <a:rPr lang="en-US" dirty="0" smtClean="0"/>
              <a:t>Can sentences be better written?</a:t>
            </a:r>
          </a:p>
          <a:p>
            <a:pPr lvl="0"/>
            <a:r>
              <a:rPr lang="en-US" dirty="0" smtClean="0"/>
              <a:t>Is my style too wordy?</a:t>
            </a:r>
          </a:p>
          <a:p>
            <a:pPr eaLnBrk="1" hangingPunct="1"/>
            <a:endParaRPr lang="en-US" dirty="0" smtClean="0"/>
          </a:p>
        </p:txBody>
      </p:sp>
      <p:sp>
        <p:nvSpPr>
          <p:cNvPr id="3" name="Title 2"/>
          <p:cNvSpPr>
            <a:spLocks noGrp="1"/>
          </p:cNvSpPr>
          <p:nvPr>
            <p:ph type="title"/>
          </p:nvPr>
        </p:nvSpPr>
        <p:spPr/>
        <p:txBody>
          <a:bodyPr>
            <a:normAutofit/>
          </a:bodyPr>
          <a:lstStyle/>
          <a:p>
            <a:r>
              <a:rPr lang="en-US" dirty="0" smtClean="0"/>
              <a:t>Reread</a:t>
            </a:r>
            <a:r>
              <a:rPr lang="en-US" dirty="0" smtClean="0"/>
              <a:t>, Revise, </a:t>
            </a:r>
            <a:r>
              <a:rPr lang="en-US" dirty="0" smtClean="0"/>
              <a:t>Rewrite</a:t>
            </a:r>
            <a:endParaRPr lang="en-US" dirty="0"/>
          </a:p>
        </p:txBody>
      </p:sp>
      <p:pic>
        <p:nvPicPr>
          <p:cNvPr id="10244"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457200" y="1371600"/>
            <a:ext cx="8229600" cy="4800600"/>
          </a:xfrm>
        </p:spPr>
        <p:txBody>
          <a:bodyPr/>
          <a:lstStyle/>
          <a:p>
            <a:pPr>
              <a:buNone/>
            </a:pPr>
            <a:r>
              <a:rPr lang="en-US" sz="3600" dirty="0" smtClean="0"/>
              <a:t>In </a:t>
            </a:r>
            <a:r>
              <a:rPr lang="en-US" sz="3600" dirty="0" smtClean="0"/>
              <a:t>revising the first draft, ask yourself the following</a:t>
            </a:r>
            <a:r>
              <a:rPr lang="en-US" sz="3600" dirty="0" smtClean="0"/>
              <a:t>: </a:t>
            </a:r>
            <a:endParaRPr lang="en-US" dirty="0" smtClean="0"/>
          </a:p>
          <a:p>
            <a:pPr lvl="0"/>
            <a:endParaRPr lang="en-US" dirty="0" smtClean="0"/>
          </a:p>
          <a:p>
            <a:pPr lvl="0"/>
            <a:r>
              <a:rPr lang="en-US" dirty="0" smtClean="0"/>
              <a:t>What </a:t>
            </a:r>
            <a:r>
              <a:rPr lang="en-US" dirty="0" smtClean="0"/>
              <a:t>expressions or words can be eliminated?</a:t>
            </a:r>
          </a:p>
          <a:p>
            <a:pPr lvl="0"/>
            <a:r>
              <a:rPr lang="en-US" dirty="0" smtClean="0"/>
              <a:t>Where is punctuation needed to make the meaning clearer?</a:t>
            </a:r>
          </a:p>
          <a:p>
            <a:pPr lvl="0"/>
            <a:r>
              <a:rPr lang="en-US" dirty="0" smtClean="0"/>
              <a:t>Are all words spelled correctly?</a:t>
            </a:r>
          </a:p>
          <a:p>
            <a:pPr lvl="0"/>
            <a:r>
              <a:rPr lang="en-US" dirty="0" smtClean="0"/>
              <a:t>What parts need to be rewritten for greater clarity?</a:t>
            </a:r>
          </a:p>
          <a:p>
            <a:pPr lvl="0"/>
            <a:endParaRPr lang="en-US" dirty="0" smtClean="0"/>
          </a:p>
        </p:txBody>
      </p:sp>
      <p:sp>
        <p:nvSpPr>
          <p:cNvPr id="3" name="Title 2"/>
          <p:cNvSpPr>
            <a:spLocks noGrp="1"/>
          </p:cNvSpPr>
          <p:nvPr>
            <p:ph type="title"/>
          </p:nvPr>
        </p:nvSpPr>
        <p:spPr/>
        <p:txBody>
          <a:bodyPr>
            <a:normAutofit/>
          </a:bodyPr>
          <a:lstStyle/>
          <a:p>
            <a:r>
              <a:rPr lang="en-US" dirty="0" smtClean="0"/>
              <a:t>Reread</a:t>
            </a:r>
            <a:r>
              <a:rPr lang="en-US" dirty="0" smtClean="0"/>
              <a:t>, Revise, </a:t>
            </a:r>
            <a:r>
              <a:rPr lang="en-US" dirty="0" smtClean="0"/>
              <a:t>Rewrite</a:t>
            </a:r>
            <a:endParaRPr lang="en-US" dirty="0"/>
          </a:p>
        </p:txBody>
      </p:sp>
      <p:pic>
        <p:nvPicPr>
          <p:cNvPr id="10244"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533400" y="1295400"/>
            <a:ext cx="8229600" cy="5105400"/>
          </a:xfrm>
        </p:spPr>
        <p:txBody>
          <a:bodyPr/>
          <a:lstStyle/>
          <a:p>
            <a:pPr>
              <a:buNone/>
            </a:pPr>
            <a:r>
              <a:rPr lang="en-US" sz="3600" dirty="0" smtClean="0"/>
              <a:t>Have </a:t>
            </a:r>
            <a:r>
              <a:rPr lang="en-US" sz="3600" dirty="0" smtClean="0"/>
              <a:t>a careful reader review your second draft and mark anything that is unclear or awkward.</a:t>
            </a:r>
          </a:p>
          <a:p>
            <a:endParaRPr lang="en-US" sz="3600" dirty="0" smtClean="0"/>
          </a:p>
          <a:p>
            <a:r>
              <a:rPr lang="en-US" sz="3600" dirty="0" smtClean="0"/>
              <a:t>Revise again.</a:t>
            </a:r>
            <a:r>
              <a:rPr lang="en-US" sz="3600" dirty="0" smtClean="0"/>
              <a:t> </a:t>
            </a:r>
            <a:endParaRPr lang="en-US" sz="3600" dirty="0" smtClean="0"/>
          </a:p>
          <a:p>
            <a:r>
              <a:rPr lang="en-US" sz="3600" dirty="0" smtClean="0"/>
              <a:t>Type </a:t>
            </a:r>
            <a:r>
              <a:rPr lang="en-US" sz="3600" dirty="0" smtClean="0"/>
              <a:t>in Final Form, </a:t>
            </a:r>
            <a:r>
              <a:rPr lang="en-US" sz="3600" dirty="0" smtClean="0"/>
              <a:t>Edit, Correct</a:t>
            </a:r>
            <a:r>
              <a:rPr lang="en-US" sz="3600" dirty="0" smtClean="0"/>
              <a:t>, and </a:t>
            </a:r>
            <a:endParaRPr lang="en-US" sz="3600" dirty="0" smtClean="0"/>
          </a:p>
          <a:p>
            <a:r>
              <a:rPr lang="en-US" sz="5400" dirty="0" smtClean="0"/>
              <a:t>Submit</a:t>
            </a:r>
            <a:endParaRPr lang="en-US" sz="5400" dirty="0" smtClean="0"/>
          </a:p>
          <a:p>
            <a:endParaRPr lang="en-US" sz="3600" dirty="0" smtClean="0"/>
          </a:p>
          <a:p>
            <a:pPr>
              <a:buNone/>
            </a:pPr>
            <a:endParaRPr lang="en-US" sz="3600" dirty="0" smtClean="0"/>
          </a:p>
          <a:p>
            <a:endParaRPr lang="en-US" dirty="0" smtClean="0"/>
          </a:p>
          <a:p>
            <a:pPr lvl="0"/>
            <a:endParaRPr lang="en-US" dirty="0" smtClean="0"/>
          </a:p>
          <a:p>
            <a:endParaRPr lang="en-US" dirty="0" smtClean="0"/>
          </a:p>
          <a:p>
            <a:pPr eaLnBrk="1" hangingPunct="1"/>
            <a:endParaRPr lang="en-US" dirty="0" smtClean="0"/>
          </a:p>
          <a:p>
            <a:pPr eaLnBrk="1" hangingPunct="1"/>
            <a:endParaRPr lang="en-US" dirty="0" smtClean="0"/>
          </a:p>
        </p:txBody>
      </p:sp>
      <p:sp>
        <p:nvSpPr>
          <p:cNvPr id="3" name="Title 2"/>
          <p:cNvSpPr>
            <a:spLocks noGrp="1"/>
          </p:cNvSpPr>
          <p:nvPr>
            <p:ph type="title"/>
          </p:nvPr>
        </p:nvSpPr>
        <p:spPr/>
        <p:txBody>
          <a:bodyPr>
            <a:normAutofit/>
          </a:bodyPr>
          <a:lstStyle/>
          <a:p>
            <a:r>
              <a:rPr lang="en-US" dirty="0" smtClean="0"/>
              <a:t>Writing </a:t>
            </a:r>
            <a:r>
              <a:rPr lang="en-US" dirty="0" smtClean="0"/>
              <a:t>the </a:t>
            </a:r>
            <a:r>
              <a:rPr lang="en-US" dirty="0" smtClean="0"/>
              <a:t>Thesis</a:t>
            </a:r>
            <a:endParaRPr lang="en-US" dirty="0"/>
          </a:p>
        </p:txBody>
      </p:sp>
      <p:pic>
        <p:nvPicPr>
          <p:cNvPr id="10244"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fontAlgn="auto" hangingPunct="1">
              <a:spcAft>
                <a:spcPts val="0"/>
              </a:spcAft>
              <a:defRPr/>
            </a:pPr>
            <a:r>
              <a:rPr lang="en-US" dirty="0" smtClean="0"/>
              <a:t>Practical Exercise</a:t>
            </a:r>
            <a:endParaRPr lang="en-US" dirty="0"/>
          </a:p>
        </p:txBody>
      </p:sp>
      <p:pic>
        <p:nvPicPr>
          <p:cNvPr id="16388"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pic>
        <p:nvPicPr>
          <p:cNvPr id="16389" name="Picture 3" descr="C:\Users\tim\Boy Scouts\Middle Tennessee Council\Commish Clipart\dcbbp.jpg"/>
          <p:cNvPicPr>
            <a:picLocks noChangeAspect="1" noChangeArrowheads="1"/>
          </p:cNvPicPr>
          <p:nvPr/>
        </p:nvPicPr>
        <p:blipFill>
          <a:blip r:embed="rId4" cstate="print"/>
          <a:srcRect/>
          <a:stretch>
            <a:fillRect/>
          </a:stretch>
        </p:blipFill>
        <p:spPr bwMode="auto">
          <a:xfrm>
            <a:off x="6477000" y="4191000"/>
            <a:ext cx="2089150" cy="2400300"/>
          </a:xfrm>
          <a:prstGeom prst="rect">
            <a:avLst/>
          </a:prstGeom>
          <a:noFill/>
          <a:ln w="9525">
            <a:noFill/>
            <a:miter lim="800000"/>
            <a:headEnd/>
            <a:tailEnd/>
          </a:ln>
        </p:spPr>
      </p:pic>
      <p:sp>
        <p:nvSpPr>
          <p:cNvPr id="7" name="Title 3"/>
          <p:cNvSpPr>
            <a:spLocks noGrp="1"/>
          </p:cNvSpPr>
          <p:nvPr>
            <p:ph idx="1"/>
          </p:nvPr>
        </p:nvSpPr>
        <p:spPr>
          <a:xfrm>
            <a:off x="457200" y="1481138"/>
            <a:ext cx="8229600" cy="2481262"/>
          </a:xfrm>
        </p:spPr>
        <p:txBody>
          <a:bodyPr>
            <a:normAutofit fontScale="97500"/>
          </a:bodyPr>
          <a:lstStyle/>
          <a:p>
            <a:pPr>
              <a:buNone/>
            </a:pPr>
            <a:endParaRPr lang="en-US" sz="4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fontAlgn="auto" hangingPunct="1">
              <a:spcAft>
                <a:spcPts val="0"/>
              </a:spcAft>
              <a:defRPr/>
            </a:pPr>
            <a:r>
              <a:rPr lang="en-US"/>
              <a:t>What should be the result?</a:t>
            </a:r>
          </a:p>
        </p:txBody>
      </p:sp>
      <p:pic>
        <p:nvPicPr>
          <p:cNvPr id="32772"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fontAlgn="auto" hangingPunct="1">
              <a:spcAft>
                <a:spcPts val="0"/>
              </a:spcAft>
              <a:defRPr/>
            </a:pPr>
            <a:r>
              <a:rPr lang="en-US"/>
              <a:t>Summary</a:t>
            </a:r>
          </a:p>
        </p:txBody>
      </p:sp>
      <p:sp>
        <p:nvSpPr>
          <p:cNvPr id="33795" name="Rectangle 3"/>
          <p:cNvSpPr>
            <a:spLocks noGrp="1" noChangeArrowheads="1"/>
          </p:cNvSpPr>
          <p:nvPr>
            <p:ph type="body" idx="1"/>
          </p:nvPr>
        </p:nvSpPr>
        <p:spPr/>
        <p:txBody>
          <a:bodyPr/>
          <a:lstStyle/>
          <a:p>
            <a:pPr algn="ctr" eaLnBrk="1" hangingPunct="1">
              <a:buFontTx/>
              <a:buNone/>
            </a:pPr>
            <a:endParaRPr lang="en-US" smtClean="0"/>
          </a:p>
          <a:p>
            <a:pPr algn="ctr" eaLnBrk="1" hangingPunct="1">
              <a:buFontTx/>
              <a:buNone/>
            </a:pPr>
            <a:r>
              <a:rPr lang="en-US" smtClean="0"/>
              <a:t>“I find the great thing in this world is</a:t>
            </a:r>
          </a:p>
          <a:p>
            <a:pPr algn="ctr" eaLnBrk="1" hangingPunct="1">
              <a:buFontTx/>
              <a:buNone/>
            </a:pPr>
            <a:r>
              <a:rPr lang="en-US" smtClean="0"/>
              <a:t>not so much where we stand, as in what</a:t>
            </a:r>
          </a:p>
          <a:p>
            <a:pPr algn="ctr" eaLnBrk="1" hangingPunct="1">
              <a:buFontTx/>
              <a:buNone/>
            </a:pPr>
            <a:r>
              <a:rPr lang="en-US" smtClean="0"/>
              <a:t>direction we are moving. To reach our port, we must sail sometimes with the wind and sometimes against it - but we must sail, and not drift, nor lie at anchor.”</a:t>
            </a:r>
          </a:p>
          <a:p>
            <a:pPr algn="r" eaLnBrk="1" hangingPunct="1">
              <a:buFontTx/>
              <a:buNone/>
            </a:pPr>
            <a:r>
              <a:rPr lang="en-US" sz="2000" smtClean="0"/>
              <a:t>Oliver Wendell Holmes</a:t>
            </a:r>
            <a:r>
              <a:rPr lang="en-US" smtClean="0"/>
              <a:t> </a:t>
            </a:r>
          </a:p>
        </p:txBody>
      </p:sp>
      <p:pic>
        <p:nvPicPr>
          <p:cNvPr id="33796"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fontScale="90000"/>
          </a:bodyPr>
          <a:lstStyle/>
          <a:p>
            <a:pPr eaLnBrk="1" fontAlgn="auto" hangingPunct="1">
              <a:spcAft>
                <a:spcPts val="0"/>
              </a:spcAft>
              <a:defRPr/>
            </a:pPr>
            <a:r>
              <a:rPr lang="en-US" dirty="0"/>
              <a:t>Unit Commissioner </a:t>
            </a:r>
            <a:r>
              <a:rPr lang="en-US" dirty="0" smtClean="0"/>
              <a:t/>
            </a:r>
            <a:br>
              <a:rPr lang="en-US" dirty="0" smtClean="0"/>
            </a:br>
            <a:r>
              <a:rPr lang="en-US" dirty="0" smtClean="0"/>
              <a:t>Evaluation</a:t>
            </a:r>
            <a:endParaRPr lang="en-US" dirty="0"/>
          </a:p>
        </p:txBody>
      </p:sp>
      <p:sp>
        <p:nvSpPr>
          <p:cNvPr id="44035" name="Rectangle 3"/>
          <p:cNvSpPr>
            <a:spLocks noGrp="1" noChangeArrowheads="1"/>
          </p:cNvSpPr>
          <p:nvPr>
            <p:ph type="body" idx="1"/>
          </p:nvPr>
        </p:nvSpPr>
        <p:spPr/>
        <p:txBody>
          <a:bodyPr/>
          <a:lstStyle/>
          <a:p>
            <a:pPr lvl="1" eaLnBrk="1" hangingPunct="1">
              <a:spcBef>
                <a:spcPct val="0"/>
              </a:spcBef>
            </a:pPr>
            <a:r>
              <a:rPr lang="en-US" dirty="0" smtClean="0"/>
              <a:t>Do my units have effective leaders?</a:t>
            </a:r>
          </a:p>
          <a:p>
            <a:pPr lvl="1" eaLnBrk="1" hangingPunct="1">
              <a:spcBef>
                <a:spcPct val="0"/>
              </a:spcBef>
            </a:pPr>
            <a:r>
              <a:rPr lang="en-US" dirty="0" smtClean="0"/>
              <a:t>Do my units have active committees?</a:t>
            </a:r>
          </a:p>
          <a:p>
            <a:pPr lvl="1" eaLnBrk="1" hangingPunct="1">
              <a:spcBef>
                <a:spcPct val="0"/>
              </a:spcBef>
            </a:pPr>
            <a:r>
              <a:rPr lang="en-US" dirty="0" smtClean="0"/>
              <a:t>Do my units have youth enthusiastically involved in a good unit program?</a:t>
            </a:r>
          </a:p>
          <a:p>
            <a:pPr lvl="1" eaLnBrk="1" hangingPunct="1">
              <a:spcBef>
                <a:spcPct val="0"/>
              </a:spcBef>
            </a:pPr>
            <a:r>
              <a:rPr lang="en-US" dirty="0" smtClean="0"/>
              <a:t>Do my chartered organizations feel a sense of ownership for their units?</a:t>
            </a:r>
          </a:p>
          <a:p>
            <a:pPr lvl="1" eaLnBrk="1" hangingPunct="1">
              <a:spcBef>
                <a:spcPct val="0"/>
              </a:spcBef>
            </a:pPr>
            <a:r>
              <a:rPr lang="en-US" dirty="0" smtClean="0"/>
              <a:t>Do units show membership increases?</a:t>
            </a:r>
          </a:p>
          <a:p>
            <a:pPr lvl="1" eaLnBrk="1" hangingPunct="1">
              <a:spcBef>
                <a:spcPct val="0"/>
              </a:spcBef>
            </a:pPr>
            <a:r>
              <a:rPr lang="en-US" dirty="0" smtClean="0"/>
              <a:t>Have my units met Centennial Quality Unit Award requirements?</a:t>
            </a:r>
          </a:p>
          <a:p>
            <a:pPr lvl="1" eaLnBrk="1" hangingPunct="1">
              <a:spcBef>
                <a:spcPct val="0"/>
              </a:spcBef>
            </a:pPr>
            <a:r>
              <a:rPr lang="en-US" dirty="0" smtClean="0"/>
              <a:t>Are my units reasonably active in district events?</a:t>
            </a:r>
          </a:p>
          <a:p>
            <a:pPr lvl="1" eaLnBrk="1" hangingPunct="1">
              <a:spcBef>
                <a:spcPct val="0"/>
              </a:spcBef>
            </a:pPr>
            <a:r>
              <a:rPr lang="en-US" dirty="0" smtClean="0"/>
              <a:t>Do all units reregister on time?</a:t>
            </a:r>
          </a:p>
          <a:p>
            <a:pPr lvl="1" eaLnBrk="1" hangingPunct="1">
              <a:spcBef>
                <a:spcPct val="0"/>
              </a:spcBef>
            </a:pPr>
            <a:r>
              <a:rPr lang="en-US" dirty="0" smtClean="0"/>
              <a:t>Are my unit leaders happy to see me?</a:t>
            </a:r>
          </a:p>
          <a:p>
            <a:pPr eaLnBrk="1" hangingPunct="1">
              <a:buFont typeface="Wingdings 3" pitchFamily="18" charset="2"/>
              <a:buNone/>
            </a:pPr>
            <a:endParaRPr lang="en-US" sz="1800" dirty="0" smtClean="0"/>
          </a:p>
          <a:p>
            <a:pPr lvl="1" eaLnBrk="1" hangingPunct="1"/>
            <a:endParaRPr lang="en-US" dirty="0" smtClean="0"/>
          </a:p>
        </p:txBody>
      </p:sp>
      <p:pic>
        <p:nvPicPr>
          <p:cNvPr id="44036"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pic>
        <p:nvPicPr>
          <p:cNvPr id="44037" name="Picture 6" descr="C:\Users\tim\Boy Scouts\Middle Tennessee Council\Commish Clipart\unitcommiss75-89.bmp"/>
          <p:cNvPicPr>
            <a:picLocks noChangeAspect="1" noChangeArrowheads="1"/>
          </p:cNvPicPr>
          <p:nvPr/>
        </p:nvPicPr>
        <p:blipFill>
          <a:blip r:embed="rId4" cstate="print"/>
          <a:srcRect/>
          <a:stretch>
            <a:fillRect/>
          </a:stretch>
        </p:blipFill>
        <p:spPr bwMode="auto">
          <a:xfrm>
            <a:off x="6934200" y="4572000"/>
            <a:ext cx="1793875"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fontAlgn="auto" hangingPunct="1">
              <a:spcAft>
                <a:spcPts val="0"/>
              </a:spcAft>
              <a:defRPr/>
            </a:pPr>
            <a:r>
              <a:rPr lang="en-US" dirty="0" smtClean="0"/>
              <a:t>Summary and Review</a:t>
            </a:r>
            <a:r>
              <a:rPr lang="en-US" dirty="0"/>
              <a:t>	</a:t>
            </a:r>
          </a:p>
        </p:txBody>
      </p:sp>
      <p:pic>
        <p:nvPicPr>
          <p:cNvPr id="49156"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
        <p:nvSpPr>
          <p:cNvPr id="5" name="Content Placeholder 4"/>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457200" y="1524000"/>
            <a:ext cx="8229600" cy="4483100"/>
          </a:xfrm>
        </p:spPr>
        <p:txBody>
          <a:bodyPr/>
          <a:lstStyle/>
          <a:p>
            <a:r>
              <a:rPr lang="en-US" sz="4000" dirty="0" smtClean="0"/>
              <a:t>Informative reference</a:t>
            </a:r>
          </a:p>
          <a:p>
            <a:endParaRPr lang="en-US" sz="4000" dirty="0" smtClean="0"/>
          </a:p>
          <a:p>
            <a:r>
              <a:rPr lang="en-US" sz="4000" dirty="0" smtClean="0"/>
              <a:t>Analytical </a:t>
            </a:r>
            <a:r>
              <a:rPr lang="en-US" sz="4000" dirty="0" smtClean="0"/>
              <a:t>report</a:t>
            </a:r>
          </a:p>
          <a:p>
            <a:endParaRPr lang="en-US" sz="4000" dirty="0" smtClean="0"/>
          </a:p>
          <a:p>
            <a:r>
              <a:rPr lang="en-US" sz="4000" dirty="0" smtClean="0"/>
              <a:t>Experimental project report</a:t>
            </a:r>
          </a:p>
          <a:p>
            <a:endParaRPr lang="en-US" dirty="0" smtClean="0"/>
          </a:p>
          <a:p>
            <a:pPr eaLnBrk="1" hangingPunct="1"/>
            <a:endParaRPr lang="en-US" dirty="0" smtClean="0"/>
          </a:p>
          <a:p>
            <a:pPr eaLnBrk="1" hangingPunct="1"/>
            <a:endParaRPr lang="en-US" dirty="0" smtClean="0"/>
          </a:p>
        </p:txBody>
      </p:sp>
      <p:sp>
        <p:nvSpPr>
          <p:cNvPr id="3" name="Title 2"/>
          <p:cNvSpPr>
            <a:spLocks noGrp="1"/>
          </p:cNvSpPr>
          <p:nvPr>
            <p:ph type="title"/>
          </p:nvPr>
        </p:nvSpPr>
        <p:spPr/>
        <p:txBody>
          <a:bodyPr/>
          <a:lstStyle/>
          <a:p>
            <a:r>
              <a:rPr lang="en-US" dirty="0" smtClean="0"/>
              <a:t>Types </a:t>
            </a:r>
            <a:r>
              <a:rPr lang="en-US" dirty="0" smtClean="0"/>
              <a:t>of Theses</a:t>
            </a:r>
            <a:endParaRPr lang="en-US" dirty="0"/>
          </a:p>
        </p:txBody>
      </p:sp>
      <p:pic>
        <p:nvPicPr>
          <p:cNvPr id="10244"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457200" y="1371600"/>
            <a:ext cx="8229600" cy="4483100"/>
          </a:xfrm>
        </p:spPr>
        <p:txBody>
          <a:bodyPr/>
          <a:lstStyle/>
          <a:p>
            <a:r>
              <a:rPr lang="en-US" sz="2400" dirty="0" smtClean="0"/>
              <a:t>An </a:t>
            </a:r>
            <a:r>
              <a:rPr lang="en-US" sz="2400" dirty="0" smtClean="0"/>
              <a:t>informative reference focuses on procedures or organization. These types of projects usually focus exclusively on all available BSA and council information and are designed to provide that information from multiple sources in one place. They can compare various programs, procedures, or may even compare function within districts and other councils. Although they appear to be easier than the other two, they are much more time consuming and difficult because of the research involved. </a:t>
            </a:r>
            <a:endParaRPr lang="en-US" sz="2400" dirty="0" smtClean="0"/>
          </a:p>
          <a:p>
            <a:pPr eaLnBrk="1" hangingPunct="1"/>
            <a:endParaRPr lang="en-US" dirty="0" smtClean="0"/>
          </a:p>
          <a:p>
            <a:pPr eaLnBrk="1" hangingPunct="1"/>
            <a:endParaRPr lang="en-US" dirty="0" smtClean="0"/>
          </a:p>
        </p:txBody>
      </p:sp>
      <p:sp>
        <p:nvSpPr>
          <p:cNvPr id="3" name="Title 2"/>
          <p:cNvSpPr>
            <a:spLocks noGrp="1"/>
          </p:cNvSpPr>
          <p:nvPr>
            <p:ph type="title"/>
          </p:nvPr>
        </p:nvSpPr>
        <p:spPr>
          <a:xfrm>
            <a:off x="457200" y="274638"/>
            <a:ext cx="8229600" cy="1020762"/>
          </a:xfrm>
        </p:spPr>
        <p:txBody>
          <a:bodyPr>
            <a:normAutofit/>
          </a:bodyPr>
          <a:lstStyle/>
          <a:p>
            <a:r>
              <a:rPr lang="en-US" sz="4400" dirty="0" smtClean="0"/>
              <a:t>Informative Reference</a:t>
            </a:r>
            <a:endParaRPr lang="en-US" dirty="0"/>
          </a:p>
        </p:txBody>
      </p:sp>
      <p:pic>
        <p:nvPicPr>
          <p:cNvPr id="10244"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457200" y="1524000"/>
            <a:ext cx="8229600" cy="4483100"/>
          </a:xfrm>
        </p:spPr>
        <p:txBody>
          <a:bodyPr/>
          <a:lstStyle/>
          <a:p>
            <a:r>
              <a:rPr lang="en-US" dirty="0" smtClean="0"/>
              <a:t>This </a:t>
            </a:r>
            <a:r>
              <a:rPr lang="en-US" dirty="0" smtClean="0"/>
              <a:t>is a detailed analysis of problems, trends, and presents </a:t>
            </a:r>
            <a:r>
              <a:rPr lang="en-US" i="1" dirty="0" smtClean="0"/>
              <a:t>possible </a:t>
            </a:r>
            <a:r>
              <a:rPr lang="en-US" dirty="0" smtClean="0"/>
              <a:t>solutions without actually testing the solutions. Since the solutions are based off existing BSA or council publications but are tailored to a specific issue, the assumption is that the analysis of the problem and suggested solutions will work based off other models. </a:t>
            </a:r>
          </a:p>
          <a:p>
            <a:pPr eaLnBrk="1" hangingPunct="1"/>
            <a:endParaRPr lang="en-US" dirty="0" smtClean="0"/>
          </a:p>
          <a:p>
            <a:pPr eaLnBrk="1" hangingPunct="1"/>
            <a:endParaRPr lang="en-US" dirty="0" smtClean="0"/>
          </a:p>
        </p:txBody>
      </p:sp>
      <p:sp>
        <p:nvSpPr>
          <p:cNvPr id="3" name="Title 2"/>
          <p:cNvSpPr>
            <a:spLocks noGrp="1"/>
          </p:cNvSpPr>
          <p:nvPr>
            <p:ph type="title"/>
          </p:nvPr>
        </p:nvSpPr>
        <p:spPr>
          <a:xfrm>
            <a:off x="457200" y="274638"/>
            <a:ext cx="8229600" cy="1020762"/>
          </a:xfrm>
        </p:spPr>
        <p:txBody>
          <a:bodyPr>
            <a:normAutofit/>
          </a:bodyPr>
          <a:lstStyle/>
          <a:p>
            <a:r>
              <a:rPr lang="en-US" sz="4400" dirty="0" smtClean="0"/>
              <a:t>Analytical </a:t>
            </a:r>
            <a:r>
              <a:rPr lang="en-US" sz="4400" dirty="0" smtClean="0"/>
              <a:t>report</a:t>
            </a:r>
          </a:p>
        </p:txBody>
      </p:sp>
      <p:pic>
        <p:nvPicPr>
          <p:cNvPr id="10244"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457200" y="1371600"/>
            <a:ext cx="8229600" cy="4483100"/>
          </a:xfrm>
        </p:spPr>
        <p:txBody>
          <a:bodyPr/>
          <a:lstStyle/>
          <a:p>
            <a:r>
              <a:rPr lang="en-US" dirty="0" smtClean="0"/>
              <a:t>This </a:t>
            </a:r>
            <a:r>
              <a:rPr lang="en-US" dirty="0" smtClean="0"/>
              <a:t>is a detailed report where a problem is identified and defined. A solution is described in detail, and then it is actually used to solve an existing problem or issue. The report contains a description of the method being tested and the methods being used to test it and must include a detailed analysis of how well it actually functioned. It must conclude with recommendations from the candidate as to how effective it was, if it was efficient, and the actual results it </a:t>
            </a:r>
            <a:r>
              <a:rPr lang="en-US" dirty="0" smtClean="0"/>
              <a:t>provided. </a:t>
            </a:r>
            <a:endParaRPr lang="en-US" dirty="0" smtClean="0"/>
          </a:p>
          <a:p>
            <a:pPr eaLnBrk="1" hangingPunct="1"/>
            <a:endParaRPr lang="en-US" dirty="0" smtClean="0"/>
          </a:p>
          <a:p>
            <a:pPr eaLnBrk="1" hangingPunct="1"/>
            <a:endParaRPr lang="en-US" dirty="0" smtClean="0"/>
          </a:p>
        </p:txBody>
      </p:sp>
      <p:sp>
        <p:nvSpPr>
          <p:cNvPr id="3" name="Title 2"/>
          <p:cNvSpPr>
            <a:spLocks noGrp="1"/>
          </p:cNvSpPr>
          <p:nvPr>
            <p:ph type="title"/>
          </p:nvPr>
        </p:nvSpPr>
        <p:spPr>
          <a:xfrm>
            <a:off x="457200" y="274638"/>
            <a:ext cx="8229600" cy="1020762"/>
          </a:xfrm>
        </p:spPr>
        <p:txBody>
          <a:bodyPr>
            <a:normAutofit/>
          </a:bodyPr>
          <a:lstStyle/>
          <a:p>
            <a:r>
              <a:rPr lang="en-US" sz="4400" dirty="0" smtClean="0"/>
              <a:t>Experimental </a:t>
            </a:r>
            <a:r>
              <a:rPr lang="en-US" sz="4400" dirty="0" smtClean="0"/>
              <a:t>project </a:t>
            </a:r>
            <a:endParaRPr lang="en-US" dirty="0"/>
          </a:p>
        </p:txBody>
      </p:sp>
      <p:pic>
        <p:nvPicPr>
          <p:cNvPr id="10244"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p:txBody>
          <a:bodyPr/>
          <a:lstStyle/>
          <a:p>
            <a:pPr>
              <a:buNone/>
            </a:pPr>
            <a:r>
              <a:rPr lang="en-US" sz="3600" dirty="0" smtClean="0"/>
              <a:t>Prefatory </a:t>
            </a:r>
            <a:r>
              <a:rPr lang="en-US" sz="3600" dirty="0" smtClean="0"/>
              <a:t>material</a:t>
            </a:r>
            <a:r>
              <a:rPr lang="en-US" sz="3600" dirty="0" smtClean="0"/>
              <a:t>:</a:t>
            </a:r>
          </a:p>
          <a:p>
            <a:pPr>
              <a:buNone/>
            </a:pPr>
            <a:endParaRPr lang="en-US" dirty="0" smtClean="0"/>
          </a:p>
          <a:p>
            <a:pPr lvl="0"/>
            <a:r>
              <a:rPr lang="en-US" sz="3200" dirty="0" smtClean="0"/>
              <a:t>Title page</a:t>
            </a:r>
          </a:p>
          <a:p>
            <a:pPr lvl="0"/>
            <a:r>
              <a:rPr lang="en-US" sz="3200" dirty="0" smtClean="0"/>
              <a:t>Table of contents</a:t>
            </a:r>
          </a:p>
          <a:p>
            <a:pPr lvl="0"/>
            <a:r>
              <a:rPr lang="en-US" sz="3200" dirty="0" smtClean="0"/>
              <a:t>Lists of illustrations, tables, and charts</a:t>
            </a:r>
          </a:p>
          <a:p>
            <a:pPr lvl="0"/>
            <a:r>
              <a:rPr lang="en-US" sz="3200" dirty="0" smtClean="0"/>
              <a:t>Preface, foreword, or letter of transmittal</a:t>
            </a:r>
          </a:p>
          <a:p>
            <a:endParaRPr lang="en-US" dirty="0" smtClean="0"/>
          </a:p>
          <a:p>
            <a:pPr eaLnBrk="1" hangingPunct="1"/>
            <a:endParaRPr lang="en-US" dirty="0" smtClean="0"/>
          </a:p>
          <a:p>
            <a:pPr eaLnBrk="1" hangingPunct="1"/>
            <a:endParaRPr lang="en-US" dirty="0" smtClean="0"/>
          </a:p>
        </p:txBody>
      </p:sp>
      <p:sp>
        <p:nvSpPr>
          <p:cNvPr id="3" name="Title 2"/>
          <p:cNvSpPr>
            <a:spLocks noGrp="1"/>
          </p:cNvSpPr>
          <p:nvPr>
            <p:ph type="title"/>
          </p:nvPr>
        </p:nvSpPr>
        <p:spPr/>
        <p:txBody>
          <a:bodyPr/>
          <a:lstStyle/>
          <a:p>
            <a:r>
              <a:rPr lang="en-US" dirty="0" smtClean="0"/>
              <a:t>A </a:t>
            </a:r>
            <a:r>
              <a:rPr lang="en-US" dirty="0" smtClean="0"/>
              <a:t>Sample Thesis Outline</a:t>
            </a:r>
            <a:endParaRPr lang="en-US" dirty="0"/>
          </a:p>
        </p:txBody>
      </p:sp>
      <p:pic>
        <p:nvPicPr>
          <p:cNvPr id="10244"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p:txBody>
          <a:bodyPr/>
          <a:lstStyle/>
          <a:p>
            <a:pPr>
              <a:buNone/>
            </a:pPr>
            <a:r>
              <a:rPr lang="en-US" sz="3600" dirty="0" smtClean="0"/>
              <a:t>Text </a:t>
            </a:r>
            <a:r>
              <a:rPr lang="en-US" sz="3600" dirty="0" smtClean="0"/>
              <a:t>or body of report</a:t>
            </a:r>
            <a:r>
              <a:rPr lang="en-US" sz="3600" dirty="0" smtClean="0"/>
              <a:t>:</a:t>
            </a:r>
          </a:p>
          <a:p>
            <a:pPr lvl="0"/>
            <a:endParaRPr lang="en-US" dirty="0" smtClean="0"/>
          </a:p>
          <a:p>
            <a:pPr lvl="0"/>
            <a:r>
              <a:rPr lang="en-US" dirty="0" smtClean="0"/>
              <a:t>Introductory </a:t>
            </a:r>
            <a:r>
              <a:rPr lang="en-US" dirty="0" smtClean="0"/>
              <a:t>chapters of background, purpose, problem, delimitation of subject, methods, and summary of study findings</a:t>
            </a:r>
          </a:p>
          <a:p>
            <a:pPr lvl="0"/>
            <a:r>
              <a:rPr lang="en-US" dirty="0" smtClean="0"/>
              <a:t>Analysis and interpretation of findings</a:t>
            </a:r>
          </a:p>
          <a:p>
            <a:pPr lvl="0"/>
            <a:r>
              <a:rPr lang="en-US" dirty="0" smtClean="0"/>
              <a:t>Conclusions and recommendations based on data presented</a:t>
            </a:r>
          </a:p>
          <a:p>
            <a:pPr lvl="0"/>
            <a:r>
              <a:rPr lang="en-US" dirty="0" smtClean="0"/>
              <a:t>Summary chapter</a:t>
            </a:r>
          </a:p>
          <a:p>
            <a:pPr>
              <a:buNone/>
            </a:pPr>
            <a:endParaRPr lang="en-US" dirty="0" smtClean="0"/>
          </a:p>
          <a:p>
            <a:endParaRPr lang="en-US" dirty="0" smtClean="0"/>
          </a:p>
          <a:p>
            <a:pPr eaLnBrk="1" hangingPunct="1"/>
            <a:endParaRPr lang="en-US" dirty="0" smtClean="0"/>
          </a:p>
          <a:p>
            <a:pPr eaLnBrk="1" hangingPunct="1"/>
            <a:endParaRPr lang="en-US" dirty="0" smtClean="0"/>
          </a:p>
        </p:txBody>
      </p:sp>
      <p:sp>
        <p:nvSpPr>
          <p:cNvPr id="3" name="Title 2"/>
          <p:cNvSpPr>
            <a:spLocks noGrp="1"/>
          </p:cNvSpPr>
          <p:nvPr>
            <p:ph type="title"/>
          </p:nvPr>
        </p:nvSpPr>
        <p:spPr/>
        <p:txBody>
          <a:bodyPr/>
          <a:lstStyle/>
          <a:p>
            <a:r>
              <a:rPr lang="en-US" dirty="0" smtClean="0"/>
              <a:t>A </a:t>
            </a:r>
            <a:r>
              <a:rPr lang="en-US" dirty="0" smtClean="0"/>
              <a:t>Sample Thesis Outline</a:t>
            </a:r>
            <a:endParaRPr lang="en-US" dirty="0"/>
          </a:p>
        </p:txBody>
      </p:sp>
      <p:pic>
        <p:nvPicPr>
          <p:cNvPr id="10244"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p:txBody>
          <a:bodyPr/>
          <a:lstStyle/>
          <a:p>
            <a:pPr>
              <a:buNone/>
            </a:pPr>
            <a:r>
              <a:rPr lang="en-US" sz="3600" dirty="0" smtClean="0"/>
              <a:t>Supplementary </a:t>
            </a:r>
            <a:r>
              <a:rPr lang="en-US" sz="3600" dirty="0" smtClean="0"/>
              <a:t>material</a:t>
            </a:r>
            <a:r>
              <a:rPr lang="en-US" sz="3600" dirty="0" smtClean="0"/>
              <a:t>:</a:t>
            </a:r>
          </a:p>
          <a:p>
            <a:pPr lvl="0"/>
            <a:endParaRPr lang="en-US" dirty="0" smtClean="0"/>
          </a:p>
          <a:p>
            <a:pPr lvl="0"/>
            <a:r>
              <a:rPr lang="en-US" dirty="0" smtClean="0"/>
              <a:t>Appendixes</a:t>
            </a:r>
            <a:endParaRPr lang="en-US" dirty="0" smtClean="0"/>
          </a:p>
          <a:p>
            <a:pPr lvl="0"/>
            <a:r>
              <a:rPr lang="en-US" dirty="0" smtClean="0"/>
              <a:t>Bibliography</a:t>
            </a:r>
          </a:p>
          <a:p>
            <a:pPr lvl="0"/>
            <a:r>
              <a:rPr lang="en-US" dirty="0" smtClean="0"/>
              <a:t>Index</a:t>
            </a:r>
          </a:p>
          <a:p>
            <a:pPr lvl="0"/>
            <a:r>
              <a:rPr lang="en-US" dirty="0" smtClean="0"/>
              <a:t>Glossary of terms</a:t>
            </a:r>
          </a:p>
          <a:p>
            <a:endParaRPr lang="en-US" dirty="0" smtClean="0"/>
          </a:p>
          <a:p>
            <a:pPr eaLnBrk="1" hangingPunct="1"/>
            <a:endParaRPr lang="en-US" dirty="0" smtClean="0"/>
          </a:p>
          <a:p>
            <a:pPr eaLnBrk="1" hangingPunct="1"/>
            <a:endParaRPr lang="en-US" dirty="0" smtClean="0"/>
          </a:p>
        </p:txBody>
      </p:sp>
      <p:sp>
        <p:nvSpPr>
          <p:cNvPr id="3" name="Title 2"/>
          <p:cNvSpPr>
            <a:spLocks noGrp="1"/>
          </p:cNvSpPr>
          <p:nvPr>
            <p:ph type="title"/>
          </p:nvPr>
        </p:nvSpPr>
        <p:spPr/>
        <p:txBody>
          <a:bodyPr/>
          <a:lstStyle/>
          <a:p>
            <a:r>
              <a:rPr lang="en-US" dirty="0" smtClean="0"/>
              <a:t>A </a:t>
            </a:r>
            <a:r>
              <a:rPr lang="en-US" dirty="0" smtClean="0"/>
              <a:t>Sample Thesis Outline</a:t>
            </a:r>
            <a:endParaRPr lang="en-US" dirty="0"/>
          </a:p>
        </p:txBody>
      </p:sp>
      <p:pic>
        <p:nvPicPr>
          <p:cNvPr id="10244"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p:txBody>
          <a:bodyPr/>
          <a:lstStyle/>
          <a:p>
            <a:pPr>
              <a:buNone/>
            </a:pPr>
            <a:r>
              <a:rPr lang="en-US" sz="3600" dirty="0" smtClean="0"/>
              <a:t>Revise </a:t>
            </a:r>
            <a:r>
              <a:rPr lang="en-US" sz="3600" dirty="0" smtClean="0"/>
              <a:t>your preliminary outline.</a:t>
            </a:r>
          </a:p>
          <a:p>
            <a:pPr>
              <a:buNone/>
            </a:pPr>
            <a:r>
              <a:rPr lang="en-US" sz="3600" dirty="0" smtClean="0"/>
              <a:t>Assembling material:</a:t>
            </a:r>
          </a:p>
          <a:p>
            <a:pPr lvl="1"/>
            <a:r>
              <a:rPr lang="en-US" dirty="0" smtClean="0"/>
              <a:t>Use </a:t>
            </a:r>
            <a:r>
              <a:rPr lang="en-US" dirty="0" smtClean="0"/>
              <a:t>of diagrams.</a:t>
            </a:r>
          </a:p>
          <a:p>
            <a:pPr lvl="1"/>
            <a:r>
              <a:rPr lang="en-US" dirty="0" smtClean="0"/>
              <a:t>Supporting material.</a:t>
            </a:r>
          </a:p>
          <a:p>
            <a:pPr lvl="1"/>
            <a:r>
              <a:rPr lang="en-US" dirty="0" smtClean="0"/>
              <a:t>What to put in appendixes.</a:t>
            </a:r>
          </a:p>
          <a:p>
            <a:pPr lvl="1"/>
            <a:r>
              <a:rPr lang="en-US" dirty="0" smtClean="0"/>
              <a:t>Preparing the bibliography.</a:t>
            </a:r>
          </a:p>
          <a:p>
            <a:pPr lvl="1"/>
            <a:r>
              <a:rPr lang="en-US" dirty="0" smtClean="0"/>
              <a:t>How-to and reference material.</a:t>
            </a:r>
          </a:p>
          <a:p>
            <a:pPr lvl="1"/>
            <a:r>
              <a:rPr lang="en-US" dirty="0" smtClean="0"/>
              <a:t>Should you include an abstract?</a:t>
            </a:r>
          </a:p>
          <a:p>
            <a:pPr lvl="0"/>
            <a:r>
              <a:rPr lang="en-US" dirty="0" smtClean="0"/>
              <a:t>Follow the outline—revise again if necessary.</a:t>
            </a:r>
          </a:p>
          <a:p>
            <a:pPr lvl="0"/>
            <a:r>
              <a:rPr lang="en-US" dirty="0" smtClean="0"/>
              <a:t>Organize notes according to the outline.</a:t>
            </a:r>
          </a:p>
          <a:p>
            <a:pPr lvl="0"/>
            <a:endParaRPr lang="en-US" dirty="0" smtClean="0"/>
          </a:p>
          <a:p>
            <a:endParaRPr lang="en-US" dirty="0" smtClean="0"/>
          </a:p>
          <a:p>
            <a:pPr eaLnBrk="1" hangingPunct="1"/>
            <a:endParaRPr lang="en-US" dirty="0" smtClean="0"/>
          </a:p>
          <a:p>
            <a:pPr eaLnBrk="1" hangingPunct="1"/>
            <a:endParaRPr lang="en-US" dirty="0" smtClean="0"/>
          </a:p>
        </p:txBody>
      </p:sp>
      <p:sp>
        <p:nvSpPr>
          <p:cNvPr id="3" name="Title 2"/>
          <p:cNvSpPr>
            <a:spLocks noGrp="1"/>
          </p:cNvSpPr>
          <p:nvPr>
            <p:ph type="title"/>
          </p:nvPr>
        </p:nvSpPr>
        <p:spPr/>
        <p:txBody>
          <a:bodyPr>
            <a:normAutofit/>
          </a:bodyPr>
          <a:lstStyle/>
          <a:p>
            <a:r>
              <a:rPr lang="en-US" dirty="0" smtClean="0"/>
              <a:t>Writing </a:t>
            </a:r>
            <a:r>
              <a:rPr lang="en-US" dirty="0" smtClean="0"/>
              <a:t>the </a:t>
            </a:r>
            <a:r>
              <a:rPr lang="en-US" dirty="0" smtClean="0"/>
              <a:t>Thesis</a:t>
            </a:r>
            <a:endParaRPr lang="en-US" dirty="0"/>
          </a:p>
        </p:txBody>
      </p:sp>
      <p:pic>
        <p:nvPicPr>
          <p:cNvPr id="10244"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Human">
      <a:dk1>
        <a:sysClr val="windowText" lastClr="000000"/>
      </a:dk1>
      <a:lt1>
        <a:sysClr val="window" lastClr="FFFFFF"/>
      </a:lt1>
      <a:dk2>
        <a:srgbClr val="795339"/>
      </a:dk2>
      <a:lt2>
        <a:srgbClr val="F7EEDD"/>
      </a:lt2>
      <a:accent1>
        <a:srgbClr val="AD2E27"/>
      </a:accent1>
      <a:accent2>
        <a:srgbClr val="3F3D66"/>
      </a:accent2>
      <a:accent3>
        <a:srgbClr val="17517A"/>
      </a:accent3>
      <a:accent4>
        <a:srgbClr val="877E48"/>
      </a:accent4>
      <a:accent5>
        <a:srgbClr val="AF8B1E"/>
      </a:accent5>
      <a:accent6>
        <a:srgbClr val="A35E21"/>
      </a:accent6>
      <a:hlink>
        <a:srgbClr val="9B7300"/>
      </a:hlink>
      <a:folHlink>
        <a:srgbClr val="D6A73B"/>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Human">
    <a:dk1>
      <a:sysClr val="windowText" lastClr="000000"/>
    </a:dk1>
    <a:lt1>
      <a:sysClr val="window" lastClr="FFFFFF"/>
    </a:lt1>
    <a:dk2>
      <a:srgbClr val="795339"/>
    </a:dk2>
    <a:lt2>
      <a:srgbClr val="F7EEDD"/>
    </a:lt2>
    <a:accent1>
      <a:srgbClr val="AD2E27"/>
    </a:accent1>
    <a:accent2>
      <a:srgbClr val="3F3D66"/>
    </a:accent2>
    <a:accent3>
      <a:srgbClr val="17517A"/>
    </a:accent3>
    <a:accent4>
      <a:srgbClr val="877E48"/>
    </a:accent4>
    <a:accent5>
      <a:srgbClr val="AF8B1E"/>
    </a:accent5>
    <a:accent6>
      <a:srgbClr val="A35E21"/>
    </a:accent6>
    <a:hlink>
      <a:srgbClr val="9B7300"/>
    </a:hlink>
    <a:folHlink>
      <a:srgbClr val="D6A73B"/>
    </a:folHlink>
  </a:clrScheme>
</a:themeOverride>
</file>

<file path=ppt/theme/themeOverride2.xml><?xml version="1.0" encoding="utf-8"?>
<a:themeOverride xmlns:a="http://schemas.openxmlformats.org/drawingml/2006/main">
  <a:clrScheme name="Human">
    <a:dk1>
      <a:sysClr val="windowText" lastClr="000000"/>
    </a:dk1>
    <a:lt1>
      <a:sysClr val="window" lastClr="FFFFFF"/>
    </a:lt1>
    <a:dk2>
      <a:srgbClr val="795339"/>
    </a:dk2>
    <a:lt2>
      <a:srgbClr val="F7EEDD"/>
    </a:lt2>
    <a:accent1>
      <a:srgbClr val="AD2E27"/>
    </a:accent1>
    <a:accent2>
      <a:srgbClr val="3F3D66"/>
    </a:accent2>
    <a:accent3>
      <a:srgbClr val="17517A"/>
    </a:accent3>
    <a:accent4>
      <a:srgbClr val="877E48"/>
    </a:accent4>
    <a:accent5>
      <a:srgbClr val="AF8B1E"/>
    </a:accent5>
    <a:accent6>
      <a:srgbClr val="A35E21"/>
    </a:accent6>
    <a:hlink>
      <a:srgbClr val="9B7300"/>
    </a:hlink>
    <a:folHlink>
      <a:srgbClr val="D6A73B"/>
    </a:folHlink>
  </a:clrScheme>
</a:themeOverride>
</file>

<file path=ppt/theme/themeOverride3.xml><?xml version="1.0" encoding="utf-8"?>
<a:themeOverride xmlns:a="http://schemas.openxmlformats.org/drawingml/2006/main">
  <a:clrScheme name="Human">
    <a:dk1>
      <a:sysClr val="windowText" lastClr="000000"/>
    </a:dk1>
    <a:lt1>
      <a:sysClr val="window" lastClr="FFFFFF"/>
    </a:lt1>
    <a:dk2>
      <a:srgbClr val="795339"/>
    </a:dk2>
    <a:lt2>
      <a:srgbClr val="F7EEDD"/>
    </a:lt2>
    <a:accent1>
      <a:srgbClr val="AD2E27"/>
    </a:accent1>
    <a:accent2>
      <a:srgbClr val="3F3D66"/>
    </a:accent2>
    <a:accent3>
      <a:srgbClr val="17517A"/>
    </a:accent3>
    <a:accent4>
      <a:srgbClr val="877E48"/>
    </a:accent4>
    <a:accent5>
      <a:srgbClr val="AF8B1E"/>
    </a:accent5>
    <a:accent6>
      <a:srgbClr val="A35E21"/>
    </a:accent6>
    <a:hlink>
      <a:srgbClr val="9B7300"/>
    </a:hlink>
    <a:folHlink>
      <a:srgbClr val="D6A73B"/>
    </a:folHlink>
  </a:clrScheme>
</a:themeOverride>
</file>

<file path=ppt/theme/themeOverride4.xml><?xml version="1.0" encoding="utf-8"?>
<a:themeOverride xmlns:a="http://schemas.openxmlformats.org/drawingml/2006/main">
  <a:clrScheme name="Human">
    <a:dk1>
      <a:sysClr val="windowText" lastClr="000000"/>
    </a:dk1>
    <a:lt1>
      <a:sysClr val="window" lastClr="FFFFFF"/>
    </a:lt1>
    <a:dk2>
      <a:srgbClr val="795339"/>
    </a:dk2>
    <a:lt2>
      <a:srgbClr val="F7EEDD"/>
    </a:lt2>
    <a:accent1>
      <a:srgbClr val="AD2E27"/>
    </a:accent1>
    <a:accent2>
      <a:srgbClr val="3F3D66"/>
    </a:accent2>
    <a:accent3>
      <a:srgbClr val="17517A"/>
    </a:accent3>
    <a:accent4>
      <a:srgbClr val="877E48"/>
    </a:accent4>
    <a:accent5>
      <a:srgbClr val="AF8B1E"/>
    </a:accent5>
    <a:accent6>
      <a:srgbClr val="A35E21"/>
    </a:accent6>
    <a:hlink>
      <a:srgbClr val="9B7300"/>
    </a:hlink>
    <a:folHlink>
      <a:srgbClr val="D6A73B"/>
    </a:folHlink>
  </a:clrScheme>
</a:themeOverride>
</file>

<file path=docProps/app.xml><?xml version="1.0" encoding="utf-8"?>
<Properties xmlns="http://schemas.openxmlformats.org/officeDocument/2006/extended-properties" xmlns:vt="http://schemas.openxmlformats.org/officeDocument/2006/docPropsVTypes">
  <Template>Concourse</Template>
  <TotalTime>711</TotalTime>
  <Words>802</Words>
  <Application>Microsoft Office PowerPoint</Application>
  <PresentationFormat>On-screen Show (4:3)</PresentationFormat>
  <Paragraphs>121</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Concourse</vt:lpstr>
      <vt:lpstr>  Developing the Thesis/Project Outline and Writing the Report  DCS 603 </vt:lpstr>
      <vt:lpstr>Types of Theses</vt:lpstr>
      <vt:lpstr>Informative Reference</vt:lpstr>
      <vt:lpstr>Analytical report</vt:lpstr>
      <vt:lpstr>Experimental project </vt:lpstr>
      <vt:lpstr>A Sample Thesis Outline</vt:lpstr>
      <vt:lpstr>A Sample Thesis Outline</vt:lpstr>
      <vt:lpstr>A Sample Thesis Outline</vt:lpstr>
      <vt:lpstr>Writing the Thesis</vt:lpstr>
      <vt:lpstr>Writing the Thesis</vt:lpstr>
      <vt:lpstr>Reread, Revise, Rewrite</vt:lpstr>
      <vt:lpstr>Reread, Revise, Rewrite</vt:lpstr>
      <vt:lpstr>Reread, Revise, Rewrite</vt:lpstr>
      <vt:lpstr>Writing the Thesis</vt:lpstr>
      <vt:lpstr>Practical Exercise</vt:lpstr>
      <vt:lpstr>What should be the result?</vt:lpstr>
      <vt:lpstr>Summary</vt:lpstr>
      <vt:lpstr>Unit Commissioner  Evaluation</vt:lpstr>
      <vt:lpstr>Summary and Review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EFFECTIVE COMMISSIONER SERVICE</dc:title>
  <dc:creator>tim</dc:creator>
  <cp:lastModifiedBy>William Nay</cp:lastModifiedBy>
  <cp:revision>80</cp:revision>
  <dcterms:created xsi:type="dcterms:W3CDTF">2009-05-09T14:19:45Z</dcterms:created>
  <dcterms:modified xsi:type="dcterms:W3CDTF">2011-02-23T04:43:23Z</dcterms:modified>
</cp:coreProperties>
</file>