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en-GB"/>
    </a:defPPr>
    <a:lvl1pPr algn="l" defTabSz="457200" rtl="0" eaLnBrk="0" fontAlgn="base" hangingPunct="0">
      <a:lnSpc>
        <a:spcPct val="97000"/>
      </a:lnSpc>
      <a:spcBef>
        <a:spcPct val="0"/>
      </a:spcBef>
      <a:spcAft>
        <a:spcPct val="0"/>
      </a:spcAft>
      <a:buClr>
        <a:srgbClr val="000000"/>
      </a:buClr>
      <a:buSzPct val="100000"/>
      <a:buFont typeface="Times New Roman" pitchFamily="16" charset="0"/>
      <a:defRPr sz="2400" kern="1200">
        <a:solidFill>
          <a:schemeClr val="bg1"/>
        </a:solidFill>
        <a:latin typeface="Arial Narrow" pitchFamily="32" charset="0"/>
        <a:ea typeface="+mn-ea"/>
        <a:cs typeface="Arial Unicode MS" charset="0"/>
      </a:defRPr>
    </a:lvl1pPr>
    <a:lvl2pPr marL="742950" indent="-285750" algn="l" defTabSz="457200" rtl="0" eaLnBrk="0" fontAlgn="base" hangingPunct="0">
      <a:lnSpc>
        <a:spcPct val="97000"/>
      </a:lnSpc>
      <a:spcBef>
        <a:spcPct val="0"/>
      </a:spcBef>
      <a:spcAft>
        <a:spcPct val="0"/>
      </a:spcAft>
      <a:buClr>
        <a:srgbClr val="000000"/>
      </a:buClr>
      <a:buSzPct val="100000"/>
      <a:buFont typeface="Times New Roman" pitchFamily="16" charset="0"/>
      <a:defRPr sz="2400" kern="1200">
        <a:solidFill>
          <a:schemeClr val="bg1"/>
        </a:solidFill>
        <a:latin typeface="Arial Narrow" pitchFamily="32" charset="0"/>
        <a:ea typeface="+mn-ea"/>
        <a:cs typeface="Arial Unicode MS" charset="0"/>
      </a:defRPr>
    </a:lvl2pPr>
    <a:lvl3pPr marL="1143000" indent="-228600" algn="l" defTabSz="457200" rtl="0" eaLnBrk="0" fontAlgn="base" hangingPunct="0">
      <a:lnSpc>
        <a:spcPct val="97000"/>
      </a:lnSpc>
      <a:spcBef>
        <a:spcPct val="0"/>
      </a:spcBef>
      <a:spcAft>
        <a:spcPct val="0"/>
      </a:spcAft>
      <a:buClr>
        <a:srgbClr val="000000"/>
      </a:buClr>
      <a:buSzPct val="100000"/>
      <a:buFont typeface="Times New Roman" pitchFamily="16" charset="0"/>
      <a:defRPr sz="2400" kern="1200">
        <a:solidFill>
          <a:schemeClr val="bg1"/>
        </a:solidFill>
        <a:latin typeface="Arial Narrow" pitchFamily="32" charset="0"/>
        <a:ea typeface="+mn-ea"/>
        <a:cs typeface="Arial Unicode MS" charset="0"/>
      </a:defRPr>
    </a:lvl3pPr>
    <a:lvl4pPr marL="1600200" indent="-228600" algn="l" defTabSz="457200" rtl="0" eaLnBrk="0" fontAlgn="base" hangingPunct="0">
      <a:lnSpc>
        <a:spcPct val="97000"/>
      </a:lnSpc>
      <a:spcBef>
        <a:spcPct val="0"/>
      </a:spcBef>
      <a:spcAft>
        <a:spcPct val="0"/>
      </a:spcAft>
      <a:buClr>
        <a:srgbClr val="000000"/>
      </a:buClr>
      <a:buSzPct val="100000"/>
      <a:buFont typeface="Times New Roman" pitchFamily="16" charset="0"/>
      <a:defRPr sz="2400" kern="1200">
        <a:solidFill>
          <a:schemeClr val="bg1"/>
        </a:solidFill>
        <a:latin typeface="Arial Narrow" pitchFamily="32" charset="0"/>
        <a:ea typeface="+mn-ea"/>
        <a:cs typeface="Arial Unicode MS" charset="0"/>
      </a:defRPr>
    </a:lvl4pPr>
    <a:lvl5pPr marL="2057400" indent="-228600" algn="l" defTabSz="457200" rtl="0" eaLnBrk="0" fontAlgn="base" hangingPunct="0">
      <a:lnSpc>
        <a:spcPct val="97000"/>
      </a:lnSpc>
      <a:spcBef>
        <a:spcPct val="0"/>
      </a:spcBef>
      <a:spcAft>
        <a:spcPct val="0"/>
      </a:spcAft>
      <a:buClr>
        <a:srgbClr val="000000"/>
      </a:buClr>
      <a:buSzPct val="100000"/>
      <a:buFont typeface="Times New Roman" pitchFamily="16" charset="0"/>
      <a:defRPr sz="2400" kern="1200">
        <a:solidFill>
          <a:schemeClr val="bg1"/>
        </a:solidFill>
        <a:latin typeface="Arial Narrow" pitchFamily="32" charset="0"/>
        <a:ea typeface="+mn-ea"/>
        <a:cs typeface="Arial Unicode MS" charset="0"/>
      </a:defRPr>
    </a:lvl5pPr>
    <a:lvl6pPr marL="2286000" algn="l" defTabSz="914400" rtl="0" eaLnBrk="1" latinLnBrk="0" hangingPunct="1">
      <a:defRPr sz="2400" kern="1200">
        <a:solidFill>
          <a:schemeClr val="bg1"/>
        </a:solidFill>
        <a:latin typeface="Arial Narrow" pitchFamily="32" charset="0"/>
        <a:ea typeface="+mn-ea"/>
        <a:cs typeface="Arial Unicode MS" charset="0"/>
      </a:defRPr>
    </a:lvl6pPr>
    <a:lvl7pPr marL="2743200" algn="l" defTabSz="914400" rtl="0" eaLnBrk="1" latinLnBrk="0" hangingPunct="1">
      <a:defRPr sz="2400" kern="1200">
        <a:solidFill>
          <a:schemeClr val="bg1"/>
        </a:solidFill>
        <a:latin typeface="Arial Narrow" pitchFamily="32" charset="0"/>
        <a:ea typeface="+mn-ea"/>
        <a:cs typeface="Arial Unicode MS" charset="0"/>
      </a:defRPr>
    </a:lvl7pPr>
    <a:lvl8pPr marL="3200400" algn="l" defTabSz="914400" rtl="0" eaLnBrk="1" latinLnBrk="0" hangingPunct="1">
      <a:defRPr sz="2400" kern="1200">
        <a:solidFill>
          <a:schemeClr val="bg1"/>
        </a:solidFill>
        <a:latin typeface="Arial Narrow" pitchFamily="32" charset="0"/>
        <a:ea typeface="+mn-ea"/>
        <a:cs typeface="Arial Unicode MS" charset="0"/>
      </a:defRPr>
    </a:lvl8pPr>
    <a:lvl9pPr marL="3657600" algn="l" defTabSz="914400" rtl="0" eaLnBrk="1" latinLnBrk="0" hangingPunct="1">
      <a:defRPr sz="2400" kern="1200">
        <a:solidFill>
          <a:schemeClr val="bg1"/>
        </a:solidFill>
        <a:latin typeface="Arial Narrow" pitchFamily="32" charset="0"/>
        <a:ea typeface="+mn-ea"/>
        <a:cs typeface="Arial Unicode M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696"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endParaRPr lang="en-US"/>
          </a:p>
        </p:txBody>
      </p:sp>
      <p:sp>
        <p:nvSpPr>
          <p:cNvPr id="3074"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3075"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3076" name="Rectangle 4"/>
          <p:cNvSpPr>
            <a:spLocks noGrp="1" noChangeArrowheads="1"/>
          </p:cNvSpPr>
          <p:nvPr>
            <p:ph type="body"/>
          </p:nvPr>
        </p:nvSpPr>
        <p:spPr bwMode="auto">
          <a:xfrm>
            <a:off x="393700" y="4191000"/>
            <a:ext cx="6040438" cy="4100513"/>
          </a:xfrm>
          <a:prstGeom prst="rect">
            <a:avLst/>
          </a:prstGeom>
          <a:noFill/>
          <a:ln w="9525">
            <a:noFill/>
            <a:round/>
            <a:headEnd/>
            <a:tailEnd/>
          </a:ln>
          <a:effectLst/>
        </p:spPr>
        <p:txBody>
          <a:bodyPr vert="horz" wrap="square" lIns="90360" tIns="44280" rIns="90360" bIns="44280" numCol="1" anchor="t" anchorCtr="0" compatLnSpc="1">
            <a:prstTxWarp prst="textNoShape">
              <a:avLst/>
            </a:prstTxWarp>
          </a:bodyPr>
          <a:lstStyle/>
          <a:p>
            <a:pPr lvl="0"/>
            <a:endParaRPr lang="en-US" smtClean="0"/>
          </a:p>
        </p:txBody>
      </p:sp>
      <p:sp>
        <p:nvSpPr>
          <p:cNvPr id="3077" name="Rectangle 5"/>
          <p:cNvSpPr>
            <a:spLocks noGrp="1" noChangeArrowheads="1"/>
          </p:cNvSpPr>
          <p:nvPr>
            <p:ph type="sldImg"/>
          </p:nvPr>
        </p:nvSpPr>
        <p:spPr bwMode="auto">
          <a:xfrm>
            <a:off x="1246188" y="866775"/>
            <a:ext cx="4343400" cy="3252788"/>
          </a:xfrm>
          <a:prstGeom prst="rect">
            <a:avLst/>
          </a:prstGeom>
          <a:noFill/>
          <a:ln w="12600">
            <a:solidFill>
              <a:srgbClr val="000000"/>
            </a:solidFill>
            <a:miter lim="800000"/>
            <a:headEnd/>
            <a:tailEnd/>
          </a:ln>
          <a:effectLst/>
        </p:spPr>
      </p:sp>
      <p:sp>
        <p:nvSpPr>
          <p:cNvPr id="3078" name="Rectangle 6"/>
          <p:cNvSpPr>
            <a:spLocks noChangeArrowheads="1"/>
          </p:cNvSpPr>
          <p:nvPr/>
        </p:nvSpPr>
        <p:spPr bwMode="auto">
          <a:xfrm>
            <a:off x="360363" y="8294688"/>
            <a:ext cx="6186487" cy="241300"/>
          </a:xfrm>
          <a:prstGeom prst="rect">
            <a:avLst/>
          </a:prstGeom>
          <a:noFill/>
          <a:ln w="9525">
            <a:noFill/>
            <a:round/>
            <a:headEnd/>
            <a:tailEnd/>
          </a:ln>
          <a:effectLst/>
        </p:spPr>
        <p:txBody>
          <a:bodyPr lIns="90360" tIns="44280" rIns="90360" bIns="44280">
            <a:spAutoFit/>
          </a:bodyPr>
          <a:lstStyle/>
          <a:p>
            <a:pPr>
              <a:lnSpc>
                <a:spcPct val="100000"/>
              </a:lnSpc>
              <a:spcBef>
                <a:spcPts val="625"/>
              </a:spcBef>
              <a:tabLst>
                <a:tab pos="0" algn="l"/>
                <a:tab pos="5827713" algn="r"/>
                <a:tab pos="6400800" algn="l"/>
                <a:tab pos="7315200" algn="l"/>
                <a:tab pos="8229600" algn="l"/>
                <a:tab pos="9144000" algn="l"/>
                <a:tab pos="10058400" algn="l"/>
                <a:tab pos="10515600" algn="l"/>
              </a:tabLst>
            </a:pPr>
            <a:r>
              <a:rPr lang="en-GB" sz="1000" i="1">
                <a:solidFill>
                  <a:srgbClr val="FFFFFF"/>
                </a:solidFill>
              </a:rPr>
              <a:t>Lesson Plan • Master of Commissioner Science • July 2002	page </a:t>
            </a:r>
            <a:fld id="{C0C29C80-57C2-47EA-82D5-D43690822969}" type="slidenum">
              <a:rPr lang="en-GB" sz="1000" i="1">
                <a:solidFill>
                  <a:srgbClr val="FFFFFF"/>
                </a:solidFill>
              </a:rPr>
              <a:pPr>
                <a:lnSpc>
                  <a:spcPct val="100000"/>
                </a:lnSpc>
                <a:spcBef>
                  <a:spcPts val="625"/>
                </a:spcBef>
                <a:tabLst>
                  <a:tab pos="0" algn="l"/>
                  <a:tab pos="5827713" algn="r"/>
                  <a:tab pos="6400800" algn="l"/>
                  <a:tab pos="7315200" algn="l"/>
                  <a:tab pos="8229600" algn="l"/>
                  <a:tab pos="9144000" algn="l"/>
                  <a:tab pos="10058400" algn="l"/>
                  <a:tab pos="10515600" algn="l"/>
                </a:tabLst>
              </a:pPr>
              <a:t>‹#›</a:t>
            </a:fld>
            <a:endParaRPr lang="en-GB" sz="1000" i="1">
              <a:solidFill>
                <a:srgbClr val="FFFFFF"/>
              </a:solidFill>
            </a:endParaRPr>
          </a:p>
        </p:txBody>
      </p:sp>
      <p:sp>
        <p:nvSpPr>
          <p:cNvPr id="3079" name="AutoShape 7"/>
          <p:cNvSpPr>
            <a:spLocks noChangeArrowheads="1"/>
          </p:cNvSpPr>
          <p:nvPr/>
        </p:nvSpPr>
        <p:spPr bwMode="auto">
          <a:xfrm>
            <a:off x="401638" y="504825"/>
            <a:ext cx="6042025" cy="280988"/>
          </a:xfrm>
          <a:prstGeom prst="roundRect">
            <a:avLst>
              <a:gd name="adj" fmla="val 12495"/>
            </a:avLst>
          </a:prstGeom>
          <a:solidFill>
            <a:srgbClr val="FFFFFF"/>
          </a:solidFill>
          <a:ln w="25560">
            <a:solidFill>
              <a:srgbClr val="000000"/>
            </a:solidFill>
            <a:miter lim="800000"/>
            <a:headEnd/>
            <a:tailEnd/>
          </a:ln>
          <a:effectLst/>
        </p:spPr>
        <p:txBody>
          <a:bodyPr wrap="none" anchor="ctr"/>
          <a:lstStyle/>
          <a:p>
            <a:endParaRPr lang="en-US"/>
          </a:p>
        </p:txBody>
      </p:sp>
      <p:sp>
        <p:nvSpPr>
          <p:cNvPr id="3080" name="Rectangle 8"/>
          <p:cNvSpPr>
            <a:spLocks noChangeArrowheads="1"/>
          </p:cNvSpPr>
          <p:nvPr/>
        </p:nvSpPr>
        <p:spPr bwMode="auto">
          <a:xfrm>
            <a:off x="403225" y="460375"/>
            <a:ext cx="6076950" cy="363538"/>
          </a:xfrm>
          <a:prstGeom prst="rect">
            <a:avLst/>
          </a:prstGeom>
          <a:noFill/>
          <a:ln w="9525">
            <a:noFill/>
            <a:round/>
            <a:headEnd/>
            <a:tailEnd/>
          </a:ln>
          <a:effectLst/>
        </p:spPr>
        <p:txBody>
          <a:bodyPr lIns="90360" tIns="44280" rIns="90360" bIns="44280">
            <a:spAutoFit/>
          </a:bodyPr>
          <a:lstStyle/>
          <a:p>
            <a:pPr algn="ctr">
              <a:lnSpc>
                <a:spcPct val="100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800" b="1" i="1">
                <a:solidFill>
                  <a:srgbClr val="FFFFFF"/>
                </a:solidFill>
              </a:rPr>
              <a:t>Master of Commissioner Science</a:t>
            </a: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3314" name="Text Box 2"/>
          <p:cNvSpPr txBox="1">
            <a:spLocks noChangeArrowheads="1"/>
          </p:cNvSpPr>
          <p:nvPr>
            <p:ph type="body"/>
          </p:nvPr>
        </p:nvSpPr>
        <p:spPr bwMode="auto">
          <a:xfrm>
            <a:off x="393700" y="4191000"/>
            <a:ext cx="6045200" cy="4105275"/>
          </a:xfrm>
          <a:prstGeom prst="rect">
            <a:avLst/>
          </a:prstGeom>
          <a:noFill/>
          <a:ln>
            <a:round/>
            <a:headEnd/>
            <a:tailEnd/>
          </a:ln>
        </p:spPr>
        <p:txBody>
          <a:bodyPr lIns="90360" tIns="44280" rIns="90360" bIns="44280"/>
          <a:lstStyle/>
          <a:p>
            <a:pPr>
              <a:spcBef>
                <a:spcPts val="5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a:latin typeface="Arial" charset="0"/>
                <a:cs typeface="Arial Unicode MS" charset="0"/>
              </a:rPr>
              <a:t>[There is no MCS 305!]</a:t>
            </a:r>
          </a:p>
          <a:p>
            <a:pPr>
              <a:spcBef>
                <a:spcPts val="5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sz="1400" b="1">
              <a:latin typeface="Arial" charset="0"/>
              <a:cs typeface="Arial Unicode MS" charset="0"/>
            </a:endParaRPr>
          </a:p>
          <a:p>
            <a:pPr>
              <a:spcBef>
                <a:spcPts val="5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b="1">
                <a:latin typeface="Arial" charset="0"/>
                <a:cs typeface="Arial Unicode MS" charset="0"/>
              </a:rPr>
              <a:t>[Change the instructor’s name.]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4338" name="Text Box 2"/>
          <p:cNvSpPr txBox="1">
            <a:spLocks noChangeArrowheads="1"/>
          </p:cNvSpPr>
          <p:nvPr>
            <p:ph type="body"/>
          </p:nvPr>
        </p:nvSpPr>
        <p:spPr bwMode="auto">
          <a:xfrm>
            <a:off x="393700" y="4191000"/>
            <a:ext cx="6045200" cy="4105275"/>
          </a:xfrm>
          <a:prstGeom prst="rect">
            <a:avLst/>
          </a:prstGeom>
          <a:noFill/>
          <a:ln>
            <a:round/>
            <a:headEnd/>
            <a:tailEnd/>
          </a:ln>
        </p:spPr>
        <p:txBody>
          <a:bodyPr lIns="90360" tIns="44280" rIns="90360" bIns="44280"/>
          <a:lstStyle/>
          <a:p>
            <a:pPr marL="350838" indent="-350838">
              <a:spcBef>
                <a:spcPts val="525"/>
              </a:spcBef>
              <a:buFont typeface="Times New Roman" pitchFamily="16" charset="0"/>
              <a:buAutoNum type="roman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Introduction</a:t>
            </a:r>
          </a:p>
          <a:p>
            <a:pPr marL="350838" indent="-350838">
              <a:spcBef>
                <a:spcPts val="525"/>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400" b="1">
              <a:latin typeface="Arial" charset="0"/>
              <a:cs typeface="Arial Unicode MS" charset="0"/>
            </a:endParaRPr>
          </a:p>
          <a:p>
            <a:pPr marL="350838" indent="-350838">
              <a:spcBef>
                <a:spcPts val="525"/>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A.  The best way to strengthen a unit is to strengthen its leadership.  Counseling is an effective method of helping unit leaders develop their potential.  Even the leader who has completed formal training and has years of experience can benefit from counseling.  Where the need for an answer or a solution is not immediate, counseling is preferred over teaching.  As a commissioner, you should develop your counseling skills.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5362" name="Text Box 2"/>
          <p:cNvSpPr txBox="1">
            <a:spLocks noChangeArrowheads="1"/>
          </p:cNvSpPr>
          <p:nvPr>
            <p:ph type="body"/>
          </p:nvPr>
        </p:nvSpPr>
        <p:spPr bwMode="auto">
          <a:xfrm>
            <a:off x="393700" y="4191000"/>
            <a:ext cx="6045200" cy="4105275"/>
          </a:xfrm>
          <a:prstGeom prst="rect">
            <a:avLst/>
          </a:prstGeom>
          <a:noFill/>
          <a:ln>
            <a:round/>
            <a:headEnd/>
            <a:tailEnd/>
          </a:ln>
        </p:spPr>
        <p:txBody>
          <a:bodyPr lIns="90360" tIns="44280" rIns="90360" bIns="44280"/>
          <a:lstStyle/>
          <a:p>
            <a:pPr marL="261938" indent="-261938">
              <a:spcBef>
                <a:spcPts val="525"/>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What is counseling?</a:t>
            </a:r>
          </a:p>
          <a:p>
            <a:pPr marL="261938" indent="-261938">
              <a:spcBef>
                <a:spcPts val="525"/>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ts val="525"/>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Counseling is the ability to listen and react in a way that will help others solve their own problems and attain their potential.</a:t>
            </a:r>
          </a:p>
          <a:p>
            <a:pPr marL="261938" indent="-261938">
              <a:spcBef>
                <a:spcPts val="525"/>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ts val="525"/>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Counseling is the art of helping others arrive at the right answer by their own analysis of the situation and the facts.  When it is done skillfully they may not even know that they have been guided.</a:t>
            </a:r>
          </a:p>
          <a:p>
            <a:pPr marL="261938" indent="-261938">
              <a:spcBef>
                <a:spcPts val="525"/>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ts val="525"/>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You should counsel whenever someone needs encouragement in a difficult task, or help in solving a problem, interpreting facts, or resolving indecision or confusion.</a:t>
            </a:r>
          </a:p>
          <a:p>
            <a:pPr marL="261938" indent="-261938">
              <a:spcBef>
                <a:spcPts val="525"/>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1905000" y="866775"/>
            <a:ext cx="3048000" cy="2257425"/>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6386" name="Text Box 2"/>
          <p:cNvSpPr txBox="1">
            <a:spLocks noChangeArrowheads="1"/>
          </p:cNvSpPr>
          <p:nvPr>
            <p:ph type="body"/>
          </p:nvPr>
        </p:nvSpPr>
        <p:spPr bwMode="auto">
          <a:xfrm>
            <a:off x="393700" y="3200400"/>
            <a:ext cx="6045200" cy="5203825"/>
          </a:xfrm>
          <a:prstGeom prst="rect">
            <a:avLst/>
          </a:prstGeom>
          <a:noFill/>
          <a:ln>
            <a:round/>
            <a:headEnd/>
            <a:tailEnd/>
          </a:ln>
        </p:spPr>
        <p:txBody>
          <a:bodyPr lIns="90360" tIns="44280" rIns="90360" bIns="44280"/>
          <a:lstStyle/>
          <a:p>
            <a:pPr marL="350838" indent="-350838">
              <a:spcBef>
                <a:spcPct val="0"/>
              </a:spcBef>
              <a:buFont typeface="Times New Roman" pitchFamily="16" charset="0"/>
              <a:buAutoNum type="roman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Elements of good counseling.</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Carefully select a time and place where there will be few interruptions.  Provide a </a:t>
            </a:r>
            <a:r>
              <a:rPr lang="en-GB" sz="1400" b="1" i="1">
                <a:latin typeface="Arial" charset="0"/>
                <a:cs typeface="Arial Unicode MS" charset="0"/>
              </a:rPr>
              <a:t>relaxed atmosphere.</a:t>
            </a:r>
            <a:r>
              <a:rPr lang="en-GB" sz="1400" b="1">
                <a:latin typeface="Arial" charset="0"/>
                <a:cs typeface="Arial Unicode MS" charset="0"/>
              </a:rPr>
              <a:t>  The midst of a unit meeting is obviously not such a time.</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a:t>
            </a:r>
            <a:r>
              <a:rPr lang="en-GB" sz="1400" b="1" i="1">
                <a:latin typeface="Arial" charset="0"/>
                <a:cs typeface="Arial Unicode MS" charset="0"/>
              </a:rPr>
              <a:t>Listen</a:t>
            </a:r>
            <a:r>
              <a:rPr lang="en-GB" sz="1400" b="1">
                <a:latin typeface="Arial" charset="0"/>
                <a:cs typeface="Arial Unicode MS" charset="0"/>
              </a:rPr>
              <a:t> more than you speak.  You may need to check out your understanding with the other person. (“Bill, are you saying that . . .?”  “Sue, is . . . how you really feel?)</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Try to </a:t>
            </a:r>
            <a:r>
              <a:rPr lang="en-GB" sz="1400" b="1" i="1">
                <a:latin typeface="Arial" charset="0"/>
                <a:cs typeface="Arial Unicode MS" charset="0"/>
              </a:rPr>
              <a:t>understand</a:t>
            </a:r>
            <a:r>
              <a:rPr lang="en-GB" sz="1400" b="1">
                <a:latin typeface="Arial" charset="0"/>
                <a:cs typeface="Arial Unicode MS" charset="0"/>
              </a:rPr>
              <a:t> what a leader tells you.  Listen for hidden meanings and watch body language.</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Let the leader know that you </a:t>
            </a:r>
            <a:r>
              <a:rPr lang="en-GB" sz="1400" b="1" i="1">
                <a:latin typeface="Arial" charset="0"/>
                <a:cs typeface="Arial Unicode MS" charset="0"/>
              </a:rPr>
              <a:t>really hear</a:t>
            </a:r>
            <a:r>
              <a:rPr lang="en-GB" sz="1400" b="1">
                <a:latin typeface="Arial" charset="0"/>
                <a:cs typeface="Arial Unicode MS" charset="0"/>
              </a:rPr>
              <a:t> what he or she is saying.  </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a:t>
            </a:r>
            <a:r>
              <a:rPr lang="en-GB" sz="1400" b="1" i="1">
                <a:latin typeface="Arial" charset="0"/>
                <a:cs typeface="Arial Unicode MS" charset="0"/>
              </a:rPr>
              <a:t>Do not give quick, easy advice.</a:t>
            </a:r>
            <a:r>
              <a:rPr lang="en-GB" sz="1400" b="1">
                <a:latin typeface="Arial" charset="0"/>
                <a:cs typeface="Arial Unicode MS" charset="0"/>
              </a:rPr>
              <a:t>  People need to be guided as they find ways to solve their own problems.</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a:t>
            </a:r>
            <a:r>
              <a:rPr lang="en-GB" sz="1400" b="1" i="1">
                <a:latin typeface="Arial" charset="0"/>
                <a:cs typeface="Arial Unicode MS" charset="0"/>
              </a:rPr>
              <a:t>Summarize</a:t>
            </a:r>
            <a:r>
              <a:rPr lang="en-GB" sz="1400" b="1">
                <a:latin typeface="Arial" charset="0"/>
                <a:cs typeface="Arial Unicode MS" charset="0"/>
              </a:rPr>
              <a:t> the problem and help them organize their own thoughts.</a:t>
            </a:r>
          </a:p>
          <a:p>
            <a:pPr marL="350838" indent="-350838">
              <a:spcBef>
                <a:spcPct val="0"/>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000">
              <a:latin typeface="Arial" charset="0"/>
              <a:cs typeface="Arial Unicode MS" charset="0"/>
            </a:endParaRPr>
          </a:p>
          <a:p>
            <a:pPr marL="350838" indent="-350838">
              <a:spcBef>
                <a:spcPct val="0"/>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a:t>
            </a:r>
            <a:r>
              <a:rPr lang="en-GB" sz="1400" b="1" i="1">
                <a:latin typeface="Arial" charset="0"/>
                <a:cs typeface="Arial Unicode MS" charset="0"/>
              </a:rPr>
              <a:t>Support their thinking</a:t>
            </a:r>
            <a:r>
              <a:rPr lang="en-GB" sz="1400" b="1">
                <a:latin typeface="Arial" charset="0"/>
                <a:cs typeface="Arial Unicode MS" charset="0"/>
              </a:rPr>
              <a:t> with further information and data.  You may suggest several possibilities, but let the leader select the one he or she thinks might work.  Provide facts.  Know the difference between information and advice.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2209800" y="866775"/>
            <a:ext cx="2514600" cy="1724025"/>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7410" name="Text Box 2"/>
          <p:cNvSpPr txBox="1">
            <a:spLocks noChangeArrowheads="1"/>
          </p:cNvSpPr>
          <p:nvPr>
            <p:ph type="body"/>
          </p:nvPr>
        </p:nvSpPr>
        <p:spPr bwMode="auto">
          <a:xfrm>
            <a:off x="393700" y="2667000"/>
            <a:ext cx="6045200" cy="5335588"/>
          </a:xfrm>
          <a:prstGeom prst="rect">
            <a:avLst/>
          </a:prstGeom>
          <a:noFill/>
          <a:ln>
            <a:round/>
            <a:headEnd/>
            <a:tailEnd/>
          </a:ln>
        </p:spPr>
        <p:txBody>
          <a:bodyPr lIns="90360" tIns="44280" rIns="90360" bIns="44280"/>
          <a:lstStyle/>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Encourage</a:t>
            </a:r>
            <a:r>
              <a:rPr lang="en-GB" sz="1400" b="1">
                <a:latin typeface="Arial" charset="0"/>
                <a:cs typeface="Arial Unicode MS" charset="0"/>
              </a:rPr>
              <a:t> the leader to review verbally several possible solutions to the problems</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000">
              <a:latin typeface="Arial" charset="0"/>
              <a:cs typeface="Arial Unicode MS" charset="0"/>
            </a:endParaRPr>
          </a:p>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Reflect feelings.</a:t>
            </a:r>
            <a:r>
              <a:rPr lang="en-GB" sz="1400" b="1">
                <a:latin typeface="Arial" charset="0"/>
                <a:cs typeface="Arial Unicode MS" charset="0"/>
              </a:rPr>
              <a:t>  Restating feelings indicated by the leader helps to clarify his or her meanings and to show sympathy for his or her point of view.</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000">
              <a:latin typeface="Arial" charset="0"/>
              <a:cs typeface="Arial Unicode MS" charset="0"/>
            </a:endParaRPr>
          </a:p>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Use positive body language.</a:t>
            </a:r>
            <a:r>
              <a:rPr lang="en-GB" sz="1400" b="1">
                <a:latin typeface="Arial" charset="0"/>
                <a:cs typeface="Arial Unicode MS" charset="0"/>
              </a:rPr>
              <a:t>  Leaning forward, good eye contact, and hand gestures indicate interest.  (How would you feel if the listener’s eyes were closed?)</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000">
              <a:latin typeface="Arial" charset="0"/>
              <a:cs typeface="Arial Unicode MS" charset="0"/>
            </a:endParaRPr>
          </a:p>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Be aware of your biases.</a:t>
            </a:r>
            <a:r>
              <a:rPr lang="en-GB" sz="1400" b="1">
                <a:latin typeface="Arial" charset="0"/>
                <a:cs typeface="Arial Unicode MS" charset="0"/>
              </a:rPr>
              <a:t>  Commissioners are likely to have conversations that test their own prejudices.  Perhaps you don’t feel that women make good Scoutmasters.  Be aware of a prejudice of this kind.  Try to remain open in a conversation where prejudice might make you a poor counselor.</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000">
              <a:latin typeface="Arial" charset="0"/>
              <a:cs typeface="Arial Unicode MS" charset="0"/>
            </a:endParaRPr>
          </a:p>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Avoid making judgments.</a:t>
            </a:r>
            <a:r>
              <a:rPr lang="en-GB" sz="1400" b="1">
                <a:latin typeface="Arial" charset="0"/>
                <a:cs typeface="Arial Unicode MS" charset="0"/>
              </a:rPr>
              <a:t>  A warm sympathetic listener creates a spirit of openness—especially for emotions.  If the commissioner criticizes each statement and each feeling expressed, the leader will likely clam up.</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000">
              <a:latin typeface="Arial" charset="0"/>
              <a:cs typeface="Arial Unicode MS" charset="0"/>
            </a:endParaRPr>
          </a:p>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t>
            </a:r>
            <a:r>
              <a:rPr lang="en-GB" sz="1400" b="1" i="1">
                <a:latin typeface="Arial" charset="0"/>
                <a:cs typeface="Arial Unicode MS" charset="0"/>
              </a:rPr>
              <a:t>Avoid anger.</a:t>
            </a:r>
            <a:r>
              <a:rPr lang="en-GB" sz="1400" b="1">
                <a:latin typeface="Arial" charset="0"/>
                <a:cs typeface="Arial Unicode MS" charset="0"/>
              </a:rPr>
              <a:t>  Some leaders can be very trying.  They may accuse or criticize the commissioner, or use ethnic or sexual insults.  Anger is the worst defense.  Remain cool, professional.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8434" name="Text Box 2"/>
          <p:cNvSpPr txBox="1">
            <a:spLocks noChangeArrowheads="1"/>
          </p:cNvSpPr>
          <p:nvPr>
            <p:ph type="body"/>
          </p:nvPr>
        </p:nvSpPr>
        <p:spPr bwMode="auto">
          <a:xfrm>
            <a:off x="393700" y="4191000"/>
            <a:ext cx="6045200" cy="4105275"/>
          </a:xfrm>
          <a:prstGeom prst="rect">
            <a:avLst/>
          </a:prstGeom>
          <a:noFill/>
          <a:ln>
            <a:round/>
            <a:headEnd/>
            <a:tailEnd/>
          </a:ln>
        </p:spPr>
        <p:txBody>
          <a:bodyPr lIns="90360" tIns="44280" rIns="90360" bIns="44280"/>
          <a:lstStyle/>
          <a:p>
            <a:pPr marL="350838" indent="-350838">
              <a:spcBef>
                <a:spcPts val="525"/>
              </a:spcBef>
              <a:buFont typeface="Times New Roman" pitchFamily="16" charset="0"/>
              <a:buAutoNum type="roman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Making suggestions.</a:t>
            </a:r>
          </a:p>
          <a:p>
            <a:pPr marL="350838" indent="-350838">
              <a:spcBef>
                <a:spcPts val="525"/>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400" b="1">
              <a:latin typeface="Arial" charset="0"/>
              <a:cs typeface="Arial Unicode MS" charset="0"/>
            </a:endParaRPr>
          </a:p>
          <a:p>
            <a:pPr marL="350838" indent="-350838">
              <a:spcBef>
                <a:spcPts val="525"/>
              </a:spcBef>
              <a:buFont typeface="Times New Roman" pitchFamily="16" charset="0"/>
              <a:buAutoNum type="alphaUcPeriod"/>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  Often it’s better to offer a suggestion in the form of a question.  Sometimes they are more acceptable when they come as questions.</a:t>
            </a:r>
          </a:p>
          <a:p>
            <a:pPr marL="350838" indent="-350838">
              <a:spcBef>
                <a:spcPts val="525"/>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endParaRPr lang="en-GB" sz="1400" b="1">
              <a:latin typeface="Arial" charset="0"/>
              <a:cs typeface="Arial Unicode MS" charset="0"/>
            </a:endParaRPr>
          </a:p>
          <a:p>
            <a:pPr marL="350838" indent="-350838">
              <a:spcBef>
                <a:spcPts val="525"/>
              </a:spcBef>
              <a:buClrTx/>
              <a:buSzTx/>
              <a:buFontTx/>
              <a:buNone/>
              <a:tabLst>
                <a:tab pos="350838" algn="l"/>
                <a:tab pos="808038" algn="l"/>
                <a:tab pos="1265238" algn="l"/>
                <a:tab pos="1722438" algn="l"/>
                <a:tab pos="2179638" algn="l"/>
                <a:tab pos="2636838" algn="l"/>
                <a:tab pos="3094038" algn="l"/>
                <a:tab pos="3551238" algn="l"/>
                <a:tab pos="4008438" algn="l"/>
                <a:tab pos="4465638" algn="l"/>
                <a:tab pos="4922838" algn="l"/>
                <a:tab pos="5380038" algn="l"/>
                <a:tab pos="5837238" algn="l"/>
                <a:tab pos="6294438" algn="l"/>
                <a:tab pos="6751638" algn="l"/>
                <a:tab pos="7208838" algn="l"/>
                <a:tab pos="7666038" algn="l"/>
                <a:tab pos="8123238" algn="l"/>
                <a:tab pos="8580438" algn="l"/>
                <a:tab pos="9037638" algn="l"/>
                <a:tab pos="9494838" algn="l"/>
              </a:tabLst>
            </a:pPr>
            <a:r>
              <a:rPr lang="en-GB" sz="1400" b="1">
                <a:latin typeface="Arial" charset="0"/>
                <a:cs typeface="Arial Unicode MS" charset="0"/>
              </a:rPr>
              <a:t>Good questions relate directly to what the speaker is saying.  (An abrupt diversion in the direction of conversation may be a turnoff to the other person.)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9458" name="Text Box 2"/>
          <p:cNvSpPr txBox="1">
            <a:spLocks noChangeArrowheads="1"/>
          </p:cNvSpPr>
          <p:nvPr>
            <p:ph type="body"/>
          </p:nvPr>
        </p:nvSpPr>
        <p:spPr bwMode="auto">
          <a:xfrm>
            <a:off x="393700" y="4191000"/>
            <a:ext cx="6045200" cy="4138613"/>
          </a:xfrm>
          <a:prstGeom prst="rect">
            <a:avLst/>
          </a:prstGeom>
          <a:noFill/>
          <a:ln>
            <a:round/>
            <a:headEnd/>
            <a:tailEnd/>
          </a:ln>
        </p:spPr>
        <p:txBody>
          <a:bodyPr lIns="90360" tIns="44280" rIns="90360" bIns="44280"/>
          <a:lstStyle/>
          <a:p>
            <a:pPr marL="261938" indent="-261938">
              <a:spcBef>
                <a:spcPct val="0"/>
              </a:spcBef>
              <a:buFont typeface="Times New Roman" pitchFamily="16" charset="0"/>
              <a:buAutoNum type="alphaU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What are some questions that might help in the following situations?</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ct val="0"/>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 unit leader tells you he is not getting real help from his unit committee.</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ct val="0"/>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 Cubmaster says than none of the men in the pack will respect her leadership.</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ct val="0"/>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 pastor bemoans the fact that the church board doesn’t understand why the troop that meets in the church does the things it does.</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ct val="0"/>
              </a:spcBef>
              <a:buFont typeface="Times New Roman" pitchFamily="16" charset="0"/>
              <a:buAutoNum type="arabicPeriod"/>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  A [crew] Advisor says that the [crew] officers don’t take any initiative in running the [crew].</a:t>
            </a: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endParaRPr lang="en-GB" sz="1400" b="1">
              <a:latin typeface="Arial" charset="0"/>
              <a:cs typeface="Arial Unicode MS" charset="0"/>
            </a:endParaRPr>
          </a:p>
          <a:p>
            <a:pPr marL="261938" indent="-261938">
              <a:spcBef>
                <a:spcPct val="0"/>
              </a:spcBef>
              <a:buClrTx/>
              <a:buSzTx/>
              <a:buFontTx/>
              <a:buNone/>
              <a:tabLst>
                <a:tab pos="261938" algn="l"/>
                <a:tab pos="719138" algn="l"/>
                <a:tab pos="1176338" algn="l"/>
                <a:tab pos="1633538" algn="l"/>
                <a:tab pos="2090738" algn="l"/>
                <a:tab pos="2547938" algn="l"/>
                <a:tab pos="3005138" algn="l"/>
                <a:tab pos="3462338" algn="l"/>
                <a:tab pos="3919538" algn="l"/>
                <a:tab pos="4376738" algn="l"/>
                <a:tab pos="4833938" algn="l"/>
                <a:tab pos="5291138" algn="l"/>
                <a:tab pos="5748338" algn="l"/>
                <a:tab pos="6205538" algn="l"/>
                <a:tab pos="6662738" algn="l"/>
                <a:tab pos="7119938" algn="l"/>
                <a:tab pos="7577138" algn="l"/>
                <a:tab pos="8034338" algn="l"/>
                <a:tab pos="8491538" algn="l"/>
                <a:tab pos="8948738" algn="l"/>
                <a:tab pos="9405938" algn="l"/>
              </a:tabLst>
            </a:pPr>
            <a:r>
              <a:rPr lang="en-GB" sz="1400" b="1">
                <a:latin typeface="Arial" charset="0"/>
                <a:cs typeface="Arial Unicode MS" charset="0"/>
              </a:rPr>
              <a:t>IV.  Additional Counseling Tips.  (Review as many of the additional suggestions from the “Counseling” chapter of the </a:t>
            </a:r>
            <a:r>
              <a:rPr lang="en-GB" sz="1400" b="1" i="1">
                <a:latin typeface="Arial" charset="0"/>
                <a:cs typeface="Arial Unicode MS" charset="0"/>
              </a:rPr>
              <a:t>Commissioner Fieldbook as time permits.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1247775" y="866775"/>
            <a:ext cx="4344988" cy="32575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1506" name="Rectangle 2"/>
          <p:cNvSpPr txBox="1">
            <a:spLocks noChangeArrowheads="1"/>
          </p:cNvSpPr>
          <p:nvPr>
            <p:ph type="body"/>
          </p:nvPr>
        </p:nvSpPr>
        <p:spPr bwMode="auto">
          <a:xfrm>
            <a:off x="393700" y="4191000"/>
            <a:ext cx="6042025" cy="4200525"/>
          </a:xfrm>
          <a:prstGeom prst="rect">
            <a:avLst/>
          </a:prstGeom>
          <a:solidFill>
            <a:srgbClr val="FFFFFF"/>
          </a:solidFill>
          <a:ln w="9360">
            <a:solidFill>
              <a:srgbClr val="000000"/>
            </a:solidFill>
            <a:miter lim="800000"/>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419100"/>
            <a:ext cx="2046288" cy="5500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8500" y="419100"/>
            <a:ext cx="5988050" cy="5500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5425"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4963"/>
            <a:ext cx="4037013" cy="452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7675" y="361950"/>
            <a:ext cx="2112963" cy="5764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61950"/>
            <a:ext cx="6188075" cy="5764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00100" y="361950"/>
            <a:ext cx="8110538" cy="1138238"/>
          </a:xfrm>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76300" y="1809750"/>
            <a:ext cx="3892550" cy="4110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21250" y="1809750"/>
            <a:ext cx="3894138" cy="4110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820050"/>
            </a:gs>
            <a:gs pos="100000">
              <a:srgbClr val="000000"/>
            </a:gs>
          </a:gsLst>
          <a:lin ang="5400000" scaled="1"/>
        </a:gra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98500" y="419100"/>
            <a:ext cx="8186738" cy="1138238"/>
          </a:xfrm>
          <a:prstGeom prst="rect">
            <a:avLst/>
          </a:prstGeom>
          <a:noFill/>
          <a:ln w="9525">
            <a:noFill/>
            <a:round/>
            <a:headEnd/>
            <a:tailEnd/>
          </a:ln>
          <a:effectLst/>
        </p:spPr>
        <p:txBody>
          <a:bodyPr vert="horz" wrap="square" lIns="90360" tIns="44280" rIns="90360" bIns="44280" numCol="1" anchor="ctr" anchorCtr="0" compatLnSpc="1">
            <a:prstTxWarp prst="textNoShape">
              <a:avLst/>
            </a:prstTxWarp>
          </a:bodyPr>
          <a:lstStyle/>
          <a:p>
            <a:pPr lvl="0"/>
            <a:r>
              <a:rPr lang="en-GB" smtClean="0"/>
              <a:t>Click to edit the title text format</a:t>
            </a:r>
          </a:p>
        </p:txBody>
      </p:sp>
      <p:sp>
        <p:nvSpPr>
          <p:cNvPr id="1026" name="Rectangle 2"/>
          <p:cNvSpPr>
            <a:spLocks noChangeArrowheads="1"/>
          </p:cNvSpPr>
          <p:nvPr/>
        </p:nvSpPr>
        <p:spPr bwMode="auto">
          <a:xfrm>
            <a:off x="762000" y="1657350"/>
            <a:ext cx="8115300" cy="130175"/>
          </a:xfrm>
          <a:prstGeom prst="rect">
            <a:avLst/>
          </a:prstGeom>
          <a:gradFill rotWithShape="0">
            <a:gsLst>
              <a:gs pos="0">
                <a:srgbClr val="000000"/>
              </a:gs>
              <a:gs pos="50000">
                <a:srgbClr val="FC0128"/>
              </a:gs>
              <a:gs pos="100000">
                <a:srgbClr val="000000"/>
              </a:gs>
            </a:gsLst>
            <a:lin ang="10800000" scaled="1"/>
          </a:gradFill>
          <a:ln w="9525">
            <a:noFill/>
            <a:round/>
            <a:headEnd/>
            <a:tailEnd/>
          </a:ln>
          <a:effectLst/>
        </p:spPr>
        <p:txBody>
          <a:bodyPr wrap="none" anchor="ctr"/>
          <a:lstStyle/>
          <a:p>
            <a:endParaRPr lang="en-US"/>
          </a:p>
        </p:txBody>
      </p:sp>
      <p:sp>
        <p:nvSpPr>
          <p:cNvPr id="1027" name="Rectangle 3"/>
          <p:cNvSpPr>
            <a:spLocks noGrp="1" noChangeArrowheads="1"/>
          </p:cNvSpPr>
          <p:nvPr>
            <p:ph type="body" idx="1"/>
          </p:nvPr>
        </p:nvSpPr>
        <p:spPr bwMode="auto">
          <a:xfrm>
            <a:off x="876300" y="1809750"/>
            <a:ext cx="7939088" cy="4110038"/>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pic>
        <p:nvPicPr>
          <p:cNvPr id="1028" name="Picture 4"/>
          <p:cNvPicPr>
            <a:picLocks noChangeAspect="1" noChangeArrowheads="1"/>
          </p:cNvPicPr>
          <p:nvPr/>
        </p:nvPicPr>
        <p:blipFill>
          <a:blip r:embed="rId13" cstate="print"/>
          <a:srcRect/>
          <a:stretch>
            <a:fillRect/>
          </a:stretch>
        </p:blipFill>
        <p:spPr bwMode="auto">
          <a:xfrm>
            <a:off x="177800" y="165100"/>
            <a:ext cx="1358900" cy="1376363"/>
          </a:xfrm>
          <a:prstGeom prst="rect">
            <a:avLst/>
          </a:prstGeom>
          <a:noFill/>
          <a:ln w="9525">
            <a:noFill/>
            <a:round/>
            <a:headEnd/>
            <a:tailEnd/>
          </a:ln>
          <a:effec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mj-lt"/>
          <a:ea typeface="+mj-ea"/>
          <a:cs typeface="+mj-cs"/>
        </a:defRPr>
      </a:lvl1pPr>
      <a:lvl2pPr marL="742950" indent="-28575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2pPr>
      <a:lvl3pPr marL="1143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3pPr>
      <a:lvl4pPr marL="1600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4pPr>
      <a:lvl5pPr marL="20574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5pPr>
      <a:lvl6pPr marL="25146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6pPr>
      <a:lvl7pPr marL="29718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7pPr>
      <a:lvl8pPr marL="3429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8pPr>
      <a:lvl9pPr marL="3886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9pPr>
    </p:titleStyle>
    <p:bodyStyle>
      <a:lvl1pPr marL="342900" indent="-34290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ea typeface="+mn-ea"/>
          <a:cs typeface="+mn-cs"/>
        </a:defRPr>
      </a:lvl1pPr>
      <a:lvl2pPr marL="742950" indent="-28575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cs typeface="+mn-cs"/>
        </a:defRPr>
      </a:lvl2pPr>
      <a:lvl3pPr marL="1143000" indent="-22860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cs typeface="+mn-cs"/>
        </a:defRPr>
      </a:lvl3pPr>
      <a:lvl4pPr marL="16002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4pPr>
      <a:lvl5pPr marL="20574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5pPr>
      <a:lvl6pPr marL="25146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6pPr>
      <a:lvl7pPr marL="29718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7pPr>
      <a:lvl8pPr marL="34290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8pPr>
      <a:lvl9pPr marL="38862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820050"/>
            </a:gs>
            <a:gs pos="100000">
              <a:srgbClr val="000000"/>
            </a:gs>
          </a:gsLst>
          <a:lin ang="5400000" scaled="1"/>
        </a:gra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800100" y="361950"/>
            <a:ext cx="8110538" cy="1138238"/>
          </a:xfrm>
          <a:prstGeom prst="rect">
            <a:avLst/>
          </a:prstGeom>
          <a:noFill/>
          <a:ln w="9525">
            <a:noFill/>
            <a:round/>
            <a:headEnd/>
            <a:tailEnd/>
          </a:ln>
          <a:effectLst/>
        </p:spPr>
        <p:txBody>
          <a:bodyPr vert="horz" wrap="square" lIns="90360" tIns="44280" rIns="90360" bIns="44280" numCol="1" anchor="ctr" anchorCtr="0" compatLnSpc="1">
            <a:prstTxWarp prst="textNoShape">
              <a:avLst/>
            </a:prstTxWarp>
          </a:bodyPr>
          <a:lstStyle/>
          <a:p>
            <a:pPr lvl="0"/>
            <a:r>
              <a:rPr lang="en-GB" smtClean="0"/>
              <a:t>Click to edit the title text format</a:t>
            </a:r>
          </a:p>
        </p:txBody>
      </p:sp>
      <p:sp>
        <p:nvSpPr>
          <p:cNvPr id="2050" name="Rectangle 2"/>
          <p:cNvSpPr>
            <a:spLocks noChangeArrowheads="1"/>
          </p:cNvSpPr>
          <p:nvPr/>
        </p:nvSpPr>
        <p:spPr bwMode="auto">
          <a:xfrm>
            <a:off x="762000" y="1657350"/>
            <a:ext cx="8115300" cy="130175"/>
          </a:xfrm>
          <a:prstGeom prst="rect">
            <a:avLst/>
          </a:prstGeom>
          <a:gradFill rotWithShape="0">
            <a:gsLst>
              <a:gs pos="0">
                <a:srgbClr val="000000"/>
              </a:gs>
              <a:gs pos="50000">
                <a:srgbClr val="FC0128"/>
              </a:gs>
              <a:gs pos="100000">
                <a:srgbClr val="000000"/>
              </a:gs>
            </a:gsLst>
            <a:lin ang="10800000" scaled="1"/>
          </a:gradFill>
          <a:ln w="9525">
            <a:noFill/>
            <a:round/>
            <a:headEnd/>
            <a:tailEnd/>
          </a:ln>
          <a:effectLst/>
        </p:spPr>
        <p:txBody>
          <a:bodyPr wrap="none" anchor="ctr"/>
          <a:lstStyle/>
          <a:p>
            <a:endParaRPr lang="en-US"/>
          </a:p>
        </p:txBody>
      </p:sp>
      <p:sp>
        <p:nvSpPr>
          <p:cNvPr id="2051" name="Rectangle 3"/>
          <p:cNvSpPr>
            <a:spLocks noGrp="1" noChangeArrowheads="1"/>
          </p:cNvSpPr>
          <p:nvPr>
            <p:ph type="body" idx="1"/>
          </p:nvPr>
        </p:nvSpPr>
        <p:spPr bwMode="auto">
          <a:xfrm>
            <a:off x="457200" y="1604963"/>
            <a:ext cx="8224838" cy="45212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mj-lt"/>
          <a:ea typeface="+mj-ea"/>
          <a:cs typeface="+mj-cs"/>
        </a:defRPr>
      </a:lvl1pPr>
      <a:lvl2pPr marL="742950" indent="-28575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2pPr>
      <a:lvl3pPr marL="1143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3pPr>
      <a:lvl4pPr marL="1600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4pPr>
      <a:lvl5pPr marL="20574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5pPr>
      <a:lvl6pPr marL="25146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6pPr>
      <a:lvl7pPr marL="29718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7pPr>
      <a:lvl8pPr marL="34290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8pPr>
      <a:lvl9pPr marL="3886200" indent="-228600" algn="ctr" defTabSz="457200" rtl="0" eaLnBrk="0" fontAlgn="base" hangingPunct="0">
        <a:lnSpc>
          <a:spcPct val="93000"/>
        </a:lnSpc>
        <a:spcBef>
          <a:spcPct val="0"/>
        </a:spcBef>
        <a:spcAft>
          <a:spcPct val="0"/>
        </a:spcAft>
        <a:buClr>
          <a:srgbClr val="000000"/>
        </a:buClr>
        <a:buSzPct val="100000"/>
        <a:buFont typeface="Times New Roman" pitchFamily="16" charset="0"/>
        <a:defRPr sz="4000" b="1" i="1">
          <a:solidFill>
            <a:srgbClr val="FAFD00"/>
          </a:solidFill>
          <a:effectLst>
            <a:outerShdw blurRad="38100" dist="38100" dir="2700000" algn="tl">
              <a:srgbClr val="FFFFFF"/>
            </a:outerShdw>
          </a:effectLst>
          <a:latin typeface="Arial" charset="0"/>
          <a:cs typeface="Arial Unicode MS" charset="0"/>
        </a:defRPr>
      </a:lvl9pPr>
    </p:titleStyle>
    <p:bodyStyle>
      <a:lvl1pPr marL="342900" indent="-34290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ea typeface="+mn-ea"/>
          <a:cs typeface="+mn-cs"/>
        </a:defRPr>
      </a:lvl1pPr>
      <a:lvl2pPr marL="742950" indent="-28575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cs typeface="+mn-cs"/>
        </a:defRPr>
      </a:lvl2pPr>
      <a:lvl3pPr marL="1143000" indent="-228600" algn="l" defTabSz="457200" rtl="0" eaLnBrk="0" fontAlgn="base" hangingPunct="0">
        <a:lnSpc>
          <a:spcPct val="97000"/>
        </a:lnSpc>
        <a:spcBef>
          <a:spcPts val="800"/>
        </a:spcBef>
        <a:spcAft>
          <a:spcPct val="0"/>
        </a:spcAft>
        <a:buClr>
          <a:srgbClr val="000000"/>
        </a:buClr>
        <a:buSzPct val="100000"/>
        <a:buFont typeface="Times New Roman" pitchFamily="16" charset="0"/>
        <a:defRPr sz="3200" b="1">
          <a:solidFill>
            <a:srgbClr val="FFFFFF"/>
          </a:solidFill>
          <a:effectLst>
            <a:outerShdw blurRad="38100" dist="38100" dir="2700000" algn="tl">
              <a:srgbClr val="808080"/>
            </a:outerShdw>
          </a:effectLst>
          <a:latin typeface="+mn-lt"/>
          <a:cs typeface="+mn-cs"/>
        </a:defRPr>
      </a:lvl3pPr>
      <a:lvl4pPr marL="16002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4pPr>
      <a:lvl5pPr marL="20574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5pPr>
      <a:lvl6pPr marL="25146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6pPr>
      <a:lvl7pPr marL="29718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7pPr>
      <a:lvl8pPr marL="34290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8pPr>
      <a:lvl9pPr marL="3886200" indent="-228600" algn="l" defTabSz="457200" rtl="0" eaLnBrk="0" fontAlgn="base" hangingPunct="0">
        <a:lnSpc>
          <a:spcPct val="97000"/>
        </a:lnSpc>
        <a:spcBef>
          <a:spcPts val="500"/>
        </a:spcBef>
        <a:spcAft>
          <a:spcPct val="0"/>
        </a:spcAft>
        <a:buClr>
          <a:srgbClr val="000000"/>
        </a:buClr>
        <a:buSzPct val="100000"/>
        <a:buFont typeface="Times New Roman" pitchFamily="16" charset="0"/>
        <a:defRPr sz="2000">
          <a:solidFill>
            <a:srgbClr val="FFFF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800100" y="406400"/>
            <a:ext cx="8115300" cy="1322388"/>
          </a:xfrm>
          <a:ln/>
        </p:spPr>
        <p:txBody>
          <a:bodyPr/>
          <a:lstStyle/>
          <a:p>
            <a:endParaRPr lang="en-US"/>
          </a:p>
        </p:txBody>
      </p:sp>
      <p:sp>
        <p:nvSpPr>
          <p:cNvPr id="4098" name="Rectangle 2"/>
          <p:cNvSpPr>
            <a:spLocks noGrp="1" noChangeArrowheads="1"/>
          </p:cNvSpPr>
          <p:nvPr>
            <p:ph type="subTitle" idx="4294967295"/>
          </p:nvPr>
        </p:nvSpPr>
        <p:spPr bwMode="auto">
          <a:xfrm>
            <a:off x="857250" y="1943100"/>
            <a:ext cx="8058150" cy="3513138"/>
          </a:xfrm>
          <a:prstGeom prst="rect">
            <a:avLst/>
          </a:prstGeom>
          <a:noFill/>
          <a:ln/>
        </p:spPr>
        <p:txBody>
          <a:bodyPr lIns="90000" tIns="46800" rIns="90000" bIns="46800"/>
          <a:lstStyle/>
          <a:p>
            <a:pPr marL="0" indent="0" algn="ctr">
              <a:lnSpc>
                <a:spcPct val="85000"/>
              </a:lnSpc>
              <a:spcBef>
                <a:spcPct val="0"/>
              </a:spcBef>
            </a:pPr>
            <a:r>
              <a:rPr lang="en-GB" sz="6600">
                <a:solidFill>
                  <a:srgbClr val="FFFF00"/>
                </a:solidFill>
                <a:effectLst>
                  <a:outerShdw blurRad="38100" dist="38100" dir="2700000" algn="tl">
                    <a:srgbClr val="FFFFFF"/>
                  </a:outerShdw>
                </a:effectLst>
              </a:rPr>
              <a:t>MCS 306</a:t>
            </a:r>
          </a:p>
          <a:p>
            <a:pPr marL="0" indent="0" algn="ctr">
              <a:lnSpc>
                <a:spcPct val="85000"/>
              </a:lnSpc>
              <a:spcBef>
                <a:spcPct val="0"/>
              </a:spcBef>
            </a:pPr>
            <a:endParaRPr lang="en-GB" sz="6600">
              <a:solidFill>
                <a:srgbClr val="FF9B03"/>
              </a:solidFill>
              <a:effectLst>
                <a:outerShdw blurRad="38100" dist="38100" dir="2700000" algn="tl">
                  <a:srgbClr val="FFFFFF"/>
                </a:outerShdw>
              </a:effectLst>
            </a:endParaRPr>
          </a:p>
          <a:p>
            <a:pPr marL="0" indent="0" algn="ctr">
              <a:lnSpc>
                <a:spcPct val="85000"/>
              </a:lnSpc>
              <a:spcBef>
                <a:spcPct val="0"/>
              </a:spcBef>
            </a:pPr>
            <a:r>
              <a:rPr lang="en-GB" sz="6600">
                <a:solidFill>
                  <a:srgbClr val="FF9B03"/>
                </a:solidFill>
                <a:effectLst>
                  <a:outerShdw blurRad="38100" dist="38100" dir="2700000" algn="tl">
                    <a:srgbClr val="FFFFFF"/>
                  </a:outerShdw>
                </a:effectLst>
              </a:rPr>
              <a:t>Counseling</a:t>
            </a:r>
          </a:p>
          <a:p>
            <a:pPr marL="0" indent="0" algn="ctr">
              <a:lnSpc>
                <a:spcPct val="85000"/>
              </a:lnSpc>
              <a:spcBef>
                <a:spcPct val="0"/>
              </a:spcBef>
            </a:pPr>
            <a:r>
              <a:rPr lang="en-GB" sz="6600">
                <a:solidFill>
                  <a:srgbClr val="FF9B03"/>
                </a:solidFill>
                <a:effectLst>
                  <a:outerShdw blurRad="38100" dist="38100" dir="2700000" algn="tl">
                    <a:srgbClr val="FFFFFF"/>
                  </a:outerShdw>
                </a:effectLst>
              </a:rPr>
              <a:t>Skills</a:t>
            </a:r>
          </a:p>
        </p:txBody>
      </p:sp>
      <p:pic>
        <p:nvPicPr>
          <p:cNvPr id="4099" name="Picture 3"/>
          <p:cNvPicPr>
            <a:picLocks noChangeAspect="1" noChangeArrowheads="1"/>
          </p:cNvPicPr>
          <p:nvPr/>
        </p:nvPicPr>
        <p:blipFill>
          <a:blip r:embed="rId3" cstate="print"/>
          <a:srcRect/>
          <a:stretch>
            <a:fillRect/>
          </a:stretch>
        </p:blipFill>
        <p:spPr bwMode="auto">
          <a:xfrm>
            <a:off x="254000" y="266700"/>
            <a:ext cx="1250950" cy="1268413"/>
          </a:xfrm>
          <a:prstGeom prst="rect">
            <a:avLst/>
          </a:prstGeom>
          <a:noFill/>
          <a:ln w="9525">
            <a:noFill/>
            <a:round/>
            <a:headEnd/>
            <a:tailEnd/>
          </a:ln>
          <a:effectLst/>
        </p:spPr>
      </p:pic>
      <p:pic>
        <p:nvPicPr>
          <p:cNvPr id="4100" name="Picture 4"/>
          <p:cNvPicPr>
            <a:picLocks noChangeAspect="1" noChangeArrowheads="1"/>
          </p:cNvPicPr>
          <p:nvPr/>
        </p:nvPicPr>
        <p:blipFill>
          <a:blip r:embed="rId4" cstate="print"/>
          <a:srcRect/>
          <a:stretch>
            <a:fillRect/>
          </a:stretch>
        </p:blipFill>
        <p:spPr bwMode="auto">
          <a:xfrm>
            <a:off x="4064000" y="274638"/>
            <a:ext cx="1219200" cy="1235075"/>
          </a:xfrm>
          <a:prstGeom prst="rect">
            <a:avLst/>
          </a:prstGeom>
          <a:noFill/>
          <a:ln w="9525">
            <a:noFill/>
            <a:round/>
            <a:headEnd/>
            <a:tailEnd/>
          </a:ln>
          <a:effectLst/>
        </p:spPr>
      </p:pic>
      <p:pic>
        <p:nvPicPr>
          <p:cNvPr id="4101" name="Picture 5"/>
          <p:cNvPicPr>
            <a:picLocks noChangeAspect="1" noChangeArrowheads="1"/>
          </p:cNvPicPr>
          <p:nvPr/>
        </p:nvPicPr>
        <p:blipFill>
          <a:blip r:embed="rId5" cstate="print"/>
          <a:srcRect/>
          <a:stretch>
            <a:fillRect/>
          </a:stretch>
        </p:blipFill>
        <p:spPr bwMode="auto">
          <a:xfrm>
            <a:off x="7653338" y="244475"/>
            <a:ext cx="1270000" cy="1312863"/>
          </a:xfrm>
          <a:prstGeom prst="rect">
            <a:avLst/>
          </a:prstGeom>
          <a:noFill/>
          <a:ln w="9525">
            <a:noFill/>
            <a:round/>
            <a:headEnd/>
            <a:tailEnd/>
          </a:ln>
          <a:effectLst/>
        </p:spPr>
      </p:pic>
      <p:sp>
        <p:nvSpPr>
          <p:cNvPr id="4102" name="Rectangle 6"/>
          <p:cNvSpPr>
            <a:spLocks noChangeArrowheads="1"/>
          </p:cNvSpPr>
          <p:nvPr/>
        </p:nvSpPr>
        <p:spPr bwMode="auto">
          <a:xfrm>
            <a:off x="2740025" y="5619750"/>
            <a:ext cx="4132263" cy="581025"/>
          </a:xfrm>
          <a:prstGeom prst="rect">
            <a:avLst/>
          </a:prstGeom>
          <a:noFill/>
          <a:ln w="9525">
            <a:noFill/>
            <a:round/>
            <a:headEnd/>
            <a:tailEnd/>
          </a:ln>
          <a:effectLst/>
        </p:spPr>
        <p:txBody>
          <a:bodyPr wrap="none" lIns="90000" tIns="46800" rIns="90000" bIns="46800">
            <a:spAutoFit/>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3200" b="1">
                <a:solidFill>
                  <a:srgbClr val="FFFFFF"/>
                </a:solidFill>
              </a:rPr>
              <a:t>Instructor: George Crowl</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idx="4294967295"/>
          </p:nvPr>
        </p:nvSpPr>
        <p:spPr>
          <a:xfrm>
            <a:off x="698500" y="419100"/>
            <a:ext cx="8191500" cy="11430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Introduction</a:t>
            </a:r>
          </a:p>
        </p:txBody>
      </p:sp>
      <p:sp>
        <p:nvSpPr>
          <p:cNvPr id="5122" name="Rectangle 2"/>
          <p:cNvSpPr>
            <a:spLocks noGrp="1" noChangeArrowheads="1"/>
          </p:cNvSpPr>
          <p:nvPr>
            <p:ph type="body" idx="4294967295"/>
          </p:nvPr>
        </p:nvSpPr>
        <p:spPr>
          <a:xfrm>
            <a:off x="631825" y="1809750"/>
            <a:ext cx="8188325" cy="4114800"/>
          </a:xfrm>
          <a:ln/>
        </p:spPr>
        <p:txBody>
          <a:bodyPr/>
          <a:lstStyle/>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Strengthening a unit = strengthening leadership</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Any leader may benefit from counseling at a given time</a:t>
            </a:r>
          </a:p>
        </p:txBody>
      </p:sp>
      <p:pic>
        <p:nvPicPr>
          <p:cNvPr id="5123" name="Picture 3"/>
          <p:cNvPicPr>
            <a:picLocks noChangeAspect="1" noChangeArrowheads="1"/>
          </p:cNvPicPr>
          <p:nvPr/>
        </p:nvPicPr>
        <p:blipFill>
          <a:blip r:embed="rId3" cstate="print"/>
          <a:srcRect/>
          <a:stretch>
            <a:fillRect/>
          </a:stretch>
        </p:blipFill>
        <p:spPr bwMode="auto">
          <a:xfrm>
            <a:off x="2511425" y="2951163"/>
            <a:ext cx="3681413" cy="3906837"/>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idx="4294967295"/>
          </p:nvPr>
        </p:nvSpPr>
        <p:spPr>
          <a:xfrm>
            <a:off x="698500" y="419100"/>
            <a:ext cx="8191500" cy="11430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What is Counseling?</a:t>
            </a:r>
          </a:p>
        </p:txBody>
      </p:sp>
      <p:sp>
        <p:nvSpPr>
          <p:cNvPr id="6146" name="Rectangle 2"/>
          <p:cNvSpPr>
            <a:spLocks noGrp="1" noChangeArrowheads="1"/>
          </p:cNvSpPr>
          <p:nvPr>
            <p:ph type="body" idx="4294967295"/>
          </p:nvPr>
        </p:nvSpPr>
        <p:spPr>
          <a:xfrm>
            <a:off x="876300" y="1809750"/>
            <a:ext cx="7943850" cy="4695825"/>
          </a:xfrm>
          <a:ln/>
        </p:spPr>
        <p:txBody>
          <a:bodyPr/>
          <a:lstStyle/>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Listen / react to help others solve their own problems</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Help others arrive at the right answer</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Counsel when:</a:t>
            </a:r>
          </a:p>
          <a:p>
            <a:pPr marL="795338" lvl="1"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Someone needs encouragement</a:t>
            </a:r>
          </a:p>
          <a:p>
            <a:pPr marL="795338" lvl="1"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Help solve a problem</a:t>
            </a:r>
          </a:p>
          <a:p>
            <a:pPr marL="795338" lvl="1"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Interpret facts</a:t>
            </a:r>
          </a:p>
          <a:p>
            <a:pPr marL="795338" lvl="1"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Resolve indecision or confusion</a:t>
            </a:r>
          </a:p>
        </p:txBody>
      </p:sp>
    </p:spTree>
  </p:cSld>
  <p:clrMapOvr>
    <a:masterClrMapping/>
  </p:clrMapOvr>
  <p:transition spd="med"/>
  <p:timing>
    <p:tnLst>
      <p:par>
        <p:cTn id="1" dur="indefinite"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61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additive="repl">
                                        <p:cTn id="10" dur="1" fill="hold">
                                          <p:stCondLst>
                                            <p:cond delay="0"/>
                                          </p:stCondLst>
                                        </p:cTn>
                                        <p:tgtEl>
                                          <p:spTgt spid="61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6146">
                                            <p:txEl>
                                              <p:pRg st="2" end="2"/>
                                            </p:txEl>
                                          </p:spTgt>
                                        </p:tgtEl>
                                        <p:attrNameLst>
                                          <p:attrName>style.visibility</p:attrName>
                                        </p:attrNameLst>
                                      </p:cBhvr>
                                      <p:to>
                                        <p:strVal val="visible"/>
                                      </p:to>
                                    </p:set>
                                  </p:childTnLst>
                                </p:cTn>
                              </p:par>
                              <p:par>
                                <p:cTn id="15" presetID="1" presetClass="entr" fill="hold" nodeType="withEffect">
                                  <p:stCondLst>
                                    <p:cond delay="0"/>
                                  </p:stCondLst>
                                  <p:childTnLst>
                                    <p:set>
                                      <p:cBhvr additive="repl">
                                        <p:cTn id="16" dur="1" fill="hold">
                                          <p:stCondLst>
                                            <p:cond delay="0"/>
                                          </p:stCondLst>
                                        </p:cTn>
                                        <p:tgtEl>
                                          <p:spTgt spid="6146">
                                            <p:txEl>
                                              <p:pRg st="3" end="3"/>
                                            </p:txEl>
                                          </p:spTgt>
                                        </p:tgtEl>
                                        <p:attrNameLst>
                                          <p:attrName>style.visibility</p:attrName>
                                        </p:attrNameLst>
                                      </p:cBhvr>
                                      <p:to>
                                        <p:strVal val="visible"/>
                                      </p:to>
                                    </p:set>
                                  </p:childTnLst>
                                </p:cTn>
                              </p:par>
                              <p:par>
                                <p:cTn id="17" presetID="1" presetClass="entr" fill="hold" nodeType="withEffect">
                                  <p:stCondLst>
                                    <p:cond delay="0"/>
                                  </p:stCondLst>
                                  <p:childTnLst>
                                    <p:set>
                                      <p:cBhvr additive="repl">
                                        <p:cTn id="18" dur="1" fill="hold">
                                          <p:stCondLst>
                                            <p:cond delay="0"/>
                                          </p:stCondLst>
                                        </p:cTn>
                                        <p:tgtEl>
                                          <p:spTgt spid="6146">
                                            <p:txEl>
                                              <p:pRg st="4" end="4"/>
                                            </p:txEl>
                                          </p:spTgt>
                                        </p:tgtEl>
                                        <p:attrNameLst>
                                          <p:attrName>style.visibility</p:attrName>
                                        </p:attrNameLst>
                                      </p:cBhvr>
                                      <p:to>
                                        <p:strVal val="visible"/>
                                      </p:to>
                                    </p:set>
                                  </p:childTnLst>
                                </p:cTn>
                              </p:par>
                              <p:par>
                                <p:cTn id="19" presetID="1" presetClass="entr" fill="hold" nodeType="withEffect">
                                  <p:stCondLst>
                                    <p:cond delay="0"/>
                                  </p:stCondLst>
                                  <p:childTnLst>
                                    <p:set>
                                      <p:cBhvr additive="repl">
                                        <p:cTn id="20" dur="1" fill="hold">
                                          <p:stCondLst>
                                            <p:cond delay="0"/>
                                          </p:stCondLst>
                                        </p:cTn>
                                        <p:tgtEl>
                                          <p:spTgt spid="6146">
                                            <p:txEl>
                                              <p:pRg st="5" end="5"/>
                                            </p:txEl>
                                          </p:spTgt>
                                        </p:tgtEl>
                                        <p:attrNameLst>
                                          <p:attrName>style.visibility</p:attrName>
                                        </p:attrNameLst>
                                      </p:cBhvr>
                                      <p:to>
                                        <p:strVal val="visible"/>
                                      </p:to>
                                    </p:set>
                                  </p:childTnLst>
                                </p:cTn>
                              </p:par>
                              <p:par>
                                <p:cTn id="21" presetID="1" presetClass="entr" fill="hold" nodeType="withEffect">
                                  <p:stCondLst>
                                    <p:cond delay="0"/>
                                  </p:stCondLst>
                                  <p:childTnLst>
                                    <p:set>
                                      <p:cBhvr additive="repl">
                                        <p:cTn id="22" dur="1" fill="hold">
                                          <p:stCondLst>
                                            <p:cond delay="0"/>
                                          </p:stCondLst>
                                        </p:cTn>
                                        <p:tgtEl>
                                          <p:spTgt spid="61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idx="4294967295"/>
          </p:nvPr>
        </p:nvSpPr>
        <p:spPr>
          <a:xfrm>
            <a:off x="698500" y="336550"/>
            <a:ext cx="8191500" cy="13081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Elements of</a:t>
            </a:r>
            <a:br>
              <a:rPr lang="en-GB"/>
            </a:br>
            <a:r>
              <a:rPr lang="en-GB"/>
              <a:t>Good Counseling (1)</a:t>
            </a:r>
          </a:p>
        </p:txBody>
      </p:sp>
      <p:sp>
        <p:nvSpPr>
          <p:cNvPr id="7170" name="Rectangle 2"/>
          <p:cNvSpPr>
            <a:spLocks noGrp="1" noChangeArrowheads="1"/>
          </p:cNvSpPr>
          <p:nvPr>
            <p:ph type="body" idx="4294967295"/>
          </p:nvPr>
        </p:nvSpPr>
        <p:spPr>
          <a:xfrm>
            <a:off x="876300" y="1809750"/>
            <a:ext cx="7943850" cy="4114800"/>
          </a:xfrm>
          <a:ln/>
        </p:spPr>
        <p:txBody>
          <a:bodyPr/>
          <a:lstStyle/>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Time, place, atmosphere</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Listen</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Understand</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Really hear</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No (or little) advice</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Summarize</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Provide data</a:t>
            </a:r>
          </a:p>
        </p:txBody>
      </p:sp>
      <p:graphicFrame>
        <p:nvGraphicFramePr>
          <p:cNvPr id="7171" name="Object 3"/>
          <p:cNvGraphicFramePr>
            <a:graphicFrameLocks noChangeAspect="1"/>
          </p:cNvGraphicFramePr>
          <p:nvPr/>
        </p:nvGraphicFramePr>
        <p:xfrm>
          <a:off x="4935538" y="2471738"/>
          <a:ext cx="3641725" cy="2066925"/>
        </p:xfrm>
        <a:graphic>
          <a:graphicData uri="http://schemas.openxmlformats.org/presentationml/2006/ole">
            <p:oleObj spid="_x0000_s7171" r:id="rId4" imgW="775440" imgH="440280" progId="">
              <p:embed/>
            </p:oleObj>
          </a:graphicData>
        </a:graphic>
      </p:graphicFrame>
    </p:spTree>
  </p:cSld>
  <p:clrMapOvr>
    <a:masterClrMapping/>
  </p:clrMapOvr>
  <p:transition spd="med"/>
  <p:timing>
    <p:tnLst>
      <p:par>
        <p:cTn id="1" dur="indefinite"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7170">
                                            <p:txEl>
                                              <p:pRg st="0" end="0"/>
                                            </p:txEl>
                                          </p:spTgt>
                                        </p:tgtEl>
                                        <p:attrNameLst>
                                          <p:attrName>style.visibility</p:attrName>
                                        </p:attrNameLst>
                                      </p:cBhvr>
                                      <p:to>
                                        <p:strVal val="visible"/>
                                      </p:to>
                                    </p:set>
                                    <p:anim calcmode="lin" valueType="num">
                                      <p:cBhvr additive="repl">
                                        <p:cTn id="7" dur="500" fill="hold"/>
                                        <p:tgtEl>
                                          <p:spTgt spid="7170">
                                            <p:txEl>
                                              <p:pRg st="0" end="0"/>
                                            </p:txEl>
                                          </p:spTgt>
                                        </p:tgtEl>
                                        <p:attrNameLst>
                                          <p:attrName>ppt_x</p:attrName>
                                        </p:attrNameLst>
                                      </p:cBhvr>
                                      <p:tavLst>
                                        <p:tav tm="100000">
                                          <p:val>
                                            <p:strVal val="0-#ppt_w/2"/>
                                          </p:val>
                                        </p:tav>
                                        <p:tav>
                                          <p:val>
                                            <p:strVal val="#ppt_x"/>
                                          </p:val>
                                        </p:tav>
                                      </p:tavLst>
                                    </p:anim>
                                    <p:anim calcmode="lin" valueType="num">
                                      <p:cBhvr additive="repl">
                                        <p:cTn id="8" dur="500" fill="hold"/>
                                        <p:tgtEl>
                                          <p:spTgt spid="7170">
                                            <p:txEl>
                                              <p:pRg st="0" end="0"/>
                                            </p:txEl>
                                          </p:spTgt>
                                        </p:tgtEl>
                                        <p:attrNameLst>
                                          <p:attrName>ppt_y</p:attrName>
                                        </p:attrNameLst>
                                      </p:cBhvr>
                                      <p:tavLst>
                                        <p:tav tm="100000">
                                          <p:val>
                                            <p:strVal val="#ppt_y"/>
                                          </p:val>
                                        </p:tav>
                                        <p:tav>
                                          <p:val>
                                            <p:strVal val="#ppt_y"/>
                                          </p:val>
                                        </p:tav>
                                      </p:tavLst>
                                    </p:anim>
                                  </p:childTnLst>
                                  <p:subTnLst>
                                    <p:animClr clrSpc="rgb" dir="cw">
                                      <p:cBhvr additive="repl" override="childStyle">
                                        <p:cTn dur="1" fill="hold" display="0" masterRel="nextClick" afterEffect="1"/>
                                        <p:tgtEl>
                                          <p:spTgt spid="7170">
                                            <p:txEl>
                                              <p:pRg st="0" end="0"/>
                                            </p:txEl>
                                          </p:spTgt>
                                        </p:tgtEl>
                                        <p:attrNameLst>
                                          <p:attrName>ppt_c</p:attrName>
                                        </p:attrNameLst>
                                      </p:cBhvr>
                                      <p:to>
                                        <a:srgbClr val="00B4B4"/>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7170">
                                            <p:txEl>
                                              <p:pRg st="1" end="1"/>
                                            </p:txEl>
                                          </p:spTgt>
                                        </p:tgtEl>
                                        <p:attrNameLst>
                                          <p:attrName>style.visibility</p:attrName>
                                        </p:attrNameLst>
                                      </p:cBhvr>
                                      <p:to>
                                        <p:strVal val="visible"/>
                                      </p:to>
                                    </p:set>
                                    <p:anim calcmode="lin" valueType="num">
                                      <p:cBhvr additive="repl">
                                        <p:cTn id="13" dur="500" fill="hold"/>
                                        <p:tgtEl>
                                          <p:spTgt spid="7170">
                                            <p:txEl>
                                              <p:pRg st="1" end="1"/>
                                            </p:txEl>
                                          </p:spTgt>
                                        </p:tgtEl>
                                        <p:attrNameLst>
                                          <p:attrName>ppt_x</p:attrName>
                                        </p:attrNameLst>
                                      </p:cBhvr>
                                      <p:tavLst>
                                        <p:tav tm="100000">
                                          <p:val>
                                            <p:strVal val="0-#ppt_w/2"/>
                                          </p:val>
                                        </p:tav>
                                        <p:tav>
                                          <p:val>
                                            <p:strVal val="#ppt_x"/>
                                          </p:val>
                                        </p:tav>
                                      </p:tavLst>
                                    </p:anim>
                                    <p:anim calcmode="lin" valueType="num">
                                      <p:cBhvr additive="repl">
                                        <p:cTn id="14" dur="500" fill="hold"/>
                                        <p:tgtEl>
                                          <p:spTgt spid="7170">
                                            <p:txEl>
                                              <p:pRg st="1" end="1"/>
                                            </p:txEl>
                                          </p:spTgt>
                                        </p:tgtEl>
                                        <p:attrNameLst>
                                          <p:attrName>ppt_y</p:attrName>
                                        </p:attrNameLst>
                                      </p:cBhvr>
                                      <p:tavLst>
                                        <p:tav tm="100000">
                                          <p:val>
                                            <p:strVal val="#ppt_y"/>
                                          </p:val>
                                        </p:tav>
                                        <p:tav>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additive="repl">
                                        <p:cTn id="18" dur="1" fill="hold">
                                          <p:stCondLst>
                                            <p:cond delay="0"/>
                                          </p:stCondLst>
                                        </p:cTn>
                                        <p:tgtEl>
                                          <p:spTgt spid="7170">
                                            <p:txEl>
                                              <p:pRg st="2" end="2"/>
                                            </p:txEl>
                                          </p:spTgt>
                                        </p:tgtEl>
                                        <p:attrNameLst>
                                          <p:attrName>style.visibility</p:attrName>
                                        </p:attrNameLst>
                                      </p:cBhvr>
                                      <p:to>
                                        <p:strVal val="visible"/>
                                      </p:to>
                                    </p:set>
                                    <p:anim calcmode="lin" valueType="num">
                                      <p:cBhvr additive="repl">
                                        <p:cTn id="19" dur="500" fill="hold"/>
                                        <p:tgtEl>
                                          <p:spTgt spid="7170">
                                            <p:txEl>
                                              <p:pRg st="2" end="2"/>
                                            </p:txEl>
                                          </p:spTgt>
                                        </p:tgtEl>
                                        <p:attrNameLst>
                                          <p:attrName>ppt_x</p:attrName>
                                        </p:attrNameLst>
                                      </p:cBhvr>
                                      <p:tavLst>
                                        <p:tav tm="100000">
                                          <p:val>
                                            <p:strVal val="0-#ppt_w/2"/>
                                          </p:val>
                                        </p:tav>
                                        <p:tav>
                                          <p:val>
                                            <p:strVal val="#ppt_x"/>
                                          </p:val>
                                        </p:tav>
                                      </p:tavLst>
                                    </p:anim>
                                    <p:anim calcmode="lin" valueType="num">
                                      <p:cBhvr additive="repl">
                                        <p:cTn id="20" dur="500" fill="hold"/>
                                        <p:tgtEl>
                                          <p:spTgt spid="7170">
                                            <p:txEl>
                                              <p:pRg st="2" end="2"/>
                                            </p:txEl>
                                          </p:spTgt>
                                        </p:tgtEl>
                                        <p:attrNameLst>
                                          <p:attrName>ppt_y</p:attrName>
                                        </p:attrNameLst>
                                      </p:cBhvr>
                                      <p:tavLst>
                                        <p:tav tm="100000">
                                          <p:val>
                                            <p:strVal val="#ppt_y"/>
                                          </p:val>
                                        </p:tav>
                                        <p:tav>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additive="repl">
                                        <p:cTn id="24" dur="1" fill="hold">
                                          <p:stCondLst>
                                            <p:cond delay="0"/>
                                          </p:stCondLst>
                                        </p:cTn>
                                        <p:tgtEl>
                                          <p:spTgt spid="7170">
                                            <p:txEl>
                                              <p:pRg st="3" end="3"/>
                                            </p:txEl>
                                          </p:spTgt>
                                        </p:tgtEl>
                                        <p:attrNameLst>
                                          <p:attrName>style.visibility</p:attrName>
                                        </p:attrNameLst>
                                      </p:cBhvr>
                                      <p:to>
                                        <p:strVal val="visible"/>
                                      </p:to>
                                    </p:set>
                                    <p:anim calcmode="lin" valueType="num">
                                      <p:cBhvr additive="repl">
                                        <p:cTn id="25" dur="500" fill="hold"/>
                                        <p:tgtEl>
                                          <p:spTgt spid="7170">
                                            <p:txEl>
                                              <p:pRg st="3" end="3"/>
                                            </p:txEl>
                                          </p:spTgt>
                                        </p:tgtEl>
                                        <p:attrNameLst>
                                          <p:attrName>ppt_x</p:attrName>
                                        </p:attrNameLst>
                                      </p:cBhvr>
                                      <p:tavLst>
                                        <p:tav tm="100000">
                                          <p:val>
                                            <p:strVal val="0-#ppt_w/2"/>
                                          </p:val>
                                        </p:tav>
                                        <p:tav>
                                          <p:val>
                                            <p:strVal val="#ppt_x"/>
                                          </p:val>
                                        </p:tav>
                                      </p:tavLst>
                                    </p:anim>
                                    <p:anim calcmode="lin" valueType="num">
                                      <p:cBhvr additive="repl">
                                        <p:cTn id="26" dur="500" fill="hold"/>
                                        <p:tgtEl>
                                          <p:spTgt spid="7170">
                                            <p:txEl>
                                              <p:pRg st="3" end="3"/>
                                            </p:txEl>
                                          </p:spTgt>
                                        </p:tgtEl>
                                        <p:attrNameLst>
                                          <p:attrName>ppt_y</p:attrName>
                                        </p:attrNameLst>
                                      </p:cBhvr>
                                      <p:tavLst>
                                        <p:tav tm="100000">
                                          <p:val>
                                            <p:strVal val="#ppt_y"/>
                                          </p:val>
                                        </p:tav>
                                        <p:tav>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additive="repl">
                                        <p:cTn id="30" dur="1" fill="hold">
                                          <p:stCondLst>
                                            <p:cond delay="0"/>
                                          </p:stCondLst>
                                        </p:cTn>
                                        <p:tgtEl>
                                          <p:spTgt spid="7170">
                                            <p:txEl>
                                              <p:pRg st="4" end="4"/>
                                            </p:txEl>
                                          </p:spTgt>
                                        </p:tgtEl>
                                        <p:attrNameLst>
                                          <p:attrName>style.visibility</p:attrName>
                                        </p:attrNameLst>
                                      </p:cBhvr>
                                      <p:to>
                                        <p:strVal val="visible"/>
                                      </p:to>
                                    </p:set>
                                    <p:anim calcmode="lin" valueType="num">
                                      <p:cBhvr additive="repl">
                                        <p:cTn id="31" dur="500" fill="hold"/>
                                        <p:tgtEl>
                                          <p:spTgt spid="7170">
                                            <p:txEl>
                                              <p:pRg st="4" end="4"/>
                                            </p:txEl>
                                          </p:spTgt>
                                        </p:tgtEl>
                                        <p:attrNameLst>
                                          <p:attrName>ppt_x</p:attrName>
                                        </p:attrNameLst>
                                      </p:cBhvr>
                                      <p:tavLst>
                                        <p:tav tm="100000">
                                          <p:val>
                                            <p:strVal val="0-#ppt_w/2"/>
                                          </p:val>
                                        </p:tav>
                                        <p:tav>
                                          <p:val>
                                            <p:strVal val="#ppt_x"/>
                                          </p:val>
                                        </p:tav>
                                      </p:tavLst>
                                    </p:anim>
                                    <p:anim calcmode="lin" valueType="num">
                                      <p:cBhvr additive="repl">
                                        <p:cTn id="32" dur="500" fill="hold"/>
                                        <p:tgtEl>
                                          <p:spTgt spid="7170">
                                            <p:txEl>
                                              <p:pRg st="4" end="4"/>
                                            </p:txEl>
                                          </p:spTgt>
                                        </p:tgtEl>
                                        <p:attrNameLst>
                                          <p:attrName>ppt_y</p:attrName>
                                        </p:attrNameLst>
                                      </p:cBhvr>
                                      <p:tavLst>
                                        <p:tav tm="100000">
                                          <p:val>
                                            <p:strVal val="#ppt_y"/>
                                          </p:val>
                                        </p:tav>
                                        <p:tav>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additive="repl">
                                        <p:cTn id="36" dur="1" fill="hold">
                                          <p:stCondLst>
                                            <p:cond delay="0"/>
                                          </p:stCondLst>
                                        </p:cTn>
                                        <p:tgtEl>
                                          <p:spTgt spid="7170">
                                            <p:txEl>
                                              <p:pRg st="5" end="5"/>
                                            </p:txEl>
                                          </p:spTgt>
                                        </p:tgtEl>
                                        <p:attrNameLst>
                                          <p:attrName>style.visibility</p:attrName>
                                        </p:attrNameLst>
                                      </p:cBhvr>
                                      <p:to>
                                        <p:strVal val="visible"/>
                                      </p:to>
                                    </p:set>
                                    <p:anim calcmode="lin" valueType="num">
                                      <p:cBhvr additive="repl">
                                        <p:cTn id="37" dur="500" fill="hold"/>
                                        <p:tgtEl>
                                          <p:spTgt spid="7170">
                                            <p:txEl>
                                              <p:pRg st="5" end="5"/>
                                            </p:txEl>
                                          </p:spTgt>
                                        </p:tgtEl>
                                        <p:attrNameLst>
                                          <p:attrName>ppt_x</p:attrName>
                                        </p:attrNameLst>
                                      </p:cBhvr>
                                      <p:tavLst>
                                        <p:tav tm="100000">
                                          <p:val>
                                            <p:strVal val="0-#ppt_w/2"/>
                                          </p:val>
                                        </p:tav>
                                        <p:tav>
                                          <p:val>
                                            <p:strVal val="#ppt_x"/>
                                          </p:val>
                                        </p:tav>
                                      </p:tavLst>
                                    </p:anim>
                                    <p:anim calcmode="lin" valueType="num">
                                      <p:cBhvr additive="repl">
                                        <p:cTn id="38" dur="500" fill="hold"/>
                                        <p:tgtEl>
                                          <p:spTgt spid="7170">
                                            <p:txEl>
                                              <p:pRg st="5" end="5"/>
                                            </p:txEl>
                                          </p:spTgt>
                                        </p:tgtEl>
                                        <p:attrNameLst>
                                          <p:attrName>ppt_y</p:attrName>
                                        </p:attrNameLst>
                                      </p:cBhvr>
                                      <p:tavLst>
                                        <p:tav tm="100000">
                                          <p:val>
                                            <p:strVal val="#ppt_y"/>
                                          </p:val>
                                        </p:tav>
                                        <p:tav>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additive="repl">
                                        <p:cTn id="42" dur="1" fill="hold">
                                          <p:stCondLst>
                                            <p:cond delay="0"/>
                                          </p:stCondLst>
                                        </p:cTn>
                                        <p:tgtEl>
                                          <p:spTgt spid="7170">
                                            <p:txEl>
                                              <p:pRg st="6" end="6"/>
                                            </p:txEl>
                                          </p:spTgt>
                                        </p:tgtEl>
                                        <p:attrNameLst>
                                          <p:attrName>style.visibility</p:attrName>
                                        </p:attrNameLst>
                                      </p:cBhvr>
                                      <p:to>
                                        <p:strVal val="visible"/>
                                      </p:to>
                                    </p:set>
                                    <p:anim calcmode="lin" valueType="num">
                                      <p:cBhvr additive="repl">
                                        <p:cTn id="43" dur="500" fill="hold"/>
                                        <p:tgtEl>
                                          <p:spTgt spid="7170">
                                            <p:txEl>
                                              <p:pRg st="6" end="6"/>
                                            </p:txEl>
                                          </p:spTgt>
                                        </p:tgtEl>
                                        <p:attrNameLst>
                                          <p:attrName>ppt_x</p:attrName>
                                        </p:attrNameLst>
                                      </p:cBhvr>
                                      <p:tavLst>
                                        <p:tav tm="100000">
                                          <p:val>
                                            <p:strVal val="0-#ppt_w/2"/>
                                          </p:val>
                                        </p:tav>
                                        <p:tav>
                                          <p:val>
                                            <p:strVal val="#ppt_x"/>
                                          </p:val>
                                        </p:tav>
                                      </p:tavLst>
                                    </p:anim>
                                    <p:anim calcmode="lin" valueType="num">
                                      <p:cBhvr additive="repl">
                                        <p:cTn id="44" dur="500" fill="hold"/>
                                        <p:tgtEl>
                                          <p:spTgt spid="7170">
                                            <p:txEl>
                                              <p:pRg st="6" end="6"/>
                                            </p:txEl>
                                          </p:spTgt>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698500" y="336550"/>
            <a:ext cx="8191500" cy="13081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Elements of</a:t>
            </a:r>
            <a:br>
              <a:rPr lang="en-GB"/>
            </a:br>
            <a:r>
              <a:rPr lang="en-GB"/>
              <a:t>Good Counseling (2)</a:t>
            </a:r>
          </a:p>
        </p:txBody>
      </p:sp>
      <p:sp>
        <p:nvSpPr>
          <p:cNvPr id="8194" name="Rectangle 2"/>
          <p:cNvSpPr>
            <a:spLocks noGrp="1" noChangeArrowheads="1"/>
          </p:cNvSpPr>
          <p:nvPr>
            <p:ph type="body" idx="4294967295"/>
          </p:nvPr>
        </p:nvSpPr>
        <p:spPr>
          <a:xfrm>
            <a:off x="876300" y="1809750"/>
            <a:ext cx="7943850" cy="4114800"/>
          </a:xfrm>
          <a:ln/>
        </p:spPr>
        <p:txBody>
          <a:bodyPr/>
          <a:lstStyle/>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Encourage several solutions</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Reflect feelings</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Use positive body language</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Know your own biases</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Avoid making judgments</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Avoid anger</a:t>
            </a:r>
          </a:p>
        </p:txBody>
      </p:sp>
      <p:graphicFrame>
        <p:nvGraphicFramePr>
          <p:cNvPr id="8195" name="Object 3"/>
          <p:cNvGraphicFramePr>
            <a:graphicFrameLocks noChangeAspect="1"/>
          </p:cNvGraphicFramePr>
          <p:nvPr/>
        </p:nvGraphicFramePr>
        <p:xfrm>
          <a:off x="5791200" y="4495800"/>
          <a:ext cx="2428875" cy="2106613"/>
        </p:xfrm>
        <a:graphic>
          <a:graphicData uri="http://schemas.openxmlformats.org/presentationml/2006/ole">
            <p:oleObj spid="_x0000_s8195" r:id="rId4" imgW="3657240" imgH="3030480" progId="">
              <p:embed/>
            </p:oleObj>
          </a:graphicData>
        </a:graphic>
      </p:graphicFrame>
    </p:spTree>
  </p:cSld>
  <p:clrMapOvr>
    <a:masterClrMapping/>
  </p:clrMapOvr>
  <p:transition spd="med"/>
  <p:timing>
    <p:tnLst>
      <p:par>
        <p:cTn id="1" dur="indefinite"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8194">
                                            <p:txEl>
                                              <p:pRg st="0" end="0"/>
                                            </p:txEl>
                                          </p:spTgt>
                                        </p:tgtEl>
                                        <p:attrNameLst>
                                          <p:attrName>style.visibility</p:attrName>
                                        </p:attrNameLst>
                                      </p:cBhvr>
                                      <p:to>
                                        <p:strVal val="visible"/>
                                      </p:to>
                                    </p:set>
                                    <p:anim calcmode="lin" valueType="num">
                                      <p:cBhvr additive="repl">
                                        <p:cTn id="7" dur="500" fill="hold"/>
                                        <p:tgtEl>
                                          <p:spTgt spid="8194">
                                            <p:txEl>
                                              <p:pRg st="0" end="0"/>
                                            </p:txEl>
                                          </p:spTgt>
                                        </p:tgtEl>
                                        <p:attrNameLst>
                                          <p:attrName>ppt_x</p:attrName>
                                        </p:attrNameLst>
                                      </p:cBhvr>
                                      <p:tavLst>
                                        <p:tav tm="100000">
                                          <p:val>
                                            <p:strVal val="0-#ppt_w/2"/>
                                          </p:val>
                                        </p:tav>
                                        <p:tav>
                                          <p:val>
                                            <p:strVal val="#ppt_x"/>
                                          </p:val>
                                        </p:tav>
                                      </p:tavLst>
                                    </p:anim>
                                    <p:anim calcmode="lin" valueType="num">
                                      <p:cBhvr additive="repl">
                                        <p:cTn id="8" dur="500" fill="hold"/>
                                        <p:tgtEl>
                                          <p:spTgt spid="8194">
                                            <p:txEl>
                                              <p:pRg st="0" end="0"/>
                                            </p:txEl>
                                          </p:spTgt>
                                        </p:tgtEl>
                                        <p:attrNameLst>
                                          <p:attrName>ppt_y</p:attrName>
                                        </p:attrNameLst>
                                      </p:cBhvr>
                                      <p:tavLst>
                                        <p:tav tm="100000">
                                          <p:val>
                                            <p:strVal val="#ppt_y"/>
                                          </p:val>
                                        </p:tav>
                                        <p:tav>
                                          <p:val>
                                            <p:strVal val="#ppt_y"/>
                                          </p:val>
                                        </p:tav>
                                      </p:tavLst>
                                    </p:anim>
                                  </p:childTnLst>
                                  <p:subTnLst>
                                    <p:animClr clrSpc="rgb" dir="cw">
                                      <p:cBhvr additive="repl" override="childStyle">
                                        <p:cTn dur="1" fill="hold" display="0" masterRel="nextClick" afterEffect="1"/>
                                        <p:tgtEl>
                                          <p:spTgt spid="8194">
                                            <p:txEl>
                                              <p:pRg st="0" end="0"/>
                                            </p:txEl>
                                          </p:spTgt>
                                        </p:tgtEl>
                                        <p:attrNameLst>
                                          <p:attrName>ppt_c</p:attrName>
                                        </p:attrNameLst>
                                      </p:cBhvr>
                                      <p:to>
                                        <a:srgbClr val="00B4B4"/>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8194">
                                            <p:txEl>
                                              <p:pRg st="1" end="1"/>
                                            </p:txEl>
                                          </p:spTgt>
                                        </p:tgtEl>
                                        <p:attrNameLst>
                                          <p:attrName>style.visibility</p:attrName>
                                        </p:attrNameLst>
                                      </p:cBhvr>
                                      <p:to>
                                        <p:strVal val="visible"/>
                                      </p:to>
                                    </p:set>
                                    <p:anim calcmode="lin" valueType="num">
                                      <p:cBhvr additive="repl">
                                        <p:cTn id="13" dur="500" fill="hold"/>
                                        <p:tgtEl>
                                          <p:spTgt spid="8194">
                                            <p:txEl>
                                              <p:pRg st="1" end="1"/>
                                            </p:txEl>
                                          </p:spTgt>
                                        </p:tgtEl>
                                        <p:attrNameLst>
                                          <p:attrName>ppt_x</p:attrName>
                                        </p:attrNameLst>
                                      </p:cBhvr>
                                      <p:tavLst>
                                        <p:tav tm="100000">
                                          <p:val>
                                            <p:strVal val="0-#ppt_w/2"/>
                                          </p:val>
                                        </p:tav>
                                        <p:tav>
                                          <p:val>
                                            <p:strVal val="#ppt_x"/>
                                          </p:val>
                                        </p:tav>
                                      </p:tavLst>
                                    </p:anim>
                                    <p:anim calcmode="lin" valueType="num">
                                      <p:cBhvr additive="repl">
                                        <p:cTn id="14" dur="500" fill="hold"/>
                                        <p:tgtEl>
                                          <p:spTgt spid="8194">
                                            <p:txEl>
                                              <p:pRg st="1" end="1"/>
                                            </p:txEl>
                                          </p:spTgt>
                                        </p:tgtEl>
                                        <p:attrNameLst>
                                          <p:attrName>ppt_y</p:attrName>
                                        </p:attrNameLst>
                                      </p:cBhvr>
                                      <p:tavLst>
                                        <p:tav tm="100000">
                                          <p:val>
                                            <p:strVal val="#ppt_y"/>
                                          </p:val>
                                        </p:tav>
                                        <p:tav>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additive="repl">
                                        <p:cTn id="18" dur="1" fill="hold">
                                          <p:stCondLst>
                                            <p:cond delay="0"/>
                                          </p:stCondLst>
                                        </p:cTn>
                                        <p:tgtEl>
                                          <p:spTgt spid="8194">
                                            <p:txEl>
                                              <p:pRg st="2" end="2"/>
                                            </p:txEl>
                                          </p:spTgt>
                                        </p:tgtEl>
                                        <p:attrNameLst>
                                          <p:attrName>style.visibility</p:attrName>
                                        </p:attrNameLst>
                                      </p:cBhvr>
                                      <p:to>
                                        <p:strVal val="visible"/>
                                      </p:to>
                                    </p:set>
                                    <p:anim calcmode="lin" valueType="num">
                                      <p:cBhvr additive="repl">
                                        <p:cTn id="19" dur="500" fill="hold"/>
                                        <p:tgtEl>
                                          <p:spTgt spid="8194">
                                            <p:txEl>
                                              <p:pRg st="2" end="2"/>
                                            </p:txEl>
                                          </p:spTgt>
                                        </p:tgtEl>
                                        <p:attrNameLst>
                                          <p:attrName>ppt_x</p:attrName>
                                        </p:attrNameLst>
                                      </p:cBhvr>
                                      <p:tavLst>
                                        <p:tav tm="100000">
                                          <p:val>
                                            <p:strVal val="0-#ppt_w/2"/>
                                          </p:val>
                                        </p:tav>
                                        <p:tav>
                                          <p:val>
                                            <p:strVal val="#ppt_x"/>
                                          </p:val>
                                        </p:tav>
                                      </p:tavLst>
                                    </p:anim>
                                    <p:anim calcmode="lin" valueType="num">
                                      <p:cBhvr additive="repl">
                                        <p:cTn id="20" dur="500" fill="hold"/>
                                        <p:tgtEl>
                                          <p:spTgt spid="8194">
                                            <p:txEl>
                                              <p:pRg st="2" end="2"/>
                                            </p:txEl>
                                          </p:spTgt>
                                        </p:tgtEl>
                                        <p:attrNameLst>
                                          <p:attrName>ppt_y</p:attrName>
                                        </p:attrNameLst>
                                      </p:cBhvr>
                                      <p:tavLst>
                                        <p:tav tm="100000">
                                          <p:val>
                                            <p:strVal val="#ppt_y"/>
                                          </p:val>
                                        </p:tav>
                                        <p:tav>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additive="repl">
                                        <p:cTn id="24" dur="1" fill="hold">
                                          <p:stCondLst>
                                            <p:cond delay="0"/>
                                          </p:stCondLst>
                                        </p:cTn>
                                        <p:tgtEl>
                                          <p:spTgt spid="8194">
                                            <p:txEl>
                                              <p:pRg st="3" end="3"/>
                                            </p:txEl>
                                          </p:spTgt>
                                        </p:tgtEl>
                                        <p:attrNameLst>
                                          <p:attrName>style.visibility</p:attrName>
                                        </p:attrNameLst>
                                      </p:cBhvr>
                                      <p:to>
                                        <p:strVal val="visible"/>
                                      </p:to>
                                    </p:set>
                                    <p:anim calcmode="lin" valueType="num">
                                      <p:cBhvr additive="repl">
                                        <p:cTn id="25" dur="500" fill="hold"/>
                                        <p:tgtEl>
                                          <p:spTgt spid="8194">
                                            <p:txEl>
                                              <p:pRg st="3" end="3"/>
                                            </p:txEl>
                                          </p:spTgt>
                                        </p:tgtEl>
                                        <p:attrNameLst>
                                          <p:attrName>ppt_x</p:attrName>
                                        </p:attrNameLst>
                                      </p:cBhvr>
                                      <p:tavLst>
                                        <p:tav tm="100000">
                                          <p:val>
                                            <p:strVal val="0-#ppt_w/2"/>
                                          </p:val>
                                        </p:tav>
                                        <p:tav>
                                          <p:val>
                                            <p:strVal val="#ppt_x"/>
                                          </p:val>
                                        </p:tav>
                                      </p:tavLst>
                                    </p:anim>
                                    <p:anim calcmode="lin" valueType="num">
                                      <p:cBhvr additive="repl">
                                        <p:cTn id="26" dur="500" fill="hold"/>
                                        <p:tgtEl>
                                          <p:spTgt spid="8194">
                                            <p:txEl>
                                              <p:pRg st="3" end="3"/>
                                            </p:txEl>
                                          </p:spTgt>
                                        </p:tgtEl>
                                        <p:attrNameLst>
                                          <p:attrName>ppt_y</p:attrName>
                                        </p:attrNameLst>
                                      </p:cBhvr>
                                      <p:tavLst>
                                        <p:tav tm="100000">
                                          <p:val>
                                            <p:strVal val="#ppt_y"/>
                                          </p:val>
                                        </p:tav>
                                        <p:tav>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additive="repl">
                                        <p:cTn id="30" dur="1" fill="hold">
                                          <p:stCondLst>
                                            <p:cond delay="0"/>
                                          </p:stCondLst>
                                        </p:cTn>
                                        <p:tgtEl>
                                          <p:spTgt spid="8194">
                                            <p:txEl>
                                              <p:pRg st="4" end="4"/>
                                            </p:txEl>
                                          </p:spTgt>
                                        </p:tgtEl>
                                        <p:attrNameLst>
                                          <p:attrName>style.visibility</p:attrName>
                                        </p:attrNameLst>
                                      </p:cBhvr>
                                      <p:to>
                                        <p:strVal val="visible"/>
                                      </p:to>
                                    </p:set>
                                    <p:anim calcmode="lin" valueType="num">
                                      <p:cBhvr additive="repl">
                                        <p:cTn id="31" dur="500" fill="hold"/>
                                        <p:tgtEl>
                                          <p:spTgt spid="8194">
                                            <p:txEl>
                                              <p:pRg st="4" end="4"/>
                                            </p:txEl>
                                          </p:spTgt>
                                        </p:tgtEl>
                                        <p:attrNameLst>
                                          <p:attrName>ppt_x</p:attrName>
                                        </p:attrNameLst>
                                      </p:cBhvr>
                                      <p:tavLst>
                                        <p:tav tm="100000">
                                          <p:val>
                                            <p:strVal val="0-#ppt_w/2"/>
                                          </p:val>
                                        </p:tav>
                                        <p:tav>
                                          <p:val>
                                            <p:strVal val="#ppt_x"/>
                                          </p:val>
                                        </p:tav>
                                      </p:tavLst>
                                    </p:anim>
                                    <p:anim calcmode="lin" valueType="num">
                                      <p:cBhvr additive="repl">
                                        <p:cTn id="32" dur="500" fill="hold"/>
                                        <p:tgtEl>
                                          <p:spTgt spid="8194">
                                            <p:txEl>
                                              <p:pRg st="4" end="4"/>
                                            </p:txEl>
                                          </p:spTgt>
                                        </p:tgtEl>
                                        <p:attrNameLst>
                                          <p:attrName>ppt_y</p:attrName>
                                        </p:attrNameLst>
                                      </p:cBhvr>
                                      <p:tavLst>
                                        <p:tav tm="100000">
                                          <p:val>
                                            <p:strVal val="#ppt_y"/>
                                          </p:val>
                                        </p:tav>
                                        <p:tav>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additive="repl">
                                        <p:cTn id="36" dur="1" fill="hold">
                                          <p:stCondLst>
                                            <p:cond delay="0"/>
                                          </p:stCondLst>
                                        </p:cTn>
                                        <p:tgtEl>
                                          <p:spTgt spid="8194">
                                            <p:txEl>
                                              <p:pRg st="5" end="5"/>
                                            </p:txEl>
                                          </p:spTgt>
                                        </p:tgtEl>
                                        <p:attrNameLst>
                                          <p:attrName>style.visibility</p:attrName>
                                        </p:attrNameLst>
                                      </p:cBhvr>
                                      <p:to>
                                        <p:strVal val="visible"/>
                                      </p:to>
                                    </p:set>
                                    <p:anim calcmode="lin" valueType="num">
                                      <p:cBhvr additive="repl">
                                        <p:cTn id="37" dur="500" fill="hold"/>
                                        <p:tgtEl>
                                          <p:spTgt spid="8194">
                                            <p:txEl>
                                              <p:pRg st="5" end="5"/>
                                            </p:txEl>
                                          </p:spTgt>
                                        </p:tgtEl>
                                        <p:attrNameLst>
                                          <p:attrName>ppt_x</p:attrName>
                                        </p:attrNameLst>
                                      </p:cBhvr>
                                      <p:tavLst>
                                        <p:tav tm="100000">
                                          <p:val>
                                            <p:strVal val="0-#ppt_w/2"/>
                                          </p:val>
                                        </p:tav>
                                        <p:tav>
                                          <p:val>
                                            <p:strVal val="#ppt_x"/>
                                          </p:val>
                                        </p:tav>
                                      </p:tavLst>
                                    </p:anim>
                                    <p:anim calcmode="lin" valueType="num">
                                      <p:cBhvr additive="repl">
                                        <p:cTn id="38" dur="500" fill="hold"/>
                                        <p:tgtEl>
                                          <p:spTgt spid="8194">
                                            <p:txEl>
                                              <p:pRg st="5" end="5"/>
                                            </p:txEl>
                                          </p:spTgt>
                                        </p:tgtEl>
                                        <p:attrNameLst>
                                          <p:attrName>ppt_y</p:attrName>
                                        </p:attrNameLst>
                                      </p:cBhvr>
                                      <p:tavLst>
                                        <p:tav tm="100000">
                                          <p:val>
                                            <p:strVal val="#ppt_y"/>
                                          </p:val>
                                        </p:tav>
                                        <p:tav>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additive="repl">
                                        <p:cTn id="42" dur="1" fill="hold">
                                          <p:stCondLst>
                                            <p:cond delay="0"/>
                                          </p:stCondLst>
                                        </p:cTn>
                                        <p:tgtEl>
                                          <p:spTgt spid="8195"/>
                                        </p:tgtEl>
                                        <p:attrNameLst>
                                          <p:attrName>style.visibility</p:attrName>
                                        </p:attrNameLst>
                                      </p:cBhvr>
                                      <p:to>
                                        <p:strVal val="visible"/>
                                      </p:to>
                                    </p:set>
                                    <p:anim calcmode="lin" valueType="num">
                                      <p:cBhvr additive="repl">
                                        <p:cTn id="43" dur="500" fill="hold"/>
                                        <p:tgtEl>
                                          <p:spTgt spid="8195"/>
                                        </p:tgtEl>
                                        <p:attrNameLst>
                                          <p:attrName>ppt_x</p:attrName>
                                        </p:attrNameLst>
                                      </p:cBhvr>
                                      <p:tavLst>
                                        <p:tav tm="100000">
                                          <p:val>
                                            <p:strVal val="0-#ppt_w/2"/>
                                          </p:val>
                                        </p:tav>
                                        <p:tav>
                                          <p:val>
                                            <p:strVal val="#ppt_x"/>
                                          </p:val>
                                        </p:tav>
                                      </p:tavLst>
                                    </p:anim>
                                    <p:anim calcmode="lin" valueType="num">
                                      <p:cBhvr additive="repl">
                                        <p:cTn id="44" dur="500" fill="hold"/>
                                        <p:tgtEl>
                                          <p:spTgt spid="8195"/>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698500" y="419100"/>
            <a:ext cx="8191500" cy="11430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Making Suggestions</a:t>
            </a:r>
          </a:p>
        </p:txBody>
      </p:sp>
      <p:sp>
        <p:nvSpPr>
          <p:cNvPr id="9218" name="Rectangle 2"/>
          <p:cNvSpPr>
            <a:spLocks noGrp="1" noChangeArrowheads="1"/>
          </p:cNvSpPr>
          <p:nvPr>
            <p:ph type="body" idx="4294967295"/>
          </p:nvPr>
        </p:nvSpPr>
        <p:spPr>
          <a:xfrm>
            <a:off x="876300" y="1809750"/>
            <a:ext cx="7943850" cy="4114800"/>
          </a:xfrm>
          <a:ln/>
        </p:spPr>
        <p:txBody>
          <a:bodyPr/>
          <a:lstStyle/>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Use a question</a:t>
            </a:r>
          </a:p>
          <a:p>
            <a:pPr marL="795338" lvl="1"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Often more accepted</a:t>
            </a:r>
          </a:p>
          <a:p>
            <a:pPr marL="338138" indent="-338138">
              <a:lnSpc>
                <a:spcPct val="10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Question should relate to what speaker is saying</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698500" y="419100"/>
            <a:ext cx="8191500" cy="11430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t>Questions?</a:t>
            </a:r>
          </a:p>
        </p:txBody>
      </p:sp>
      <p:sp>
        <p:nvSpPr>
          <p:cNvPr id="10242" name="Rectangle 2"/>
          <p:cNvSpPr>
            <a:spLocks noGrp="1" noChangeArrowheads="1"/>
          </p:cNvSpPr>
          <p:nvPr>
            <p:ph type="body" idx="4294967295"/>
          </p:nvPr>
        </p:nvSpPr>
        <p:spPr>
          <a:xfrm>
            <a:off x="358775" y="1809750"/>
            <a:ext cx="8461375" cy="5048250"/>
          </a:xfrm>
          <a:ln/>
        </p:spPr>
        <p:txBody>
          <a:bodyPr/>
          <a:lstStyle/>
          <a:p>
            <a:pPr marL="338138" indent="-338138">
              <a:lnSpc>
                <a:spcPct val="9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What are some good questions?</a:t>
            </a:r>
          </a:p>
          <a:p>
            <a:pPr marL="795338" lvl="1" indent="-338138">
              <a:lnSpc>
                <a:spcPct val="9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Unit leader says he is not getting real help from the unit committee</a:t>
            </a:r>
          </a:p>
          <a:p>
            <a:pPr marL="795338" lvl="1" indent="-338138">
              <a:lnSpc>
                <a:spcPct val="9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Cubmaster says that none of the men in the pack will respect her leadership</a:t>
            </a:r>
          </a:p>
          <a:p>
            <a:pPr marL="795338" lvl="1" indent="-338138">
              <a:lnSpc>
                <a:spcPct val="9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Pastor bemoans the fact that the church board doesn’t understand why the troop that meets in the church does the things it does</a:t>
            </a:r>
          </a:p>
          <a:p>
            <a:pPr marL="795338" lvl="1" indent="-338138">
              <a:lnSpc>
                <a:spcPct val="90000"/>
              </a:lnSpc>
              <a:buClr>
                <a:srgbClr val="FF0000"/>
              </a:buClr>
              <a:buSzPct val="75000"/>
              <a:buFont typeface="Monotype Sort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GB"/>
              <a:t>A crew advisor says the crew officers don’t take any initiative in running the crew</a:t>
            </a:r>
          </a:p>
        </p:txBody>
      </p:sp>
    </p:spTree>
  </p:cSld>
  <p:clrMapOvr>
    <a:masterClrMapping/>
  </p:clrMapOvr>
  <p:transition spd="med"/>
  <p:timing>
    <p:tnLst>
      <p:par>
        <p:cTn id="1" dur="indefinite"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10242">
                                            <p:txEl>
                                              <p:pRg st="0" end="0"/>
                                            </p:txEl>
                                          </p:spTgt>
                                        </p:tgtEl>
                                        <p:attrNameLst>
                                          <p:attrName>style.visibility</p:attrName>
                                        </p:attrNameLst>
                                      </p:cBhvr>
                                      <p:to>
                                        <p:strVal val="visible"/>
                                      </p:to>
                                    </p:set>
                                    <p:anim calcmode="lin" valueType="num">
                                      <p:cBhvr additive="repl">
                                        <p:cTn id="7" dur="500" fill="hold"/>
                                        <p:tgtEl>
                                          <p:spTgt spid="10242">
                                            <p:txEl>
                                              <p:pRg st="0" end="0"/>
                                            </p:txEl>
                                          </p:spTgt>
                                        </p:tgtEl>
                                        <p:attrNameLst>
                                          <p:attrName>ppt_x</p:attrName>
                                        </p:attrNameLst>
                                      </p:cBhvr>
                                      <p:tavLst>
                                        <p:tav tm="100000">
                                          <p:val>
                                            <p:strVal val="0-#ppt_w/2"/>
                                          </p:val>
                                        </p:tav>
                                        <p:tav>
                                          <p:val>
                                            <p:strVal val="#ppt_x"/>
                                          </p:val>
                                        </p:tav>
                                      </p:tavLst>
                                    </p:anim>
                                    <p:anim calcmode="lin" valueType="num">
                                      <p:cBhvr additive="repl">
                                        <p:cTn id="8" dur="500" fill="hold"/>
                                        <p:tgtEl>
                                          <p:spTgt spid="10242">
                                            <p:txEl>
                                              <p:pRg st="0" end="0"/>
                                            </p:txEl>
                                          </p:spTgt>
                                        </p:tgtEl>
                                        <p:attrNameLst>
                                          <p:attrName>ppt_y</p:attrName>
                                        </p:attrNameLst>
                                      </p:cBhvr>
                                      <p:tavLst>
                                        <p:tav tm="100000">
                                          <p:val>
                                            <p:strVal val="#ppt_y"/>
                                          </p:val>
                                        </p:tav>
                                        <p:tav>
                                          <p:val>
                                            <p:strVal val="#ppt_y"/>
                                          </p:val>
                                        </p:tav>
                                      </p:tavLst>
                                    </p:anim>
                                  </p:childTnLst>
                                  <p:subTnLst>
                                    <p:animClr clrSpc="rgb" dir="cw">
                                      <p:cBhvr additive="repl" override="childStyle">
                                        <p:cTn dur="1" fill="hold" display="0" masterRel="nextClick" afterEffect="1"/>
                                        <p:tgtEl>
                                          <p:spTgt spid="10242">
                                            <p:txEl>
                                              <p:pRg st="0" end="0"/>
                                            </p:txEl>
                                          </p:spTgt>
                                        </p:tgtEl>
                                        <p:attrNameLst>
                                          <p:attrName>ppt_c</p:attrName>
                                        </p:attrNameLst>
                                      </p:cBhvr>
                                      <p:to>
                                        <a:srgbClr val="008C8C"/>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10242">
                                            <p:txEl>
                                              <p:pRg st="1" end="1"/>
                                            </p:txEl>
                                          </p:spTgt>
                                        </p:tgtEl>
                                        <p:attrNameLst>
                                          <p:attrName>style.visibility</p:attrName>
                                        </p:attrNameLst>
                                      </p:cBhvr>
                                      <p:to>
                                        <p:strVal val="visible"/>
                                      </p:to>
                                    </p:set>
                                    <p:anim calcmode="lin" valueType="num">
                                      <p:cBhvr additive="repl">
                                        <p:cTn id="13" dur="500" fill="hold"/>
                                        <p:tgtEl>
                                          <p:spTgt spid="10242">
                                            <p:txEl>
                                              <p:pRg st="1" end="1"/>
                                            </p:txEl>
                                          </p:spTgt>
                                        </p:tgtEl>
                                        <p:attrNameLst>
                                          <p:attrName>ppt_x</p:attrName>
                                        </p:attrNameLst>
                                      </p:cBhvr>
                                      <p:tavLst>
                                        <p:tav tm="100000">
                                          <p:val>
                                            <p:strVal val="0-#ppt_w/2"/>
                                          </p:val>
                                        </p:tav>
                                        <p:tav>
                                          <p:val>
                                            <p:strVal val="#ppt_x"/>
                                          </p:val>
                                        </p:tav>
                                      </p:tavLst>
                                    </p:anim>
                                    <p:anim calcmode="lin" valueType="num">
                                      <p:cBhvr additive="repl">
                                        <p:cTn id="14" dur="500" fill="hold"/>
                                        <p:tgtEl>
                                          <p:spTgt spid="10242">
                                            <p:txEl>
                                              <p:pRg st="1" end="1"/>
                                            </p:txEl>
                                          </p:spTgt>
                                        </p:tgtEl>
                                        <p:attrNameLst>
                                          <p:attrName>ppt_y</p:attrName>
                                        </p:attrNameLst>
                                      </p:cBhvr>
                                      <p:tavLst>
                                        <p:tav tm="100000">
                                          <p:val>
                                            <p:strVal val="#ppt_y"/>
                                          </p:val>
                                        </p:tav>
                                        <p:tav>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additive="repl">
                                        <p:cTn id="18" dur="1" fill="hold">
                                          <p:stCondLst>
                                            <p:cond delay="0"/>
                                          </p:stCondLst>
                                        </p:cTn>
                                        <p:tgtEl>
                                          <p:spTgt spid="10242">
                                            <p:txEl>
                                              <p:pRg st="2" end="2"/>
                                            </p:txEl>
                                          </p:spTgt>
                                        </p:tgtEl>
                                        <p:attrNameLst>
                                          <p:attrName>style.visibility</p:attrName>
                                        </p:attrNameLst>
                                      </p:cBhvr>
                                      <p:to>
                                        <p:strVal val="visible"/>
                                      </p:to>
                                    </p:set>
                                    <p:anim calcmode="lin" valueType="num">
                                      <p:cBhvr additive="repl">
                                        <p:cTn id="19" dur="500" fill="hold"/>
                                        <p:tgtEl>
                                          <p:spTgt spid="10242">
                                            <p:txEl>
                                              <p:pRg st="2" end="2"/>
                                            </p:txEl>
                                          </p:spTgt>
                                        </p:tgtEl>
                                        <p:attrNameLst>
                                          <p:attrName>ppt_x</p:attrName>
                                        </p:attrNameLst>
                                      </p:cBhvr>
                                      <p:tavLst>
                                        <p:tav tm="100000">
                                          <p:val>
                                            <p:strVal val="0-#ppt_w/2"/>
                                          </p:val>
                                        </p:tav>
                                        <p:tav>
                                          <p:val>
                                            <p:strVal val="#ppt_x"/>
                                          </p:val>
                                        </p:tav>
                                      </p:tavLst>
                                    </p:anim>
                                    <p:anim calcmode="lin" valueType="num">
                                      <p:cBhvr additive="repl">
                                        <p:cTn id="20" dur="500" fill="hold"/>
                                        <p:tgtEl>
                                          <p:spTgt spid="10242">
                                            <p:txEl>
                                              <p:pRg st="2" end="2"/>
                                            </p:txEl>
                                          </p:spTgt>
                                        </p:tgtEl>
                                        <p:attrNameLst>
                                          <p:attrName>ppt_y</p:attrName>
                                        </p:attrNameLst>
                                      </p:cBhvr>
                                      <p:tavLst>
                                        <p:tav tm="100000">
                                          <p:val>
                                            <p:strVal val="#ppt_y"/>
                                          </p:val>
                                        </p:tav>
                                        <p:tav>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additive="repl">
                                        <p:cTn id="24" dur="1" fill="hold">
                                          <p:stCondLst>
                                            <p:cond delay="0"/>
                                          </p:stCondLst>
                                        </p:cTn>
                                        <p:tgtEl>
                                          <p:spTgt spid="10242">
                                            <p:txEl>
                                              <p:pRg st="3" end="3"/>
                                            </p:txEl>
                                          </p:spTgt>
                                        </p:tgtEl>
                                        <p:attrNameLst>
                                          <p:attrName>style.visibility</p:attrName>
                                        </p:attrNameLst>
                                      </p:cBhvr>
                                      <p:to>
                                        <p:strVal val="visible"/>
                                      </p:to>
                                    </p:set>
                                    <p:anim calcmode="lin" valueType="num">
                                      <p:cBhvr additive="repl">
                                        <p:cTn id="25" dur="500" fill="hold"/>
                                        <p:tgtEl>
                                          <p:spTgt spid="10242">
                                            <p:txEl>
                                              <p:pRg st="3" end="3"/>
                                            </p:txEl>
                                          </p:spTgt>
                                        </p:tgtEl>
                                        <p:attrNameLst>
                                          <p:attrName>ppt_x</p:attrName>
                                        </p:attrNameLst>
                                      </p:cBhvr>
                                      <p:tavLst>
                                        <p:tav tm="100000">
                                          <p:val>
                                            <p:strVal val="0-#ppt_w/2"/>
                                          </p:val>
                                        </p:tav>
                                        <p:tav>
                                          <p:val>
                                            <p:strVal val="#ppt_x"/>
                                          </p:val>
                                        </p:tav>
                                      </p:tavLst>
                                    </p:anim>
                                    <p:anim calcmode="lin" valueType="num">
                                      <p:cBhvr additive="repl">
                                        <p:cTn id="26" dur="500" fill="hold"/>
                                        <p:tgtEl>
                                          <p:spTgt spid="10242">
                                            <p:txEl>
                                              <p:pRg st="3" end="3"/>
                                            </p:txEl>
                                          </p:spTgt>
                                        </p:tgtEl>
                                        <p:attrNameLst>
                                          <p:attrName>ppt_y</p:attrName>
                                        </p:attrNameLst>
                                      </p:cBhvr>
                                      <p:tavLst>
                                        <p:tav tm="100000">
                                          <p:val>
                                            <p:strVal val="#ppt_y"/>
                                          </p:val>
                                        </p:tav>
                                        <p:tav>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additive="repl">
                                        <p:cTn id="30" dur="1" fill="hold">
                                          <p:stCondLst>
                                            <p:cond delay="0"/>
                                          </p:stCondLst>
                                        </p:cTn>
                                        <p:tgtEl>
                                          <p:spTgt spid="10242">
                                            <p:txEl>
                                              <p:pRg st="4" end="4"/>
                                            </p:txEl>
                                          </p:spTgt>
                                        </p:tgtEl>
                                        <p:attrNameLst>
                                          <p:attrName>style.visibility</p:attrName>
                                        </p:attrNameLst>
                                      </p:cBhvr>
                                      <p:to>
                                        <p:strVal val="visible"/>
                                      </p:to>
                                    </p:set>
                                    <p:anim calcmode="lin" valueType="num">
                                      <p:cBhvr additive="repl">
                                        <p:cTn id="31" dur="500" fill="hold"/>
                                        <p:tgtEl>
                                          <p:spTgt spid="10242">
                                            <p:txEl>
                                              <p:pRg st="4" end="4"/>
                                            </p:txEl>
                                          </p:spTgt>
                                        </p:tgtEl>
                                        <p:attrNameLst>
                                          <p:attrName>ppt_x</p:attrName>
                                        </p:attrNameLst>
                                      </p:cBhvr>
                                      <p:tavLst>
                                        <p:tav tm="100000">
                                          <p:val>
                                            <p:strVal val="0-#ppt_w/2"/>
                                          </p:val>
                                        </p:tav>
                                        <p:tav>
                                          <p:val>
                                            <p:strVal val="#ppt_x"/>
                                          </p:val>
                                        </p:tav>
                                      </p:tavLst>
                                    </p:anim>
                                    <p:anim calcmode="lin" valueType="num">
                                      <p:cBhvr additive="repl">
                                        <p:cTn id="32" dur="500" fill="hold"/>
                                        <p:tgtEl>
                                          <p:spTgt spid="10242">
                                            <p:txEl>
                                              <p:pRg st="4" end="4"/>
                                            </p:txEl>
                                          </p:spTgt>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idx="4294967295"/>
          </p:nvPr>
        </p:nvSpPr>
        <p:spPr>
          <a:xfrm>
            <a:off x="698500" y="460375"/>
            <a:ext cx="8191500" cy="1333500"/>
          </a:xfrm>
          <a:ln/>
        </p:spPr>
        <p:txBody>
          <a:bodyPr lIns="90000" tIns="46800" rIns="90000" bIns="46800"/>
          <a:lstStyle/>
          <a:p>
            <a:endParaRPr lang="en-US"/>
          </a:p>
        </p:txBody>
      </p:sp>
      <p:sp>
        <p:nvSpPr>
          <p:cNvPr id="12290" name="Rectangle 2"/>
          <p:cNvSpPr>
            <a:spLocks noGrp="1" noChangeArrowheads="1"/>
          </p:cNvSpPr>
          <p:nvPr>
            <p:ph type="body" idx="4294967295"/>
          </p:nvPr>
        </p:nvSpPr>
        <p:spPr>
          <a:xfrm>
            <a:off x="876300" y="1809750"/>
            <a:ext cx="7943850" cy="4114800"/>
          </a:xfrm>
          <a:ln/>
        </p:spPr>
        <p:txBody>
          <a:bodyPr/>
          <a:lstStyle/>
          <a:p>
            <a:pPr algn="ctr">
              <a:lnSpc>
                <a:spcPct val="100000"/>
              </a:lnSpc>
              <a:spcBef>
                <a:spcPts val="1500"/>
              </a:spcBef>
            </a:pPr>
            <a:r>
              <a:rPr lang="en-GB" sz="6000">
                <a:solidFill>
                  <a:srgbClr val="FFFF00"/>
                </a:solidFill>
                <a:effectLst>
                  <a:outerShdw blurRad="38100" dist="38100" dir="2700000" algn="tl">
                    <a:srgbClr val="FFFFFF"/>
                  </a:outerShdw>
                </a:effectLst>
              </a:rPr>
              <a:t>Questions?</a:t>
            </a:r>
          </a:p>
          <a:p>
            <a:pPr algn="ctr">
              <a:lnSpc>
                <a:spcPct val="100000"/>
              </a:lnSpc>
              <a:spcBef>
                <a:spcPts val="1500"/>
              </a:spcBef>
            </a:pPr>
            <a:endParaRPr lang="en-GB" sz="6000">
              <a:solidFill>
                <a:srgbClr val="FFFF00"/>
              </a:solidFill>
              <a:effectLst>
                <a:outerShdw blurRad="38100" dist="38100" dir="2700000" algn="tl">
                  <a:srgbClr val="FFFFFF"/>
                </a:outerShdw>
              </a:effectLst>
            </a:endParaRPr>
          </a:p>
          <a:p>
            <a:pPr algn="ctr">
              <a:lnSpc>
                <a:spcPct val="100000"/>
              </a:lnSpc>
              <a:spcBef>
                <a:spcPts val="1500"/>
              </a:spcBef>
            </a:pPr>
            <a:r>
              <a:rPr lang="en-GB" sz="6000">
                <a:solidFill>
                  <a:srgbClr val="FFFF00"/>
                </a:solidFill>
                <a:effectLst>
                  <a:outerShdw blurRad="38100" dist="38100" dir="2700000" algn="tl">
                    <a:srgbClr val="FFFFFF"/>
                  </a:outerShdw>
                </a:effectLst>
              </a:rPr>
              <a:t>Comments!</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Narrow"/>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7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Narrow" pitchFamily="32"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7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Narrow" pitchFamily="32"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Arial Unicode MS"/>
      </a:majorFont>
      <a:minorFont>
        <a:latin typeface="Arial Narrow"/>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7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Narrow" pitchFamily="32"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97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Arial Narrow" pitchFamily="32"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34454</TotalTime>
  <Words>959</Words>
  <Application>Microsoft Office PowerPoint</Application>
  <PresentationFormat>On-screen Show (4:3)</PresentationFormat>
  <Paragraphs>99</Paragraphs>
  <Slides>9</Slides>
  <Notes>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0</vt:i4>
      </vt:variant>
      <vt:variant>
        <vt:lpstr>Slide Titles</vt:lpstr>
      </vt:variant>
      <vt:variant>
        <vt:i4>9</vt:i4>
      </vt:variant>
    </vt:vector>
  </HeadingPairs>
  <TitlesOfParts>
    <vt:vector size="16" baseType="lpstr">
      <vt:lpstr>Times New Roman</vt:lpstr>
      <vt:lpstr>Arial</vt:lpstr>
      <vt:lpstr>Arial Unicode MS</vt:lpstr>
      <vt:lpstr>Arial Narrow</vt:lpstr>
      <vt:lpstr>Monotype Sorts</vt:lpstr>
      <vt:lpstr>Office Theme</vt:lpstr>
      <vt:lpstr>Office Theme</vt:lpstr>
      <vt:lpstr>Slide 1</vt:lpstr>
      <vt:lpstr>Introduction</vt:lpstr>
      <vt:lpstr>What is Counseling?</vt:lpstr>
      <vt:lpstr>Elements of Good Counseling (1)</vt:lpstr>
      <vt:lpstr>Elements of Good Counseling (2)</vt:lpstr>
      <vt:lpstr>Making Suggestions</vt:lpstr>
      <vt:lpstr>Questions?</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 Marking</dc:title>
  <dc:creator>George Crowl</dc:creator>
  <dc:description>revised March 1998</dc:description>
  <cp:lastModifiedBy>Pat Terman</cp:lastModifiedBy>
  <cp:revision>1</cp:revision>
  <cp:lastPrinted>1601-01-01T00:00:00Z</cp:lastPrinted>
  <dcterms:created xsi:type="dcterms:W3CDTF">1601-01-01T00:00:00Z</dcterms:created>
  <dcterms:modified xsi:type="dcterms:W3CDTF">2011-02-25T18:51:12Z</dcterms:modified>
</cp:coreProperties>
</file>